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1" r:id="rId1"/>
    <p:sldMasterId id="2147483979" r:id="rId2"/>
    <p:sldMasterId id="2147483986" r:id="rId3"/>
    <p:sldMasterId id="2147483992" r:id="rId4"/>
  </p:sldMasterIdLst>
  <p:notesMasterIdLst>
    <p:notesMasterId r:id="rId40"/>
  </p:notesMasterIdLst>
  <p:handoutMasterIdLst>
    <p:handoutMasterId r:id="rId41"/>
  </p:handoutMasterIdLst>
  <p:sldIdLst>
    <p:sldId id="772" r:id="rId5"/>
    <p:sldId id="774" r:id="rId6"/>
    <p:sldId id="790" r:id="rId7"/>
    <p:sldId id="822" r:id="rId8"/>
    <p:sldId id="814" r:id="rId9"/>
    <p:sldId id="815" r:id="rId10"/>
    <p:sldId id="816" r:id="rId11"/>
    <p:sldId id="817" r:id="rId12"/>
    <p:sldId id="818" r:id="rId13"/>
    <p:sldId id="823" r:id="rId14"/>
    <p:sldId id="824" r:id="rId15"/>
    <p:sldId id="829" r:id="rId16"/>
    <p:sldId id="825" r:id="rId17"/>
    <p:sldId id="830" r:id="rId18"/>
    <p:sldId id="826" r:id="rId19"/>
    <p:sldId id="819" r:id="rId20"/>
    <p:sldId id="820" r:id="rId21"/>
    <p:sldId id="789" r:id="rId22"/>
    <p:sldId id="773" r:id="rId23"/>
    <p:sldId id="783" r:id="rId24"/>
    <p:sldId id="810" r:id="rId25"/>
    <p:sldId id="812" r:id="rId26"/>
    <p:sldId id="798" r:id="rId27"/>
    <p:sldId id="795" r:id="rId28"/>
    <p:sldId id="794" r:id="rId29"/>
    <p:sldId id="802" r:id="rId30"/>
    <p:sldId id="797" r:id="rId31"/>
    <p:sldId id="807" r:id="rId32"/>
    <p:sldId id="808" r:id="rId33"/>
    <p:sldId id="799" r:id="rId34"/>
    <p:sldId id="791" r:id="rId35"/>
    <p:sldId id="796" r:id="rId36"/>
    <p:sldId id="792" r:id="rId37"/>
    <p:sldId id="793" r:id="rId38"/>
    <p:sldId id="775" r:id="rId39"/>
  </p:sldIdLst>
  <p:sldSz cx="9144000" cy="6858000" type="screen4x3"/>
  <p:notesSz cx="6805613" cy="99393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itchFamily="34" charset="0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itchFamily="34" charset="0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itchFamily="34" charset="0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itchFamily="34" charset="0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 Narrow" pitchFamily="34" charset="0"/>
        <a:ea typeface="굴림" pitchFamily="50" charset="-127"/>
        <a:cs typeface="+mn-cs"/>
      </a:defRPr>
    </a:lvl5pPr>
    <a:lvl6pPr marL="2286000" algn="l" defTabSz="914400" rtl="0" eaLnBrk="1" latinLnBrk="1" hangingPunct="1">
      <a:defRPr kumimoji="1" sz="2400" kern="1200">
        <a:solidFill>
          <a:schemeClr val="tx1"/>
        </a:solidFill>
        <a:latin typeface="Arial Narrow" pitchFamily="34" charset="0"/>
        <a:ea typeface="굴림" pitchFamily="50" charset="-127"/>
        <a:cs typeface="+mn-cs"/>
      </a:defRPr>
    </a:lvl6pPr>
    <a:lvl7pPr marL="2743200" algn="l" defTabSz="914400" rtl="0" eaLnBrk="1" latinLnBrk="1" hangingPunct="1">
      <a:defRPr kumimoji="1" sz="2400" kern="1200">
        <a:solidFill>
          <a:schemeClr val="tx1"/>
        </a:solidFill>
        <a:latin typeface="Arial Narrow" pitchFamily="34" charset="0"/>
        <a:ea typeface="굴림" pitchFamily="50" charset="-127"/>
        <a:cs typeface="+mn-cs"/>
      </a:defRPr>
    </a:lvl7pPr>
    <a:lvl8pPr marL="3200400" algn="l" defTabSz="914400" rtl="0" eaLnBrk="1" latinLnBrk="1" hangingPunct="1">
      <a:defRPr kumimoji="1" sz="2400" kern="1200">
        <a:solidFill>
          <a:schemeClr val="tx1"/>
        </a:solidFill>
        <a:latin typeface="Arial Narrow" pitchFamily="34" charset="0"/>
        <a:ea typeface="굴림" pitchFamily="50" charset="-127"/>
        <a:cs typeface="+mn-cs"/>
      </a:defRPr>
    </a:lvl8pPr>
    <a:lvl9pPr marL="3657600" algn="l" defTabSz="914400" rtl="0" eaLnBrk="1" latinLnBrk="1" hangingPunct="1">
      <a:defRPr kumimoji="1" sz="2400" kern="1200">
        <a:solidFill>
          <a:schemeClr val="tx1"/>
        </a:solidFill>
        <a:latin typeface="Arial Narrow" pitchFamily="34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24">
          <p15:clr>
            <a:srgbClr val="A4A3A4"/>
          </p15:clr>
        </p15:guide>
        <p15:guide id="2" pos="28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FFFF00"/>
    <a:srgbClr val="0000FF"/>
    <a:srgbClr val="800000"/>
    <a:srgbClr val="CCFFCC"/>
    <a:srgbClr val="FF66FF"/>
    <a:srgbClr val="336699"/>
    <a:srgbClr val="66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04" autoAdjust="0"/>
    <p:restoredTop sz="92583" autoAdjust="0"/>
  </p:normalViewPr>
  <p:slideViewPr>
    <p:cSldViewPr snapToGrid="0" showGuides="1">
      <p:cViewPr varScale="1">
        <p:scale>
          <a:sx n="73" d="100"/>
          <a:sy n="73" d="100"/>
        </p:scale>
        <p:origin x="-924" y="-76"/>
      </p:cViewPr>
      <p:guideLst>
        <p:guide orient="horz" pos="2124"/>
        <p:guide pos="28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3" d="100"/>
          <a:sy n="73" d="100"/>
        </p:scale>
        <p:origin x="-2196" y="-108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8252" cy="49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3" rIns="92245" bIns="46123" numCol="1" anchor="t" anchorCtr="0" compatLnSpc="1">
            <a:prstTxWarp prst="textNoShape">
              <a:avLst/>
            </a:prstTxWarp>
          </a:bodyPr>
          <a:lstStyle>
            <a:lvl1pPr defTabSz="921670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362" y="0"/>
            <a:ext cx="2948251" cy="49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3" rIns="92245" bIns="46123" numCol="1" anchor="t" anchorCtr="0" compatLnSpc="1">
            <a:prstTxWarp prst="textNoShape">
              <a:avLst/>
            </a:prstTxWarp>
          </a:bodyPr>
          <a:lstStyle>
            <a:lvl1pPr algn="r" defTabSz="921670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1896"/>
            <a:ext cx="2948252" cy="49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3" rIns="92245" bIns="46123" numCol="1" anchor="b" anchorCtr="0" compatLnSpc="1">
            <a:prstTxWarp prst="textNoShape">
              <a:avLst/>
            </a:prstTxWarp>
          </a:bodyPr>
          <a:lstStyle>
            <a:lvl1pPr defTabSz="921670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362" y="9441896"/>
            <a:ext cx="2948251" cy="49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3" rIns="92245" bIns="46123" numCol="1" anchor="b" anchorCtr="0" compatLnSpc="1">
            <a:prstTxWarp prst="textNoShape">
              <a:avLst/>
            </a:prstTxWarp>
          </a:bodyPr>
          <a:lstStyle>
            <a:lvl1pPr algn="r" defTabSz="921670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CCC723B-EB9D-4368-9691-18157EC397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54086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8252" cy="49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3" rIns="92245" bIns="46123" numCol="1" anchor="t" anchorCtr="0" compatLnSpc="1">
            <a:prstTxWarp prst="textNoShape">
              <a:avLst/>
            </a:prstTxWarp>
          </a:bodyPr>
          <a:lstStyle>
            <a:lvl1pPr defTabSz="921670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362" y="0"/>
            <a:ext cx="2948251" cy="49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3" rIns="92245" bIns="46123" numCol="1" anchor="t" anchorCtr="0" compatLnSpc="1">
            <a:prstTxWarp prst="textNoShape">
              <a:avLst/>
            </a:prstTxWarp>
          </a:bodyPr>
          <a:lstStyle>
            <a:lvl1pPr algn="r" defTabSz="921670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523" y="4720154"/>
            <a:ext cx="4990571" cy="447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3" rIns="92245" bIns="461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dirty="0" smtClean="0"/>
              <a:t>마스터 텍스트 스타일을 편집합니다</a:t>
            </a:r>
          </a:p>
          <a:p>
            <a:pPr lvl="1"/>
            <a:r>
              <a:rPr lang="ko-KR" altLang="en-US" noProof="0" dirty="0" smtClean="0"/>
              <a:t>둘째 수준</a:t>
            </a:r>
          </a:p>
          <a:p>
            <a:pPr lvl="2"/>
            <a:r>
              <a:rPr lang="ko-KR" altLang="en-US" noProof="0" dirty="0" smtClean="0"/>
              <a:t>셋째 수준</a:t>
            </a:r>
          </a:p>
          <a:p>
            <a:pPr lvl="3"/>
            <a:r>
              <a:rPr lang="ko-KR" altLang="en-US" noProof="0" dirty="0" smtClean="0"/>
              <a:t>넷째 수준</a:t>
            </a:r>
          </a:p>
          <a:p>
            <a:pPr lvl="4"/>
            <a:r>
              <a:rPr lang="ko-KR" altLang="en-US" noProof="0" dirty="0" smtClean="0"/>
              <a:t>다섯째 수준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1896"/>
            <a:ext cx="2948252" cy="49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3" rIns="92245" bIns="46123" numCol="1" anchor="b" anchorCtr="0" compatLnSpc="1">
            <a:prstTxWarp prst="textNoShape">
              <a:avLst/>
            </a:prstTxWarp>
          </a:bodyPr>
          <a:lstStyle>
            <a:lvl1pPr defTabSz="921670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362" y="9441896"/>
            <a:ext cx="2948251" cy="49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3" rIns="92245" bIns="46123" numCol="1" anchor="b" anchorCtr="0" compatLnSpc="1">
            <a:prstTxWarp prst="textNoShape">
              <a:avLst/>
            </a:prstTxWarp>
          </a:bodyPr>
          <a:lstStyle>
            <a:lvl1pPr algn="r" defTabSz="921670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3FC1F6-E016-4930-BA95-8FC51EE0E5C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46535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5AB01-E394-43E3-B729-0615CBA669CD}" type="slidenum">
              <a:rPr lang="ko-KR" altLang="en-US" smtClean="0">
                <a:solidFill>
                  <a:prstClr val="black"/>
                </a:solidFill>
              </a:rPr>
              <a:pPr/>
              <a:t>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4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886FB4-9147-4BC0-93FA-1A3DD3465D43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62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886FB4-9147-4BC0-93FA-1A3DD3465D43}" type="slidenum">
              <a:rPr lang="ko-KR" altLang="en-US" smtClean="0"/>
              <a:pPr>
                <a:defRPr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9155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5</a:t>
            </a:r>
            <a:r>
              <a:rPr lang="ko-KR" altLang="en-US" dirty="0" smtClean="0"/>
              <a:t>호기는 </a:t>
            </a:r>
            <a:r>
              <a:rPr lang="en-US" altLang="ko-KR" dirty="0" smtClean="0"/>
              <a:t>2019~2020</a:t>
            </a:r>
            <a:r>
              <a:rPr lang="ko-KR" altLang="en-US" dirty="0" smtClean="0"/>
              <a:t>년 도입 예정</a:t>
            </a:r>
            <a:r>
              <a:rPr lang="en-US" altLang="ko-KR" dirty="0" smtClean="0"/>
              <a:t>. </a:t>
            </a:r>
            <a:r>
              <a:rPr lang="ko-KR" altLang="en-US" dirty="0" smtClean="0"/>
              <a:t>상세 사양은 미정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3FC1F6-E016-4930-BA95-8FC51EE0E5C8}" type="slidenum">
              <a:rPr lang="en-US" altLang="ko-KR" smtClean="0"/>
              <a:pPr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58297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3FC1F6-E016-4930-BA95-8FC51EE0E5C8}" type="slidenum">
              <a:rPr lang="en-US" altLang="ko-KR" smtClean="0"/>
              <a:pPr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55001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886FB4-9147-4BC0-93FA-1A3DD3465D43}" type="slidenum">
              <a:rPr lang="ko-KR" altLang="en-US" smtClean="0"/>
              <a:pPr>
                <a:defRPr/>
              </a:pPr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9404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886FB4-9147-4BC0-93FA-1A3DD3465D43}" type="slidenum">
              <a:rPr lang="ko-KR" altLang="en-US" smtClean="0"/>
              <a:pPr>
                <a:defRPr/>
              </a:pPr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53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5400" b="1" kern="1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EE52A"/>
                </a:solidFill>
                <a:effectLst>
                  <a:glow rad="101600">
                    <a:srgbClr val="002060">
                      <a:alpha val="40000"/>
                    </a:srgbClr>
                  </a:glow>
                </a:effectLst>
                <a:latin typeface="HY헤드라인M"/>
                <a:ea typeface="HY헤드라인M"/>
                <a:cs typeface="+mn-cs"/>
              </a:defRPr>
            </a:lvl1pPr>
          </a:lstStyle>
          <a:p>
            <a:pPr lvl="0"/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071670" y="4214818"/>
            <a:ext cx="5072098" cy="97156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kumimoji="1" lang="ko-KR" altLang="en-US" sz="2400" b="1" kern="1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EE52A"/>
                </a:solidFill>
                <a:effectLst>
                  <a:glow rad="101600">
                    <a:srgbClr val="002060">
                      <a:alpha val="40000"/>
                    </a:srgbClr>
                  </a:glow>
                </a:effectLst>
                <a:latin typeface="HY헤드라인M"/>
                <a:ea typeface="HY헤드라인M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9A63-9C5B-43BA-A7C9-CF731E535E30}" type="datetime1">
              <a:rPr lang="ko-KR" altLang="en-US" smtClean="0"/>
              <a:pPr>
                <a:defRPr/>
              </a:pPr>
              <a:t>2017-05-16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7DF1D-3929-4A2D-A41C-9B2D41FE7B3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[최은아]\기상청\매뉴얼\AS\Outline\C-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1"/>
          <p:cNvSpPr>
            <a:spLocks/>
          </p:cNvSpPr>
          <p:nvPr userDrawn="1"/>
        </p:nvSpPr>
        <p:spPr bwMode="auto">
          <a:xfrm>
            <a:off x="5072063" y="2071688"/>
            <a:ext cx="35718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kumimoji="0" lang="ko-KR" altLang="en-US" sz="3600">
              <a:solidFill>
                <a:srgbClr val="0F298F"/>
              </a:solidFill>
              <a:latin typeface="Cre고딕 B" pitchFamily="18" charset="-127"/>
              <a:ea typeface="Cre고딕 B" pitchFamily="18" charset="-127"/>
            </a:endParaRPr>
          </a:p>
        </p:txBody>
      </p:sp>
      <p:pic>
        <p:nvPicPr>
          <p:cNvPr id="5" name="Picture 6" descr="E:\[최은아]\기상청\매뉴얼\AS\Outline\C-simbol_2.g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75" y="434975"/>
            <a:ext cx="71913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제목 1"/>
          <p:cNvSpPr>
            <a:spLocks noGrp="1"/>
          </p:cNvSpPr>
          <p:nvPr>
            <p:ph type="ctrTitle"/>
          </p:nvPr>
        </p:nvSpPr>
        <p:spPr>
          <a:xfrm>
            <a:off x="5072066" y="2071678"/>
            <a:ext cx="3571900" cy="1143008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tx2"/>
                </a:solidFill>
                <a:latin typeface="Cre고딕 B" pitchFamily="18" charset="-127"/>
                <a:ea typeface="Cre고딕 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047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모서리가 둥근 직사각형 134"/>
          <p:cNvSpPr/>
          <p:nvPr/>
        </p:nvSpPr>
        <p:spPr>
          <a:xfrm>
            <a:off x="0" y="-24"/>
            <a:ext cx="9144000" cy="71437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B0F0"/>
              </a:gs>
              <a:gs pos="100000">
                <a:srgbClr val="0F298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prstClr val="white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857232"/>
            <a:ext cx="8572560" cy="564360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buClrTx/>
              <a:buFont typeface="Wingdings" pitchFamily="2" charset="2"/>
              <a:buChar char="v"/>
              <a:defRPr sz="2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defRPr>
            </a:lvl1pPr>
            <a:lvl2pPr marL="630238" indent="-271463">
              <a:lnSpc>
                <a:spcPct val="120000"/>
              </a:lnSpc>
              <a:buClrTx/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901700" indent="-185738">
              <a:lnSpc>
                <a:spcPct val="120000"/>
              </a:lnSpc>
              <a:buClrTx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162050" indent="-173038">
              <a:lnSpc>
                <a:spcPct val="120000"/>
              </a:lnSpc>
              <a:buClrTx/>
              <a:defRPr sz="16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1346200" indent="-184150">
              <a:lnSpc>
                <a:spcPct val="120000"/>
              </a:lnSpc>
              <a:buClrTx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285720" y="-24"/>
            <a:ext cx="8143932" cy="725470"/>
          </a:xfrm>
          <a:noFill/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dirty="0" smtClean="0"/>
              <a:t>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0" y="760402"/>
            <a:ext cx="9144000" cy="0"/>
          </a:xfrm>
          <a:prstGeom prst="line">
            <a:avLst/>
          </a:prstGeom>
          <a:ln w="41275" cmpd="dbl">
            <a:solidFill>
              <a:schemeClr val="accent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2"/>
          <p:cNvGrpSpPr>
            <a:grpSpLocks/>
          </p:cNvGrpSpPr>
          <p:nvPr userDrawn="1"/>
        </p:nvGrpSpPr>
        <p:grpSpPr bwMode="auto">
          <a:xfrm>
            <a:off x="-252536" y="4298776"/>
            <a:ext cx="3124201" cy="2514600"/>
            <a:chOff x="-384" y="480"/>
            <a:chExt cx="4751" cy="3798"/>
          </a:xfrm>
          <a:noFill/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  <a:grpFill/>
          </p:grpSpPr>
          <p:grpSp>
            <p:nvGrpSpPr>
              <p:cNvPr id="23" name="Group 4"/>
              <p:cNvGrpSpPr>
                <a:grpSpLocks/>
              </p:cNvGrpSpPr>
              <p:nvPr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  <a:grpFill/>
            </p:grpSpPr>
            <p:sp>
              <p:nvSpPr>
                <p:cNvPr id="37" name="Freeform 5"/>
                <p:cNvSpPr>
                  <a:spLocks/>
                </p:cNvSpPr>
                <p:nvPr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08 w 3271"/>
                    <a:gd name="T1" fmla="*/ 1990 h 3075"/>
                    <a:gd name="T2" fmla="*/ 189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12 w 3271"/>
                    <a:gd name="T13" fmla="*/ 216 h 3075"/>
                    <a:gd name="T14" fmla="*/ 514 w 3271"/>
                    <a:gd name="T15" fmla="*/ 42 h 3075"/>
                    <a:gd name="T16" fmla="*/ 900 w 3271"/>
                    <a:gd name="T17" fmla="*/ 6 h 3075"/>
                    <a:gd name="T18" fmla="*/ 1346 w 3271"/>
                    <a:gd name="T19" fmla="*/ 102 h 3075"/>
                    <a:gd name="T20" fmla="*/ 1824 w 3271"/>
                    <a:gd name="T21" fmla="*/ 324 h 3075"/>
                    <a:gd name="T22" fmla="*/ 2293 w 3271"/>
                    <a:gd name="T23" fmla="*/ 659 h 3075"/>
                    <a:gd name="T24" fmla="*/ 2794 w 3271"/>
                    <a:gd name="T25" fmla="*/ 1187 h 3075"/>
                    <a:gd name="T26" fmla="*/ 3112 w 3271"/>
                    <a:gd name="T27" fmla="*/ 1702 h 3075"/>
                    <a:gd name="T28" fmla="*/ 3235 w 3271"/>
                    <a:gd name="T29" fmla="*/ 2008 h 3075"/>
                    <a:gd name="T30" fmla="*/ 3289 w 3271"/>
                    <a:gd name="T31" fmla="*/ 2302 h 3075"/>
                    <a:gd name="T32" fmla="*/ 3283 w 3271"/>
                    <a:gd name="T33" fmla="*/ 2565 h 3075"/>
                    <a:gd name="T34" fmla="*/ 3217 w 3271"/>
                    <a:gd name="T35" fmla="*/ 2781 h 3075"/>
                    <a:gd name="T36" fmla="*/ 3095 w 3271"/>
                    <a:gd name="T37" fmla="*/ 2961 h 3075"/>
                    <a:gd name="T38" fmla="*/ 2945 w 3271"/>
                    <a:gd name="T39" fmla="*/ 3075 h 3075"/>
                    <a:gd name="T40" fmla="*/ 3095 w 3271"/>
                    <a:gd name="T41" fmla="*/ 2967 h 3075"/>
                    <a:gd name="T42" fmla="*/ 3223 w 3271"/>
                    <a:gd name="T43" fmla="*/ 2787 h 3075"/>
                    <a:gd name="T44" fmla="*/ 3289 w 3271"/>
                    <a:gd name="T45" fmla="*/ 2565 h 3075"/>
                    <a:gd name="T46" fmla="*/ 3295 w 3271"/>
                    <a:gd name="T47" fmla="*/ 2302 h 3075"/>
                    <a:gd name="T48" fmla="*/ 3241 w 3271"/>
                    <a:gd name="T49" fmla="*/ 2008 h 3075"/>
                    <a:gd name="T50" fmla="*/ 3119 w 3271"/>
                    <a:gd name="T51" fmla="*/ 1702 h 3075"/>
                    <a:gd name="T52" fmla="*/ 2801 w 3271"/>
                    <a:gd name="T53" fmla="*/ 1181 h 3075"/>
                    <a:gd name="T54" fmla="*/ 2299 w 3271"/>
                    <a:gd name="T55" fmla="*/ 653 h 3075"/>
                    <a:gd name="T56" fmla="*/ 1824 w 3271"/>
                    <a:gd name="T57" fmla="*/ 318 h 3075"/>
                    <a:gd name="T58" fmla="*/ 1346 w 3271"/>
                    <a:gd name="T59" fmla="*/ 96 h 3075"/>
                    <a:gd name="T60" fmla="*/ 900 w 3271"/>
                    <a:gd name="T61" fmla="*/ 0 h 3075"/>
                    <a:gd name="T62" fmla="*/ 508 w 3271"/>
                    <a:gd name="T63" fmla="*/ 36 h 3075"/>
                    <a:gd name="T64" fmla="*/ 207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183 w 3271"/>
                    <a:gd name="T75" fmla="*/ 1474 h 3075"/>
                    <a:gd name="T76" fmla="*/ 356 w 3271"/>
                    <a:gd name="T77" fmla="*/ 1786 h 3075"/>
                    <a:gd name="T78" fmla="*/ 858 w 3271"/>
                    <a:gd name="T79" fmla="*/ 2380 h 3075"/>
                    <a:gd name="T80" fmla="*/ 1256 w 3271"/>
                    <a:gd name="T81" fmla="*/ 2709 h 3075"/>
                    <a:gd name="T82" fmla="*/ 1671 w 3271"/>
                    <a:gd name="T83" fmla="*/ 2961 h 3075"/>
                    <a:gd name="T84" fmla="*/ 1955 w 3271"/>
                    <a:gd name="T85" fmla="*/ 3075 h 3075"/>
                    <a:gd name="T86" fmla="*/ 1540 w 3271"/>
                    <a:gd name="T87" fmla="*/ 2889 h 3075"/>
                    <a:gd name="T88" fmla="*/ 1127 w 3271"/>
                    <a:gd name="T89" fmla="*/ 2607 h 3075"/>
                    <a:gd name="T90" fmla="*/ 858 w 3271"/>
                    <a:gd name="T91" fmla="*/ 2380 h 30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3271"/>
                    <a:gd name="T139" fmla="*/ 0 h 3075"/>
                    <a:gd name="T140" fmla="*/ 3271 w 3271"/>
                    <a:gd name="T141" fmla="*/ 3075 h 307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  <p:grpSp>
              <p:nvGrpSpPr>
                <p:cNvPr id="38" name="Group 6"/>
                <p:cNvGrpSpPr>
                  <a:grpSpLocks/>
                </p:cNvGrpSpPr>
                <p:nvPr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  <a:grpFill/>
              </p:grpSpPr>
              <p:sp>
                <p:nvSpPr>
                  <p:cNvPr id="39" name="Freeform 7"/>
                  <p:cNvSpPr>
                    <a:spLocks/>
                  </p:cNvSpPr>
                  <p:nvPr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3982 w 3952"/>
                      <a:gd name="T1" fmla="*/ 2860 h 3501"/>
                      <a:gd name="T2" fmla="*/ 3946 w 3952"/>
                      <a:gd name="T3" fmla="*/ 2614 h 3501"/>
                      <a:gd name="T4" fmla="*/ 3875 w 3952"/>
                      <a:gd name="T5" fmla="*/ 2368 h 3501"/>
                      <a:gd name="T6" fmla="*/ 3764 w 3952"/>
                      <a:gd name="T7" fmla="*/ 2110 h 3501"/>
                      <a:gd name="T8" fmla="*/ 3626 w 3952"/>
                      <a:gd name="T9" fmla="*/ 1853 h 3501"/>
                      <a:gd name="T10" fmla="*/ 3462 w 3952"/>
                      <a:gd name="T11" fmla="*/ 1595 h 3501"/>
                      <a:gd name="T12" fmla="*/ 3271 w 3952"/>
                      <a:gd name="T13" fmla="*/ 1343 h 3501"/>
                      <a:gd name="T14" fmla="*/ 3052 w 3952"/>
                      <a:gd name="T15" fmla="*/ 1103 h 3501"/>
                      <a:gd name="T16" fmla="*/ 2745 w 3952"/>
                      <a:gd name="T17" fmla="*/ 815 h 3501"/>
                      <a:gd name="T18" fmla="*/ 2353 w 3952"/>
                      <a:gd name="T19" fmla="*/ 522 h 3501"/>
                      <a:gd name="T20" fmla="*/ 1961 w 3952"/>
                      <a:gd name="T21" fmla="*/ 288 h 3501"/>
                      <a:gd name="T22" fmla="*/ 1570 w 3952"/>
                      <a:gd name="T23" fmla="*/ 126 h 3501"/>
                      <a:gd name="T24" fmla="*/ 1196 w 3952"/>
                      <a:gd name="T25" fmla="*/ 24 h 3501"/>
                      <a:gd name="T26" fmla="*/ 846 w 3952"/>
                      <a:gd name="T27" fmla="*/ 0 h 3501"/>
                      <a:gd name="T28" fmla="*/ 532 w 3952"/>
                      <a:gd name="T29" fmla="*/ 48 h 3501"/>
                      <a:gd name="T30" fmla="*/ 266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272 w 3952"/>
                      <a:gd name="T39" fmla="*/ 174 h 3501"/>
                      <a:gd name="T40" fmla="*/ 532 w 3952"/>
                      <a:gd name="T41" fmla="*/ 48 h 3501"/>
                      <a:gd name="T42" fmla="*/ 846 w 3952"/>
                      <a:gd name="T43" fmla="*/ 6 h 3501"/>
                      <a:gd name="T44" fmla="*/ 1196 w 3952"/>
                      <a:gd name="T45" fmla="*/ 30 h 3501"/>
                      <a:gd name="T46" fmla="*/ 1570 w 3952"/>
                      <a:gd name="T47" fmla="*/ 132 h 3501"/>
                      <a:gd name="T48" fmla="*/ 1961 w 3952"/>
                      <a:gd name="T49" fmla="*/ 294 h 3501"/>
                      <a:gd name="T50" fmla="*/ 2353 w 3952"/>
                      <a:gd name="T51" fmla="*/ 528 h 3501"/>
                      <a:gd name="T52" fmla="*/ 2739 w 3952"/>
                      <a:gd name="T53" fmla="*/ 821 h 3501"/>
                      <a:gd name="T54" fmla="*/ 3156 w 3952"/>
                      <a:gd name="T55" fmla="*/ 1223 h 3501"/>
                      <a:gd name="T56" fmla="*/ 3366 w 3952"/>
                      <a:gd name="T57" fmla="*/ 1469 h 3501"/>
                      <a:gd name="T58" fmla="*/ 3543 w 3952"/>
                      <a:gd name="T59" fmla="*/ 1727 h 3501"/>
                      <a:gd name="T60" fmla="*/ 3698 w 3952"/>
                      <a:gd name="T61" fmla="*/ 1984 h 3501"/>
                      <a:gd name="T62" fmla="*/ 3820 w 3952"/>
                      <a:gd name="T63" fmla="*/ 2236 h 3501"/>
                      <a:gd name="T64" fmla="*/ 3911 w 3952"/>
                      <a:gd name="T65" fmla="*/ 2494 h 3501"/>
                      <a:gd name="T66" fmla="*/ 3970 w 3952"/>
                      <a:gd name="T67" fmla="*/ 2740 h 3501"/>
                      <a:gd name="T68" fmla="*/ 3988 w 3952"/>
                      <a:gd name="T69" fmla="*/ 2973 h 3501"/>
                      <a:gd name="T70" fmla="*/ 3958 w 3952"/>
                      <a:gd name="T71" fmla="*/ 3255 h 3501"/>
                      <a:gd name="T72" fmla="*/ 3869 w 3952"/>
                      <a:gd name="T73" fmla="*/ 3501 h 3501"/>
                      <a:gd name="T74" fmla="*/ 3922 w 3952"/>
                      <a:gd name="T75" fmla="*/ 3387 h 3501"/>
                      <a:gd name="T76" fmla="*/ 3982 w 3952"/>
                      <a:gd name="T77" fmla="*/ 3123 h 3501"/>
                      <a:gd name="T78" fmla="*/ 3988 w 3952"/>
                      <a:gd name="T79" fmla="*/ 2973 h 350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3952"/>
                      <a:gd name="T121" fmla="*/ 0 h 3501"/>
                      <a:gd name="T122" fmla="*/ 3952 w 3952"/>
                      <a:gd name="T123" fmla="*/ 3501 h 3501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40" name="Freeform 8"/>
                  <p:cNvSpPr>
                    <a:spLocks/>
                  </p:cNvSpPr>
                  <p:nvPr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682 w 3791"/>
                      <a:gd name="T1" fmla="*/ 2416 h 3363"/>
                      <a:gd name="T2" fmla="*/ 422 w 3791"/>
                      <a:gd name="T3" fmla="*/ 2062 h 3363"/>
                      <a:gd name="T4" fmla="*/ 218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42 w 3791"/>
                      <a:gd name="T15" fmla="*/ 246 h 3363"/>
                      <a:gd name="T16" fmla="*/ 586 w 3791"/>
                      <a:gd name="T17" fmla="*/ 48 h 3363"/>
                      <a:gd name="T18" fmla="*/ 1037 w 3791"/>
                      <a:gd name="T19" fmla="*/ 6 h 3363"/>
                      <a:gd name="T20" fmla="*/ 1558 w 3791"/>
                      <a:gd name="T21" fmla="*/ 120 h 3363"/>
                      <a:gd name="T22" fmla="*/ 2108 w 3791"/>
                      <a:gd name="T23" fmla="*/ 378 h 3363"/>
                      <a:gd name="T24" fmla="*/ 2655 w 3791"/>
                      <a:gd name="T25" fmla="*/ 773 h 3363"/>
                      <a:gd name="T26" fmla="*/ 3145 w 3791"/>
                      <a:gd name="T27" fmla="*/ 1265 h 3363"/>
                      <a:gd name="T28" fmla="*/ 3411 w 3791"/>
                      <a:gd name="T29" fmla="*/ 1625 h 3363"/>
                      <a:gd name="T30" fmla="*/ 3615 w 3791"/>
                      <a:gd name="T31" fmla="*/ 1984 h 3363"/>
                      <a:gd name="T32" fmla="*/ 3755 w 3791"/>
                      <a:gd name="T33" fmla="*/ 2344 h 3363"/>
                      <a:gd name="T34" fmla="*/ 3821 w 3791"/>
                      <a:gd name="T35" fmla="*/ 2686 h 3363"/>
                      <a:gd name="T36" fmla="*/ 3785 w 3791"/>
                      <a:gd name="T37" fmla="*/ 3105 h 3363"/>
                      <a:gd name="T38" fmla="*/ 3664 w 3791"/>
                      <a:gd name="T39" fmla="*/ 3363 h 3363"/>
                      <a:gd name="T40" fmla="*/ 3815 w 3791"/>
                      <a:gd name="T41" fmla="*/ 2967 h 3363"/>
                      <a:gd name="T42" fmla="*/ 3827 w 3791"/>
                      <a:gd name="T43" fmla="*/ 2794 h 3363"/>
                      <a:gd name="T44" fmla="*/ 3785 w 3791"/>
                      <a:gd name="T45" fmla="*/ 2458 h 3363"/>
                      <a:gd name="T46" fmla="*/ 3671 w 3791"/>
                      <a:gd name="T47" fmla="*/ 2104 h 3363"/>
                      <a:gd name="T48" fmla="*/ 3489 w 3791"/>
                      <a:gd name="T49" fmla="*/ 1739 h 3363"/>
                      <a:gd name="T50" fmla="*/ 3241 w 3791"/>
                      <a:gd name="T51" fmla="*/ 1385 h 3363"/>
                      <a:gd name="T52" fmla="*/ 2831 w 3791"/>
                      <a:gd name="T53" fmla="*/ 929 h 3363"/>
                      <a:gd name="T54" fmla="*/ 2293 w 3791"/>
                      <a:gd name="T55" fmla="*/ 492 h 3363"/>
                      <a:gd name="T56" fmla="*/ 1737 w 3791"/>
                      <a:gd name="T57" fmla="*/ 192 h 3363"/>
                      <a:gd name="T58" fmla="*/ 1202 w 3791"/>
                      <a:gd name="T59" fmla="*/ 24 h 3363"/>
                      <a:gd name="T60" fmla="*/ 723 w 3791"/>
                      <a:gd name="T61" fmla="*/ 12 h 3363"/>
                      <a:gd name="T62" fmla="*/ 338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64 w 3791"/>
                      <a:gd name="T73" fmla="*/ 1583 h 3363"/>
                      <a:gd name="T74" fmla="*/ 344 w 3791"/>
                      <a:gd name="T75" fmla="*/ 1942 h 3363"/>
                      <a:gd name="T76" fmla="*/ 586 w 3791"/>
                      <a:gd name="T77" fmla="*/ 2302 h 3363"/>
                      <a:gd name="T78" fmla="*/ 996 w 3791"/>
                      <a:gd name="T79" fmla="*/ 2758 h 3363"/>
                      <a:gd name="T80" fmla="*/ 1611 w 3791"/>
                      <a:gd name="T81" fmla="*/ 3237 h 3363"/>
                      <a:gd name="T82" fmla="*/ 1611 w 3791"/>
                      <a:gd name="T83" fmla="*/ 3237 h 3363"/>
                      <a:gd name="T84" fmla="*/ 1002 w 3791"/>
                      <a:gd name="T85" fmla="*/ 2758 h 336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3791"/>
                      <a:gd name="T130" fmla="*/ 0 h 3363"/>
                      <a:gd name="T131" fmla="*/ 3791 w 3791"/>
                      <a:gd name="T132" fmla="*/ 3363 h 336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41" name="Freeform 9"/>
                  <p:cNvSpPr>
                    <a:spLocks/>
                  </p:cNvSpPr>
                  <p:nvPr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544 w 3527"/>
                      <a:gd name="T1" fmla="*/ 2146 h 3225"/>
                      <a:gd name="T2" fmla="*/ 320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20 w 3527"/>
                      <a:gd name="T15" fmla="*/ 150 h 3225"/>
                      <a:gd name="T16" fmla="*/ 675 w 3527"/>
                      <a:gd name="T17" fmla="*/ 12 h 3225"/>
                      <a:gd name="T18" fmla="*/ 1121 w 3527"/>
                      <a:gd name="T19" fmla="*/ 24 h 3225"/>
                      <a:gd name="T20" fmla="*/ 1623 w 3527"/>
                      <a:gd name="T21" fmla="*/ 174 h 3225"/>
                      <a:gd name="T22" fmla="*/ 2137 w 3527"/>
                      <a:gd name="T23" fmla="*/ 456 h 3225"/>
                      <a:gd name="T24" fmla="*/ 2637 w 3527"/>
                      <a:gd name="T25" fmla="*/ 857 h 3225"/>
                      <a:gd name="T26" fmla="*/ 3103 w 3527"/>
                      <a:gd name="T27" fmla="*/ 1391 h 3225"/>
                      <a:gd name="T28" fmla="*/ 3306 w 3527"/>
                      <a:gd name="T29" fmla="*/ 1726 h 3225"/>
                      <a:gd name="T30" fmla="*/ 3459 w 3527"/>
                      <a:gd name="T31" fmla="*/ 2062 h 3225"/>
                      <a:gd name="T32" fmla="*/ 3542 w 3527"/>
                      <a:gd name="T33" fmla="*/ 2386 h 3225"/>
                      <a:gd name="T34" fmla="*/ 3554 w 3527"/>
                      <a:gd name="T35" fmla="*/ 2680 h 3225"/>
                      <a:gd name="T36" fmla="*/ 3507 w 3527"/>
                      <a:gd name="T37" fmla="*/ 2931 h 3225"/>
                      <a:gd name="T38" fmla="*/ 3392 w 3527"/>
                      <a:gd name="T39" fmla="*/ 3141 h 3225"/>
                      <a:gd name="T40" fmla="*/ 3312 w 3527"/>
                      <a:gd name="T41" fmla="*/ 3225 h 3225"/>
                      <a:gd name="T42" fmla="*/ 3342 w 3527"/>
                      <a:gd name="T43" fmla="*/ 3201 h 3225"/>
                      <a:gd name="T44" fmla="*/ 3477 w 3527"/>
                      <a:gd name="T45" fmla="*/ 3009 h 3225"/>
                      <a:gd name="T46" fmla="*/ 3548 w 3527"/>
                      <a:gd name="T47" fmla="*/ 2769 h 3225"/>
                      <a:gd name="T48" fmla="*/ 3554 w 3527"/>
                      <a:gd name="T49" fmla="*/ 2488 h 3225"/>
                      <a:gd name="T50" fmla="*/ 3495 w 3527"/>
                      <a:gd name="T51" fmla="*/ 2170 h 3225"/>
                      <a:gd name="T52" fmla="*/ 3366 w 3527"/>
                      <a:gd name="T53" fmla="*/ 1834 h 3225"/>
                      <a:gd name="T54" fmla="*/ 3175 w 3527"/>
                      <a:gd name="T55" fmla="*/ 1499 h 3225"/>
                      <a:gd name="T56" fmla="*/ 2843 w 3527"/>
                      <a:gd name="T57" fmla="*/ 1061 h 3225"/>
                      <a:gd name="T58" fmla="*/ 2305 w 3527"/>
                      <a:gd name="T59" fmla="*/ 575 h 3225"/>
                      <a:gd name="T60" fmla="*/ 1793 w 3527"/>
                      <a:gd name="T61" fmla="*/ 252 h 3225"/>
                      <a:gd name="T62" fmla="*/ 1285 w 3527"/>
                      <a:gd name="T63" fmla="*/ 60 h 3225"/>
                      <a:gd name="T64" fmla="*/ 816 w 3527"/>
                      <a:gd name="T65" fmla="*/ 0 h 3225"/>
                      <a:gd name="T66" fmla="*/ 421 w 3527"/>
                      <a:gd name="T67" fmla="*/ 84 h 3225"/>
                      <a:gd name="T68" fmla="*/ 170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54 w 3527"/>
                      <a:gd name="T79" fmla="*/ 1708 h 3225"/>
                      <a:gd name="T80" fmla="*/ 457 w 3527"/>
                      <a:gd name="T81" fmla="*/ 2038 h 3225"/>
                      <a:gd name="T82" fmla="*/ 923 w 3527"/>
                      <a:gd name="T83" fmla="*/ 2572 h 3225"/>
                      <a:gd name="T84" fmla="*/ 1267 w 3527"/>
                      <a:gd name="T85" fmla="*/ 2865 h 3225"/>
                      <a:gd name="T86" fmla="*/ 1623 w 3527"/>
                      <a:gd name="T87" fmla="*/ 3099 h 3225"/>
                      <a:gd name="T88" fmla="*/ 1871 w 3527"/>
                      <a:gd name="T89" fmla="*/ 3225 h 3225"/>
                      <a:gd name="T90" fmla="*/ 1509 w 3527"/>
                      <a:gd name="T91" fmla="*/ 3027 h 3225"/>
                      <a:gd name="T92" fmla="*/ 1154 w 3527"/>
                      <a:gd name="T93" fmla="*/ 2769 h 32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527"/>
                      <a:gd name="T142" fmla="*/ 0 h 3225"/>
                      <a:gd name="T143" fmla="*/ 3527 w 3527"/>
                      <a:gd name="T144" fmla="*/ 3225 h 3225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grpSp>
                <p:nvGrpSpPr>
                  <p:cNvPr id="42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  <a:grpFill/>
                </p:grpSpPr>
                <p:sp>
                  <p:nvSpPr>
                    <p:cNvPr id="43" name="Freeform 11"/>
                    <p:cNvSpPr>
                      <a:spLocks/>
                    </p:cNvSpPr>
                    <p:nvPr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284 w 4251"/>
                        <a:gd name="T1" fmla="*/ 3237 h 3794"/>
                        <a:gd name="T2" fmla="*/ 4242 w 4251"/>
                        <a:gd name="T3" fmla="*/ 2961 h 3794"/>
                        <a:gd name="T4" fmla="*/ 4159 w 4251"/>
                        <a:gd name="T5" fmla="*/ 2679 h 3794"/>
                        <a:gd name="T6" fmla="*/ 4036 w 4251"/>
                        <a:gd name="T7" fmla="*/ 2391 h 3794"/>
                        <a:gd name="T8" fmla="*/ 3881 w 4251"/>
                        <a:gd name="T9" fmla="*/ 2098 h 3794"/>
                        <a:gd name="T10" fmla="*/ 3692 w 4251"/>
                        <a:gd name="T11" fmla="*/ 1810 h 3794"/>
                        <a:gd name="T12" fmla="*/ 3471 w 4251"/>
                        <a:gd name="T13" fmla="*/ 1528 h 3794"/>
                        <a:gd name="T14" fmla="*/ 3223 w 4251"/>
                        <a:gd name="T15" fmla="*/ 1252 h 3794"/>
                        <a:gd name="T16" fmla="*/ 2885 w 4251"/>
                        <a:gd name="T17" fmla="*/ 935 h 3794"/>
                        <a:gd name="T18" fmla="*/ 2455 w 4251"/>
                        <a:gd name="T19" fmla="*/ 605 h 3794"/>
                        <a:gd name="T20" fmla="*/ 2009 w 4251"/>
                        <a:gd name="T21" fmla="*/ 341 h 3794"/>
                        <a:gd name="T22" fmla="*/ 1564 w 4251"/>
                        <a:gd name="T23" fmla="*/ 143 h 3794"/>
                        <a:gd name="T24" fmla="*/ 1133 w 4251"/>
                        <a:gd name="T25" fmla="*/ 35 h 3794"/>
                        <a:gd name="T26" fmla="*/ 747 w 4251"/>
                        <a:gd name="T27" fmla="*/ 0 h 3794"/>
                        <a:gd name="T28" fmla="*/ 404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66 w 4251"/>
                        <a:gd name="T35" fmla="*/ 101 h 3794"/>
                        <a:gd name="T36" fmla="*/ 592 w 4251"/>
                        <a:gd name="T37" fmla="*/ 18 h 3794"/>
                        <a:gd name="T38" fmla="*/ 966 w 4251"/>
                        <a:gd name="T39" fmla="*/ 18 h 3794"/>
                        <a:gd name="T40" fmla="*/ 1369 w 4251"/>
                        <a:gd name="T41" fmla="*/ 95 h 3794"/>
                        <a:gd name="T42" fmla="*/ 1797 w 4251"/>
                        <a:gd name="T43" fmla="*/ 245 h 3794"/>
                        <a:gd name="T44" fmla="*/ 2233 w 4251"/>
                        <a:gd name="T45" fmla="*/ 467 h 3794"/>
                        <a:gd name="T46" fmla="*/ 2667 w 4251"/>
                        <a:gd name="T47" fmla="*/ 761 h 3794"/>
                        <a:gd name="T48" fmla="*/ 3088 w 4251"/>
                        <a:gd name="T49" fmla="*/ 1120 h 3794"/>
                        <a:gd name="T50" fmla="*/ 3348 w 4251"/>
                        <a:gd name="T51" fmla="*/ 1390 h 3794"/>
                        <a:gd name="T52" fmla="*/ 3585 w 4251"/>
                        <a:gd name="T53" fmla="*/ 1666 h 3794"/>
                        <a:gd name="T54" fmla="*/ 3790 w 4251"/>
                        <a:gd name="T55" fmla="*/ 1954 h 3794"/>
                        <a:gd name="T56" fmla="*/ 3958 w 4251"/>
                        <a:gd name="T57" fmla="*/ 2247 h 3794"/>
                        <a:gd name="T58" fmla="*/ 4096 w 4251"/>
                        <a:gd name="T59" fmla="*/ 2535 h 3794"/>
                        <a:gd name="T60" fmla="*/ 4201 w 4251"/>
                        <a:gd name="T61" fmla="*/ 2823 h 3794"/>
                        <a:gd name="T62" fmla="*/ 4260 w 4251"/>
                        <a:gd name="T63" fmla="*/ 3105 h 3794"/>
                        <a:gd name="T64" fmla="*/ 4284 w 4251"/>
                        <a:gd name="T65" fmla="*/ 3368 h 3794"/>
                        <a:gd name="T66" fmla="*/ 4272 w 4251"/>
                        <a:gd name="T67" fmla="*/ 3590 h 3794"/>
                        <a:gd name="T68" fmla="*/ 4224 w 4251"/>
                        <a:gd name="T69" fmla="*/ 3794 h 3794"/>
                        <a:gd name="T70" fmla="*/ 4254 w 4251"/>
                        <a:gd name="T71" fmla="*/ 3692 h 3794"/>
                        <a:gd name="T72" fmla="*/ 4284 w 4251"/>
                        <a:gd name="T73" fmla="*/ 3482 h 3794"/>
                        <a:gd name="T74" fmla="*/ 4290 w 4251"/>
                        <a:gd name="T75" fmla="*/ 3368 h 3794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w 4251"/>
                        <a:gd name="T115" fmla="*/ 0 h 3794"/>
                        <a:gd name="T116" fmla="*/ 4251 w 4251"/>
                        <a:gd name="T117" fmla="*/ 3794 h 3794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T114" t="T115" r="T116" b="T117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bg1">
                          <a:lumMod val="65000"/>
                          <a:alpha val="30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ko-KR" altLang="en-US" sz="1800">
                        <a:solidFill>
                          <a:prstClr val="black"/>
                        </a:solidFill>
                        <a:latin typeface="굴림" pitchFamily="50" charset="-127"/>
                      </a:endParaRPr>
                    </a:p>
                  </p:txBody>
                </p:sp>
                <p:grpSp>
                  <p:nvGrpSpPr>
                    <p:cNvPr id="44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  <a:grpFill/>
                  </p:grpSpPr>
                  <p:sp>
                    <p:nvSpPr>
                      <p:cNvPr id="45" name="Freeform 13"/>
                      <p:cNvSpPr>
                        <a:spLocks/>
                      </p:cNvSpPr>
                      <p:nvPr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64 w 4108"/>
                          <a:gd name="T1" fmla="*/ 186 h 3657"/>
                          <a:gd name="T2" fmla="*/ 445 w 4108"/>
                          <a:gd name="T3" fmla="*/ 54 h 3657"/>
                          <a:gd name="T4" fmla="*/ 777 w 4108"/>
                          <a:gd name="T5" fmla="*/ 6 h 3657"/>
                          <a:gd name="T6" fmla="*/ 1148 w 4108"/>
                          <a:gd name="T7" fmla="*/ 36 h 3657"/>
                          <a:gd name="T8" fmla="*/ 1552 w 4108"/>
                          <a:gd name="T9" fmla="*/ 144 h 3657"/>
                          <a:gd name="T10" fmla="*/ 1967 w 4108"/>
                          <a:gd name="T11" fmla="*/ 324 h 3657"/>
                          <a:gd name="T12" fmla="*/ 2391 w 4108"/>
                          <a:gd name="T13" fmla="*/ 570 h 3657"/>
                          <a:gd name="T14" fmla="*/ 2807 w 4108"/>
                          <a:gd name="T15" fmla="*/ 888 h 3657"/>
                          <a:gd name="T16" fmla="*/ 3133 w 4108"/>
                          <a:gd name="T17" fmla="*/ 1193 h 3657"/>
                          <a:gd name="T18" fmla="*/ 3369 w 4108"/>
                          <a:gd name="T19" fmla="*/ 1451 h 3657"/>
                          <a:gd name="T20" fmla="*/ 3573 w 4108"/>
                          <a:gd name="T21" fmla="*/ 1721 h 3657"/>
                          <a:gd name="T22" fmla="*/ 3755 w 4108"/>
                          <a:gd name="T23" fmla="*/ 1997 h 3657"/>
                          <a:gd name="T24" fmla="*/ 3899 w 4108"/>
                          <a:gd name="T25" fmla="*/ 2272 h 3657"/>
                          <a:gd name="T26" fmla="*/ 4015 w 4108"/>
                          <a:gd name="T27" fmla="*/ 2548 h 3657"/>
                          <a:gd name="T28" fmla="*/ 4099 w 4108"/>
                          <a:gd name="T29" fmla="*/ 2818 h 3657"/>
                          <a:gd name="T30" fmla="*/ 4141 w 4108"/>
                          <a:gd name="T31" fmla="*/ 3070 h 3657"/>
                          <a:gd name="T32" fmla="*/ 4141 w 4108"/>
                          <a:gd name="T33" fmla="*/ 3321 h 3657"/>
                          <a:gd name="T34" fmla="*/ 4099 w 4108"/>
                          <a:gd name="T35" fmla="*/ 3549 h 3657"/>
                          <a:gd name="T36" fmla="*/ 4069 w 4108"/>
                          <a:gd name="T37" fmla="*/ 3657 h 3657"/>
                          <a:gd name="T38" fmla="*/ 4129 w 4108"/>
                          <a:gd name="T39" fmla="*/ 3447 h 3657"/>
                          <a:gd name="T40" fmla="*/ 4147 w 4108"/>
                          <a:gd name="T41" fmla="*/ 3213 h 3657"/>
                          <a:gd name="T42" fmla="*/ 4141 w 4108"/>
                          <a:gd name="T43" fmla="*/ 3070 h 3657"/>
                          <a:gd name="T44" fmla="*/ 4099 w 4108"/>
                          <a:gd name="T45" fmla="*/ 2812 h 3657"/>
                          <a:gd name="T46" fmla="*/ 4021 w 4108"/>
                          <a:gd name="T47" fmla="*/ 2548 h 3657"/>
                          <a:gd name="T48" fmla="*/ 3905 w 4108"/>
                          <a:gd name="T49" fmla="*/ 2272 h 3657"/>
                          <a:gd name="T50" fmla="*/ 3761 w 4108"/>
                          <a:gd name="T51" fmla="*/ 1997 h 3657"/>
                          <a:gd name="T52" fmla="*/ 3579 w 4108"/>
                          <a:gd name="T53" fmla="*/ 1721 h 3657"/>
                          <a:gd name="T54" fmla="*/ 3375 w 4108"/>
                          <a:gd name="T55" fmla="*/ 1451 h 3657"/>
                          <a:gd name="T56" fmla="*/ 3139 w 4108"/>
                          <a:gd name="T57" fmla="*/ 1187 h 3657"/>
                          <a:gd name="T58" fmla="*/ 2819 w 4108"/>
                          <a:gd name="T59" fmla="*/ 888 h 3657"/>
                          <a:gd name="T60" fmla="*/ 2410 w 4108"/>
                          <a:gd name="T61" fmla="*/ 576 h 3657"/>
                          <a:gd name="T62" fmla="*/ 1985 w 4108"/>
                          <a:gd name="T63" fmla="*/ 330 h 3657"/>
                          <a:gd name="T64" fmla="*/ 1558 w 4108"/>
                          <a:gd name="T65" fmla="*/ 144 h 3657"/>
                          <a:gd name="T66" fmla="*/ 1142 w 4108"/>
                          <a:gd name="T67" fmla="*/ 30 h 3657"/>
                          <a:gd name="T68" fmla="*/ 759 w 4108"/>
                          <a:gd name="T69" fmla="*/ 0 h 3657"/>
                          <a:gd name="T70" fmla="*/ 434 w 4108"/>
                          <a:gd name="T71" fmla="*/ 54 h 3657"/>
                          <a:gd name="T72" fmla="*/ 164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w 4108"/>
                          <a:gd name="T121" fmla="*/ 0 h 3657"/>
                          <a:gd name="T122" fmla="*/ 4108 w 4108"/>
                          <a:gd name="T123" fmla="*/ 3657 h 3657"/>
                        </a:gdLst>
                        <a:ahLst/>
                        <a:cxnLst>
                          <a:cxn ang="T80">
                            <a:pos x="T0" y="T1"/>
                          </a:cxn>
                          <a:cxn ang="T81">
                            <a:pos x="T2" y="T3"/>
                          </a:cxn>
                          <a:cxn ang="T82">
                            <a:pos x="T4" y="T5"/>
                          </a:cxn>
                          <a:cxn ang="T83">
                            <a:pos x="T6" y="T7"/>
                          </a:cxn>
                          <a:cxn ang="T84">
                            <a:pos x="T8" y="T9"/>
                          </a:cxn>
                          <a:cxn ang="T85">
                            <a:pos x="T10" y="T11"/>
                          </a:cxn>
                          <a:cxn ang="T86">
                            <a:pos x="T12" y="T13"/>
                          </a:cxn>
                          <a:cxn ang="T87">
                            <a:pos x="T14" y="T15"/>
                          </a:cxn>
                          <a:cxn ang="T88">
                            <a:pos x="T16" y="T17"/>
                          </a:cxn>
                          <a:cxn ang="T89">
                            <a:pos x="T18" y="T19"/>
                          </a:cxn>
                          <a:cxn ang="T90">
                            <a:pos x="T20" y="T21"/>
                          </a:cxn>
                          <a:cxn ang="T91">
                            <a:pos x="T22" y="T23"/>
                          </a:cxn>
                          <a:cxn ang="T92">
                            <a:pos x="T24" y="T25"/>
                          </a:cxn>
                          <a:cxn ang="T93">
                            <a:pos x="T26" y="T27"/>
                          </a:cxn>
                          <a:cxn ang="T94">
                            <a:pos x="T28" y="T29"/>
                          </a:cxn>
                          <a:cxn ang="T95">
                            <a:pos x="T30" y="T31"/>
                          </a:cxn>
                          <a:cxn ang="T96">
                            <a:pos x="T32" y="T33"/>
                          </a:cxn>
                          <a:cxn ang="T97">
                            <a:pos x="T34" y="T35"/>
                          </a:cxn>
                          <a:cxn ang="T98">
                            <a:pos x="T36" y="T37"/>
                          </a:cxn>
                          <a:cxn ang="T99">
                            <a:pos x="T38" y="T39"/>
                          </a:cxn>
                          <a:cxn ang="T100">
                            <a:pos x="T40" y="T41"/>
                          </a:cxn>
                          <a:cxn ang="T101">
                            <a:pos x="T42" y="T43"/>
                          </a:cxn>
                          <a:cxn ang="T102">
                            <a:pos x="T44" y="T45"/>
                          </a:cxn>
                          <a:cxn ang="T103">
                            <a:pos x="T46" y="T47"/>
                          </a:cxn>
                          <a:cxn ang="T104">
                            <a:pos x="T48" y="T49"/>
                          </a:cxn>
                          <a:cxn ang="T105">
                            <a:pos x="T50" y="T51"/>
                          </a:cxn>
                          <a:cxn ang="T106">
                            <a:pos x="T52" y="T53"/>
                          </a:cxn>
                          <a:cxn ang="T107">
                            <a:pos x="T54" y="T55"/>
                          </a:cxn>
                          <a:cxn ang="T108">
                            <a:pos x="T56" y="T57"/>
                          </a:cxn>
                          <a:cxn ang="T109">
                            <a:pos x="T58" y="T59"/>
                          </a:cxn>
                          <a:cxn ang="T110">
                            <a:pos x="T60" y="T61"/>
                          </a:cxn>
                          <a:cxn ang="T111">
                            <a:pos x="T62" y="T63"/>
                          </a:cxn>
                          <a:cxn ang="T112">
                            <a:pos x="T64" y="T65"/>
                          </a:cxn>
                          <a:cxn ang="T113">
                            <a:pos x="T66" y="T67"/>
                          </a:cxn>
                          <a:cxn ang="T114">
                            <a:pos x="T68" y="T69"/>
                          </a:cxn>
                          <a:cxn ang="T115">
                            <a:pos x="T70" y="T71"/>
                          </a:cxn>
                          <a:cxn ang="T116">
                            <a:pos x="T72" y="T73"/>
                          </a:cxn>
                          <a:cxn ang="T117">
                            <a:pos x="T74" y="T75"/>
                          </a:cxn>
                          <a:cxn ang="T118">
                            <a:pos x="T76" y="T77"/>
                          </a:cxn>
                          <a:cxn ang="T119">
                            <a:pos x="T78" y="T79"/>
                          </a:cxn>
                        </a:cxnLst>
                        <a:rect l="T120" t="T121" r="T122" b="T123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chemeClr val="bg1">
                            <a:lumMod val="65000"/>
                            <a:alpha val="30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ko-KR" altLang="en-US" sz="1800">
                          <a:solidFill>
                            <a:prstClr val="black"/>
                          </a:solidFill>
                          <a:latin typeface="굴림" pitchFamily="50" charset="-127"/>
                        </a:endParaRPr>
                      </a:p>
                    </p:txBody>
                  </p:sp>
                  <p:grpSp>
                    <p:nvGrpSpPr>
                      <p:cNvPr id="46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  <a:grpFill/>
                    </p:grpSpPr>
                    <p:sp>
                      <p:nvSpPr>
                        <p:cNvPr id="47" name="Line 1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48" name="Line 1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49" name="Line 1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0" name="Line 1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1" name="Line 1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2" name="Line 20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3" name="Line 21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4" name="Line 22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5" name="Line 23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6" name="Line 24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7" name="Line 2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8" name="Line 2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9" name="Line 2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0" name="Line 2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1" name="Line 2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2" name="Line 30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3" name="Line 31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4" name="Line 32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5" name="Line 33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6" name="Line 34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7" name="Line 3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8" name="Line 3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9" name="Line 3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0" name="Line 3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1" name="Line 3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2" name="Line 40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3" name="Line 41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4" name="Line 42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5" name="Line 43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6" name="Line 44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7" name="Line 4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8" name="Line 4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9" name="Line 4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0" name="Line 4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1" name="Line 4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2" name="Freeform 50"/>
                        <p:cNvSpPr>
                          <a:spLocks/>
                        </p:cNvSpPr>
                        <p:nvPr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918 w 1537"/>
                            <a:gd name="T1" fmla="*/ 1264 h 1768"/>
                            <a:gd name="T2" fmla="*/ 1067 w 1537"/>
                            <a:gd name="T3" fmla="*/ 1402 h 1768"/>
                            <a:gd name="T4" fmla="*/ 1226 w 1537"/>
                            <a:gd name="T5" fmla="*/ 1528 h 1768"/>
                            <a:gd name="T6" fmla="*/ 1381 w 1537"/>
                            <a:gd name="T7" fmla="*/ 1654 h 1768"/>
                            <a:gd name="T8" fmla="*/ 1546 w 1537"/>
                            <a:gd name="T9" fmla="*/ 1768 h 1768"/>
                            <a:gd name="T10" fmla="*/ 1552 w 1537"/>
                            <a:gd name="T11" fmla="*/ 1768 h 1768"/>
                            <a:gd name="T12" fmla="*/ 1387 w 1537"/>
                            <a:gd name="T13" fmla="*/ 1654 h 1768"/>
                            <a:gd name="T14" fmla="*/ 1232 w 1537"/>
                            <a:gd name="T15" fmla="*/ 1534 h 1768"/>
                            <a:gd name="T16" fmla="*/ 1073 w 1537"/>
                            <a:gd name="T17" fmla="*/ 1402 h 1768"/>
                            <a:gd name="T18" fmla="*/ 924 w 1537"/>
                            <a:gd name="T19" fmla="*/ 1258 h 1768"/>
                            <a:gd name="T20" fmla="*/ 772 w 1537"/>
                            <a:gd name="T21" fmla="*/ 1115 h 1768"/>
                            <a:gd name="T22" fmla="*/ 634 w 1537"/>
                            <a:gd name="T23" fmla="*/ 959 h 1768"/>
                            <a:gd name="T24" fmla="*/ 502 w 1537"/>
                            <a:gd name="T25" fmla="*/ 803 h 1768"/>
                            <a:gd name="T26" fmla="*/ 380 w 1537"/>
                            <a:gd name="T27" fmla="*/ 647 h 1768"/>
                            <a:gd name="T28" fmla="*/ 272 w 1537"/>
                            <a:gd name="T29" fmla="*/ 485 h 1768"/>
                            <a:gd name="T30" fmla="*/ 170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170 w 1537"/>
                            <a:gd name="T41" fmla="*/ 335 h 1768"/>
                            <a:gd name="T42" fmla="*/ 272 w 1537"/>
                            <a:gd name="T43" fmla="*/ 491 h 1768"/>
                            <a:gd name="T44" fmla="*/ 380 w 1537"/>
                            <a:gd name="T45" fmla="*/ 653 h 1768"/>
                            <a:gd name="T46" fmla="*/ 502 w 1537"/>
                            <a:gd name="T47" fmla="*/ 809 h 1768"/>
                            <a:gd name="T48" fmla="*/ 634 w 1537"/>
                            <a:gd name="T49" fmla="*/ 965 h 1768"/>
                            <a:gd name="T50" fmla="*/ 772 w 1537"/>
                            <a:gd name="T51" fmla="*/ 1121 h 1768"/>
                            <a:gd name="T52" fmla="*/ 918 w 1537"/>
                            <a:gd name="T53" fmla="*/ 1264 h 1768"/>
                            <a:gd name="T54" fmla="*/ 918 w 1537"/>
                            <a:gd name="T55" fmla="*/ 1264 h 176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w 1537"/>
                            <a:gd name="T85" fmla="*/ 0 h 1768"/>
                            <a:gd name="T86" fmla="*/ 1537 w 1537"/>
                            <a:gd name="T87" fmla="*/ 1768 h 1768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T84" t="T85" r="T86" b="T87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grpSp>
                      <p:nvGrpSpPr>
                        <p:cNvPr id="83" name="Group 5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  <a:grpFill/>
                      </p:grpSpPr>
                      <p:sp>
                        <p:nvSpPr>
                          <p:cNvPr id="120" name="Oval 52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1" name="Oval 53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2" name="Oval 54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3" name="Oval 55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4" name="Oval 56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5" name="Oval 57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6" name="Oval 58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7" name="Oval 59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8" name="Oval 60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9" name="Oval 61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30" name="Oval 62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31" name="Oval 63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</p:grpSp>
                    <p:sp>
                      <p:nvSpPr>
                        <p:cNvPr id="84" name="Line 64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5" name="Line 6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6" name="Line 6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7" name="Line 6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8" name="Line 6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9" name="Line 6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0" name="Line 70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1" name="Line 71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2" name="Line 72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3" name="Line 73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4" name="Line 74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5" name="Line 7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6" name="Line 7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7" name="Line 7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8" name="Line 7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9" name="Line 7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0" name="Line 80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1" name="Line 81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2" name="Line 82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3" name="Line 83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4" name="Line 84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5" name="Line 8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6" name="Line 8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7" name="Line 8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8" name="Line 8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9" name="Line 8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0" name="Line 90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1" name="Line 91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2" name="Line 92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3" name="Line 93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4" name="Line 94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5" name="Line 9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6" name="Line 9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7" name="Line 9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8" name="Line 9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9" name="Line 9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4" name="Group 100"/>
              <p:cNvGrpSpPr>
                <a:grpSpLocks/>
              </p:cNvGrpSpPr>
              <p:nvPr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  <a:grpFill/>
            </p:grpSpPr>
            <p:sp>
              <p:nvSpPr>
                <p:cNvPr id="25" name="Line 101"/>
                <p:cNvSpPr>
                  <a:spLocks noChangeShapeType="1"/>
                </p:cNvSpPr>
                <p:nvPr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grpFill/>
                <a:ln w="9525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  <p:sp>
              <p:nvSpPr>
                <p:cNvPr id="26" name="Line 102"/>
                <p:cNvSpPr>
                  <a:spLocks noChangeShapeType="1"/>
                </p:cNvSpPr>
                <p:nvPr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  <p:grpSp>
              <p:nvGrpSpPr>
                <p:cNvPr id="27" name="Group 103"/>
                <p:cNvGrpSpPr>
                  <a:grpSpLocks/>
                </p:cNvGrpSpPr>
                <p:nvPr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  <a:grpFill/>
              </p:grpSpPr>
              <p:sp>
                <p:nvSpPr>
                  <p:cNvPr id="28" name="Line 104"/>
                  <p:cNvSpPr>
                    <a:spLocks noChangeShapeType="1"/>
                  </p:cNvSpPr>
                  <p:nvPr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29" name="Freeform 105"/>
                  <p:cNvSpPr>
                    <a:spLocks/>
                  </p:cNvSpPr>
                  <p:nvPr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06"/>
                      <a:gd name="T16" fmla="*/ 0 h 1102"/>
                      <a:gd name="T17" fmla="*/ 1006 w 1006"/>
                      <a:gd name="T18" fmla="*/ 1102 h 1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30" name="Line 106"/>
                  <p:cNvSpPr>
                    <a:spLocks noChangeShapeType="1"/>
                  </p:cNvSpPr>
                  <p:nvPr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31" name="Line 107"/>
                  <p:cNvSpPr>
                    <a:spLocks noChangeShapeType="1"/>
                  </p:cNvSpPr>
                  <p:nvPr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32" name="Line 108"/>
                  <p:cNvSpPr>
                    <a:spLocks noChangeShapeType="1"/>
                  </p:cNvSpPr>
                  <p:nvPr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33" name="Line 109"/>
                  <p:cNvSpPr>
                    <a:spLocks noChangeShapeType="1"/>
                  </p:cNvSpPr>
                  <p:nvPr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34" name="Line 110"/>
                  <p:cNvSpPr>
                    <a:spLocks noChangeShapeType="1"/>
                  </p:cNvSpPr>
                  <p:nvPr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35" name="Line 111"/>
                  <p:cNvSpPr>
                    <a:spLocks noChangeShapeType="1"/>
                  </p:cNvSpPr>
                  <p:nvPr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36" name="Line 112"/>
                  <p:cNvSpPr>
                    <a:spLocks noChangeShapeType="1"/>
                  </p:cNvSpPr>
                  <p:nvPr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</p:grpSp>
          </p:grpSp>
        </p:grpSp>
        <p:grpSp>
          <p:nvGrpSpPr>
            <p:cNvPr id="10" name="Group 113"/>
            <p:cNvGrpSpPr>
              <a:grpSpLocks/>
            </p:cNvGrpSpPr>
            <p:nvPr/>
          </p:nvGrpSpPr>
          <p:grpSpPr bwMode="auto">
            <a:xfrm>
              <a:off x="16" y="1327"/>
              <a:ext cx="3325" cy="2947"/>
              <a:chOff x="16" y="1327"/>
              <a:chExt cx="3325" cy="2947"/>
            </a:xfrm>
            <a:grpFill/>
          </p:grpSpPr>
          <p:sp>
            <p:nvSpPr>
              <p:cNvPr id="11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882 w 1435"/>
                  <a:gd name="T1" fmla="*/ 1150 h 1618"/>
                  <a:gd name="T2" fmla="*/ 750 w 1435"/>
                  <a:gd name="T3" fmla="*/ 1019 h 1618"/>
                  <a:gd name="T4" fmla="*/ 616 w 1435"/>
                  <a:gd name="T5" fmla="*/ 875 h 1618"/>
                  <a:gd name="T6" fmla="*/ 496 w 1435"/>
                  <a:gd name="T7" fmla="*/ 737 h 1618"/>
                  <a:gd name="T8" fmla="*/ 380 w 1435"/>
                  <a:gd name="T9" fmla="*/ 593 h 1618"/>
                  <a:gd name="T10" fmla="*/ 278 w 1435"/>
                  <a:gd name="T11" fmla="*/ 443 h 1618"/>
                  <a:gd name="T12" fmla="*/ 176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176 w 1435"/>
                  <a:gd name="T23" fmla="*/ 305 h 1618"/>
                  <a:gd name="T24" fmla="*/ 272 w 1435"/>
                  <a:gd name="T25" fmla="*/ 449 h 1618"/>
                  <a:gd name="T26" fmla="*/ 380 w 1435"/>
                  <a:gd name="T27" fmla="*/ 593 h 1618"/>
                  <a:gd name="T28" fmla="*/ 496 w 1435"/>
                  <a:gd name="T29" fmla="*/ 737 h 1618"/>
                  <a:gd name="T30" fmla="*/ 616 w 1435"/>
                  <a:gd name="T31" fmla="*/ 881 h 1618"/>
                  <a:gd name="T32" fmla="*/ 744 w 1435"/>
                  <a:gd name="T33" fmla="*/ 1019 h 1618"/>
                  <a:gd name="T34" fmla="*/ 882 w 1435"/>
                  <a:gd name="T35" fmla="*/ 1150 h 1618"/>
                  <a:gd name="T36" fmla="*/ 1022 w 1435"/>
                  <a:gd name="T37" fmla="*/ 1276 h 1618"/>
                  <a:gd name="T38" fmla="*/ 1160 w 1435"/>
                  <a:gd name="T39" fmla="*/ 1396 h 1618"/>
                  <a:gd name="T40" fmla="*/ 1299 w 1435"/>
                  <a:gd name="T41" fmla="*/ 1510 h 1618"/>
                  <a:gd name="T42" fmla="*/ 1444 w 1435"/>
                  <a:gd name="T43" fmla="*/ 1618 h 1618"/>
                  <a:gd name="T44" fmla="*/ 1450 w 1435"/>
                  <a:gd name="T45" fmla="*/ 1618 h 1618"/>
                  <a:gd name="T46" fmla="*/ 1307 w 1435"/>
                  <a:gd name="T47" fmla="*/ 1510 h 1618"/>
                  <a:gd name="T48" fmla="*/ 1166 w 1435"/>
                  <a:gd name="T49" fmla="*/ 1396 h 1618"/>
                  <a:gd name="T50" fmla="*/ 1022 w 1435"/>
                  <a:gd name="T51" fmla="*/ 1276 h 1618"/>
                  <a:gd name="T52" fmla="*/ 882 w 1435"/>
                  <a:gd name="T53" fmla="*/ 1150 h 1618"/>
                  <a:gd name="T54" fmla="*/ 882 w 1435"/>
                  <a:gd name="T55" fmla="*/ 1150 h 16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435"/>
                  <a:gd name="T85" fmla="*/ 0 h 1618"/>
                  <a:gd name="T86" fmla="*/ 1435 w 1435"/>
                  <a:gd name="T87" fmla="*/ 1618 h 16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lumMod val="65000"/>
                    <a:alpha val="3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800">
                  <a:solidFill>
                    <a:prstClr val="black"/>
                  </a:solidFill>
                  <a:latin typeface="굴림" pitchFamily="50" charset="-127"/>
                </a:endParaRPr>
              </a:p>
            </p:txBody>
          </p:sp>
          <p:sp>
            <p:nvSpPr>
              <p:cNvPr id="12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966 w 1668"/>
                  <a:gd name="T1" fmla="*/ 1463 h 2014"/>
                  <a:gd name="T2" fmla="*/ 795 w 1668"/>
                  <a:gd name="T3" fmla="*/ 1289 h 2014"/>
                  <a:gd name="T4" fmla="*/ 640 w 1668"/>
                  <a:gd name="T5" fmla="*/ 1115 h 2014"/>
                  <a:gd name="T6" fmla="*/ 493 w 1668"/>
                  <a:gd name="T7" fmla="*/ 929 h 2014"/>
                  <a:gd name="T8" fmla="*/ 368 w 1668"/>
                  <a:gd name="T9" fmla="*/ 743 h 2014"/>
                  <a:gd name="T10" fmla="*/ 254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54 w 1668"/>
                  <a:gd name="T25" fmla="*/ 569 h 2014"/>
                  <a:gd name="T26" fmla="*/ 368 w 1668"/>
                  <a:gd name="T27" fmla="*/ 755 h 2014"/>
                  <a:gd name="T28" fmla="*/ 493 w 1668"/>
                  <a:gd name="T29" fmla="*/ 935 h 2014"/>
                  <a:gd name="T30" fmla="*/ 640 w 1668"/>
                  <a:gd name="T31" fmla="*/ 1115 h 2014"/>
                  <a:gd name="T32" fmla="*/ 795 w 1668"/>
                  <a:gd name="T33" fmla="*/ 1295 h 2014"/>
                  <a:gd name="T34" fmla="*/ 966 w 1668"/>
                  <a:gd name="T35" fmla="*/ 1463 h 2014"/>
                  <a:gd name="T36" fmla="*/ 1139 w 1668"/>
                  <a:gd name="T37" fmla="*/ 1618 h 2014"/>
                  <a:gd name="T38" fmla="*/ 1315 w 1668"/>
                  <a:gd name="T39" fmla="*/ 1762 h 2014"/>
                  <a:gd name="T40" fmla="*/ 1495 w 1668"/>
                  <a:gd name="T41" fmla="*/ 1894 h 2014"/>
                  <a:gd name="T42" fmla="*/ 1677 w 1668"/>
                  <a:gd name="T43" fmla="*/ 2014 h 2014"/>
                  <a:gd name="T44" fmla="*/ 1683 w 1668"/>
                  <a:gd name="T45" fmla="*/ 2014 h 2014"/>
                  <a:gd name="T46" fmla="*/ 1495 w 1668"/>
                  <a:gd name="T47" fmla="*/ 1894 h 2014"/>
                  <a:gd name="T48" fmla="*/ 1315 w 1668"/>
                  <a:gd name="T49" fmla="*/ 1762 h 2014"/>
                  <a:gd name="T50" fmla="*/ 1139 w 1668"/>
                  <a:gd name="T51" fmla="*/ 1618 h 2014"/>
                  <a:gd name="T52" fmla="*/ 966 w 1668"/>
                  <a:gd name="T53" fmla="*/ 1463 h 2014"/>
                  <a:gd name="T54" fmla="*/ 966 w 1668"/>
                  <a:gd name="T55" fmla="*/ 1463 h 20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668"/>
                  <a:gd name="T85" fmla="*/ 0 h 2014"/>
                  <a:gd name="T86" fmla="*/ 1668 w 1668"/>
                  <a:gd name="T87" fmla="*/ 2014 h 201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lumMod val="65000"/>
                    <a:alpha val="3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800">
                  <a:solidFill>
                    <a:prstClr val="black"/>
                  </a:solidFill>
                  <a:latin typeface="굴림" pitchFamily="50" charset="-127"/>
                </a:endParaRPr>
              </a:p>
            </p:txBody>
          </p:sp>
          <p:sp>
            <p:nvSpPr>
              <p:cNvPr id="13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grpFill/>
              <a:ln w="9525">
                <a:solidFill>
                  <a:schemeClr val="bg1">
                    <a:lumMod val="65000"/>
                    <a:alpha val="3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800">
                  <a:solidFill>
                    <a:prstClr val="black"/>
                  </a:solidFill>
                  <a:latin typeface="굴림" pitchFamily="50" charset="-127"/>
                </a:endParaRPr>
              </a:p>
            </p:txBody>
          </p:sp>
          <p:sp>
            <p:nvSpPr>
              <p:cNvPr id="14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grpFill/>
              <a:ln w="9525">
                <a:solidFill>
                  <a:schemeClr val="bg1">
                    <a:lumMod val="65000"/>
                    <a:alpha val="3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800">
                  <a:solidFill>
                    <a:prstClr val="black"/>
                  </a:solidFill>
                  <a:latin typeface="굴림" pitchFamily="50" charset="-127"/>
                </a:endParaRPr>
              </a:p>
            </p:txBody>
          </p:sp>
          <p:sp>
            <p:nvSpPr>
              <p:cNvPr id="15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grpFill/>
              <a:ln w="9525">
                <a:solidFill>
                  <a:schemeClr val="bg1">
                    <a:lumMod val="65000"/>
                    <a:alpha val="3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800">
                  <a:solidFill>
                    <a:prstClr val="black"/>
                  </a:solidFill>
                  <a:latin typeface="굴림" pitchFamily="50" charset="-127"/>
                </a:endParaRPr>
              </a:p>
            </p:txBody>
          </p:sp>
          <p:sp>
            <p:nvSpPr>
              <p:cNvPr id="16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grpFill/>
              <a:ln w="9525">
                <a:solidFill>
                  <a:schemeClr val="bg1">
                    <a:lumMod val="65000"/>
                    <a:alpha val="3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800">
                  <a:solidFill>
                    <a:prstClr val="black"/>
                  </a:solidFill>
                  <a:latin typeface="굴림" pitchFamily="50" charset="-127"/>
                </a:endParaRPr>
              </a:p>
            </p:txBody>
          </p:sp>
          <p:grpSp>
            <p:nvGrpSpPr>
              <p:cNvPr id="17" name="Group 120"/>
              <p:cNvGrpSpPr>
                <a:grpSpLocks noChangeAspect="1"/>
              </p:cNvGrpSpPr>
              <p:nvPr/>
            </p:nvGrpSpPr>
            <p:grpSpPr bwMode="auto">
              <a:xfrm>
                <a:off x="2953" y="1327"/>
                <a:ext cx="259" cy="304"/>
                <a:chOff x="3043" y="1266"/>
                <a:chExt cx="366" cy="431"/>
              </a:xfrm>
              <a:grpFill/>
            </p:grpSpPr>
            <p:sp>
              <p:nvSpPr>
                <p:cNvPr id="18" name="Oval 121"/>
                <p:cNvSpPr>
                  <a:spLocks noChangeAspect="1" noChangeArrowheads="1"/>
                </p:cNvSpPr>
                <p:nvPr/>
              </p:nvSpPr>
              <p:spPr bwMode="hidden">
                <a:xfrm rot="2828979">
                  <a:off x="2979" y="1472"/>
                  <a:ext cx="289" cy="161"/>
                </a:xfrm>
                <a:prstGeom prst="ellipse">
                  <a:avLst/>
                </a:prstGeom>
                <a:grpFill/>
                <a:ln w="9525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  <p:sp>
              <p:nvSpPr>
                <p:cNvPr id="19" name="Freeform 122"/>
                <p:cNvSpPr>
                  <a:spLocks noChangeAspect="1"/>
                </p:cNvSpPr>
                <p:nvPr/>
              </p:nvSpPr>
              <p:spPr bwMode="hidden">
                <a:xfrm>
                  <a:off x="3070" y="1374"/>
                  <a:ext cx="226" cy="224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  <p:sp>
              <p:nvSpPr>
                <p:cNvPr id="20" name="Freeform 123"/>
                <p:cNvSpPr>
                  <a:spLocks noChangeAspect="1"/>
                </p:cNvSpPr>
                <p:nvPr/>
              </p:nvSpPr>
              <p:spPr bwMode="hidden">
                <a:xfrm>
                  <a:off x="3145" y="1364"/>
                  <a:ext cx="161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  <p:sp>
              <p:nvSpPr>
                <p:cNvPr id="21" name="Freeform 124"/>
                <p:cNvSpPr>
                  <a:spLocks noChangeAspect="1"/>
                </p:cNvSpPr>
                <p:nvPr/>
              </p:nvSpPr>
              <p:spPr bwMode="hidden">
                <a:xfrm>
                  <a:off x="3203" y="1272"/>
                  <a:ext cx="202" cy="197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  <p:sp>
              <p:nvSpPr>
                <p:cNvPr id="22" name="Freeform 125"/>
                <p:cNvSpPr>
                  <a:spLocks noChangeAspect="1"/>
                </p:cNvSpPr>
                <p:nvPr/>
              </p:nvSpPr>
              <p:spPr bwMode="hidden">
                <a:xfrm>
                  <a:off x="3330" y="1266"/>
                  <a:ext cx="79" cy="75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</p:grpSp>
        </p:grpSp>
      </p:grpSp>
      <p:sp>
        <p:nvSpPr>
          <p:cNvPr id="132" name="슬라이드 번호 개체 틀 5"/>
          <p:cNvSpPr txBox="1">
            <a:spLocks/>
          </p:cNvSpPr>
          <p:nvPr userDrawn="1"/>
        </p:nvSpPr>
        <p:spPr>
          <a:xfrm>
            <a:off x="4572000" y="6572296"/>
            <a:ext cx="500066" cy="357166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/>
            </a:lvl1pPr>
          </a:lstStyle>
          <a:p>
            <a:pPr>
              <a:defRPr/>
            </a:pPr>
            <a:fld id="{BEBD391B-54F6-4A7B-95C9-418A87F3785A}" type="slidenum">
              <a:rPr lang="en-US" altLang="ko-KR" sz="1000" b="1" smtClean="0">
                <a:ln w="11430">
                  <a:noFill/>
                </a:ln>
                <a:gradFill>
                  <a:gsLst>
                    <a:gs pos="0">
                      <a:srgbClr val="0A58A5">
                        <a:tint val="70000"/>
                        <a:satMod val="245000"/>
                      </a:srgbClr>
                    </a:gs>
                    <a:gs pos="75000">
                      <a:srgbClr val="0A58A5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A58A5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굴림체" pitchFamily="49" charset="-127"/>
                <a:ea typeface="굴림체" pitchFamily="49" charset="-127"/>
              </a:rPr>
              <a:pPr>
                <a:defRPr/>
              </a:pPr>
              <a:t>‹#›</a:t>
            </a:fld>
            <a:endParaRPr lang="en-US" altLang="ko-KR" sz="1000" b="1" dirty="0">
              <a:ln w="11430">
                <a:noFill/>
              </a:ln>
              <a:gradFill>
                <a:gsLst>
                  <a:gs pos="0">
                    <a:srgbClr val="0A58A5">
                      <a:tint val="70000"/>
                      <a:satMod val="245000"/>
                    </a:srgbClr>
                  </a:gs>
                  <a:gs pos="75000">
                    <a:srgbClr val="0A58A5">
                      <a:tint val="90000"/>
                      <a:shade val="60000"/>
                      <a:satMod val="240000"/>
                    </a:srgbClr>
                  </a:gs>
                  <a:gs pos="100000">
                    <a:srgbClr val="0A58A5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latin typeface="굴림체" pitchFamily="49" charset="-127"/>
              <a:ea typeface="굴림체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3985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마지막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[최은아]\기상청\매뉴얼\AS\Outline\C-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811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contents-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2"/>
          <p:cNvSpPr txBox="1"/>
          <p:nvPr userDrawn="1"/>
        </p:nvSpPr>
        <p:spPr>
          <a:xfrm>
            <a:off x="308919" y="2644170"/>
            <a:ext cx="8526162" cy="156966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contourW="25400">
              <a:bevelT w="0" h="25400"/>
              <a:contourClr>
                <a:schemeClr val="tx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50000"/>
              </a:spcBef>
              <a:spcAft>
                <a:spcPct val="0"/>
              </a:spcAft>
              <a:buChar char="•"/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1pPr>
            <a:lvl2pPr marL="457200" algn="l" rtl="0" fontAlgn="base" latinLnBrk="1">
              <a:spcBef>
                <a:spcPct val="50000"/>
              </a:spcBef>
              <a:spcAft>
                <a:spcPct val="0"/>
              </a:spcAft>
              <a:buChar char="•"/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2pPr>
            <a:lvl3pPr marL="914400" algn="l" rtl="0" fontAlgn="base" latinLnBrk="1">
              <a:spcBef>
                <a:spcPct val="50000"/>
              </a:spcBef>
              <a:spcAft>
                <a:spcPct val="0"/>
              </a:spcAft>
              <a:buChar char="•"/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3pPr>
            <a:lvl4pPr marL="1371600" algn="l" rtl="0" fontAlgn="base" latinLnBrk="1">
              <a:spcBef>
                <a:spcPct val="50000"/>
              </a:spcBef>
              <a:spcAft>
                <a:spcPct val="0"/>
              </a:spcAft>
              <a:buChar char="•"/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4pPr>
            <a:lvl5pPr marL="1828800" algn="l" rtl="0" fontAlgn="base" latinLnBrk="1">
              <a:spcBef>
                <a:spcPct val="50000"/>
              </a:spcBef>
              <a:spcAft>
                <a:spcPct val="0"/>
              </a:spcAft>
              <a:buChar char="•"/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kumimoji="0" lang="en-US" altLang="ko-KR" sz="4800" dirty="0" smtClean="0">
                <a:ln w="19050"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Y견명조" pitchFamily="18" charset="-127"/>
                <a:ea typeface="HY견명조" pitchFamily="18" charset="-127"/>
              </a:rPr>
              <a:t>Ⅲ. </a:t>
            </a:r>
            <a:r>
              <a:rPr kumimoji="0" lang="ko-KR" altLang="en-US" sz="4800" dirty="0" smtClean="0">
                <a:ln w="19050"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Y견명조" pitchFamily="18" charset="-127"/>
                <a:ea typeface="HY견명조" pitchFamily="18" charset="-127"/>
              </a:rPr>
              <a:t>기상 및 우주기상자료</a:t>
            </a:r>
            <a:endParaRPr kumimoji="0" lang="en-US" altLang="ko-KR" sz="4800" dirty="0" smtClean="0">
              <a:ln w="19050"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Y견명조" pitchFamily="18" charset="-127"/>
              <a:ea typeface="HY견명조" pitchFamily="18" charset="-127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kumimoji="0" lang="ko-KR" altLang="en-US" sz="4800" dirty="0" smtClean="0">
                <a:ln w="19050"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Y견명조" pitchFamily="18" charset="-127"/>
                <a:ea typeface="HY견명조" pitchFamily="18" charset="-127"/>
              </a:rPr>
              <a:t>수신처리시스템 개발 계획</a:t>
            </a:r>
          </a:p>
        </p:txBody>
      </p:sp>
    </p:spTree>
    <p:extLst>
      <p:ext uri="{BB962C8B-B14F-4D97-AF65-F5344CB8AC3E}">
        <p14:creationId xmlns:p14="http://schemas.microsoft.com/office/powerpoint/2010/main" val="1312512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C9183E-5F18-4BE9-9ECD-7C4FEFAF0E29}" type="datetimeFigureOut">
              <a:rPr lang="ko-KR" altLang="en-US" sz="1800" smtClean="0">
                <a:solidFill>
                  <a:prstClr val="black"/>
                </a:solidFill>
                <a:latin typeface="굴림" pitchFamily="50" charset="-127"/>
              </a:rPr>
              <a:pPr/>
              <a:t>2017-05-16</a:t>
            </a:fld>
            <a:endParaRPr lang="ko-KR" altLang="en-US" sz="1800">
              <a:solidFill>
                <a:prstClr val="black"/>
              </a:solidFill>
              <a:latin typeface="굴림" pitchFamily="50" charset="-127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 sz="1800">
              <a:solidFill>
                <a:prstClr val="black"/>
              </a:solidFill>
              <a:latin typeface="굴림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2A7A2-45E5-4346-B95C-3BBF1E453E25}" type="slidenum">
              <a:rPr lang="ko-KR" altLang="en-US" sz="1800" smtClean="0">
                <a:solidFill>
                  <a:prstClr val="black"/>
                </a:solidFill>
                <a:latin typeface="굴림" pitchFamily="50" charset="-127"/>
              </a:rPr>
              <a:pPr/>
              <a:t>‹#›</a:t>
            </a:fld>
            <a:endParaRPr lang="ko-KR" altLang="en-US" sz="1800">
              <a:solidFill>
                <a:prstClr val="black"/>
              </a:solidFill>
              <a:latin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6137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14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221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728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070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08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 descr="111.jpg"/>
          <p:cNvPicPr>
            <a:picLocks noChangeAspect="1"/>
          </p:cNvPicPr>
          <p:nvPr userDrawn="1"/>
        </p:nvPicPr>
        <p:blipFill>
          <a:blip r:embed="rId2" cstate="print"/>
          <a:srcRect t="10152"/>
          <a:stretch>
            <a:fillRect/>
          </a:stretch>
        </p:blipFill>
        <p:spPr bwMode="auto">
          <a:xfrm>
            <a:off x="0" y="1"/>
            <a:ext cx="914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rgbClr val="8064A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rgbClr val="8064A2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4" name="텍스트 개체 틀 2"/>
          <p:cNvSpPr>
            <a:spLocks noGrp="1"/>
          </p:cNvSpPr>
          <p:nvPr>
            <p:ph idx="1"/>
          </p:nvPr>
        </p:nvSpPr>
        <p:spPr bwMode="auto">
          <a:xfrm>
            <a:off x="457200" y="1353313"/>
            <a:ext cx="8258175" cy="51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675" indent="-320675">
              <a:buFont typeface="Wingdings" pitchFamily="2" charset="2"/>
              <a:buChar char="v"/>
              <a:defRPr sz="20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1pPr>
            <a:lvl2pPr marL="457200" indent="-155575">
              <a:buFont typeface="Wingdings" pitchFamily="2" charset="2"/>
              <a:buChar char="§"/>
              <a:defRPr sz="16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2pPr>
            <a:lvl3pPr marL="685800" indent="-119063">
              <a:buFont typeface="Arial" pitchFamily="34" charset="0"/>
              <a:buChar char="•"/>
              <a:defRPr sz="14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3pPr>
            <a:lvl4pPr marL="950913" indent="-146050">
              <a:buFont typeface="맑은 고딕" pitchFamily="50" charset="-127"/>
              <a:buChar char="–"/>
              <a:defRPr sz="12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4pPr>
            <a:lvl5pPr marL="1162050" indent="-138113">
              <a:buFont typeface="맑은 고딕" pitchFamily="50" charset="-127"/>
              <a:buChar char="»"/>
              <a:defRPr sz="12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2"/>
          </p:nvPr>
        </p:nvSpPr>
        <p:spPr>
          <a:xfrm>
            <a:off x="80963" y="6572250"/>
            <a:ext cx="21336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</a:defRPr>
            </a:lvl1pPr>
          </a:lstStyle>
          <a:p>
            <a:pPr>
              <a:defRPr/>
            </a:pPr>
            <a:fld id="{21F31A52-95A3-4A31-BE0D-4E3E9CF7CF6D}" type="datetime1">
              <a:rPr lang="ko-KR" altLang="en-US" smtClean="0"/>
              <a:pPr>
                <a:defRPr/>
              </a:pPr>
              <a:t>2017-05-16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72250"/>
            <a:ext cx="28956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072438" y="6610350"/>
            <a:ext cx="1000125" cy="214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</a:defRPr>
            </a:lvl1pPr>
          </a:lstStyle>
          <a:p>
            <a:pPr>
              <a:defRPr/>
            </a:pPr>
            <a:fld id="{E8A68818-760D-4622-A3D2-42FEA5D6280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10" name="제목 개체 틀 1"/>
          <p:cNvSpPr>
            <a:spLocks noGrp="1"/>
          </p:cNvSpPr>
          <p:nvPr>
            <p:ph type="title"/>
          </p:nvPr>
        </p:nvSpPr>
        <p:spPr>
          <a:xfrm>
            <a:off x="1714500" y="91440"/>
            <a:ext cx="5572125" cy="725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211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663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038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5400" b="1" kern="1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EE52A"/>
                </a:solidFill>
                <a:effectLst>
                  <a:glow rad="101600">
                    <a:srgbClr val="002060">
                      <a:alpha val="40000"/>
                    </a:srgbClr>
                  </a:glow>
                </a:effectLst>
                <a:latin typeface="HY헤드라인M"/>
                <a:ea typeface="HY헤드라인M"/>
                <a:cs typeface="+mn-cs"/>
              </a:defRPr>
            </a:lvl1pPr>
          </a:lstStyle>
          <a:p>
            <a:pPr lvl="0"/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071670" y="4214818"/>
            <a:ext cx="5072098" cy="97156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kumimoji="1" lang="ko-KR" altLang="en-US" sz="2400" b="1" kern="1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FEE52A"/>
                </a:solidFill>
                <a:effectLst>
                  <a:glow rad="101600">
                    <a:srgbClr val="002060">
                      <a:alpha val="40000"/>
                    </a:srgbClr>
                  </a:glow>
                </a:effectLst>
                <a:latin typeface="HY헤드라인M"/>
                <a:ea typeface="HY헤드라인M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9A63-9C5B-43BA-A7C9-CF731E535E30}" type="datetime1">
              <a:rPr lang="ko-KR" altLang="en-US" smtClean="0"/>
              <a:pPr>
                <a:defRPr/>
              </a:pPr>
              <a:t>2017-05-16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6560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rgbClr val="8064A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rgbClr val="8064A2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4" name="텍스트 개체 틀 2"/>
          <p:cNvSpPr>
            <a:spLocks noGrp="1"/>
          </p:cNvSpPr>
          <p:nvPr>
            <p:ph idx="1"/>
          </p:nvPr>
        </p:nvSpPr>
        <p:spPr bwMode="auto">
          <a:xfrm>
            <a:off x="457200" y="1353313"/>
            <a:ext cx="8258175" cy="51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675" indent="-320675">
              <a:buFont typeface="Wingdings" pitchFamily="2" charset="2"/>
              <a:buChar char="v"/>
              <a:defRPr sz="20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1pPr>
            <a:lvl2pPr marL="457200" indent="-155575">
              <a:buFont typeface="Wingdings" pitchFamily="2" charset="2"/>
              <a:buChar char="§"/>
              <a:defRPr sz="16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2pPr>
            <a:lvl3pPr marL="685800" indent="-119063">
              <a:buFont typeface="Arial" pitchFamily="34" charset="0"/>
              <a:buChar char="•"/>
              <a:defRPr sz="14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3pPr>
            <a:lvl4pPr marL="950913" indent="-146050">
              <a:buFont typeface="맑은 고딕" pitchFamily="50" charset="-127"/>
              <a:buChar char="–"/>
              <a:defRPr sz="12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4pPr>
            <a:lvl5pPr marL="1162050" indent="-138113">
              <a:buFont typeface="맑은 고딕" pitchFamily="50" charset="-127"/>
              <a:buChar char="»"/>
              <a:defRPr sz="12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2"/>
          </p:nvPr>
        </p:nvSpPr>
        <p:spPr>
          <a:xfrm>
            <a:off x="80963" y="6572250"/>
            <a:ext cx="21336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</a:defRPr>
            </a:lvl1pPr>
          </a:lstStyle>
          <a:p>
            <a:pPr>
              <a:defRPr/>
            </a:pPr>
            <a:fld id="{21F31A52-95A3-4A31-BE0D-4E3E9CF7CF6D}" type="datetime1">
              <a:rPr lang="ko-KR" altLang="en-US" smtClean="0"/>
              <a:pPr>
                <a:defRPr/>
              </a:pPr>
              <a:t>2017-05-16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72250"/>
            <a:ext cx="28956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0" name="제목 개체 틀 1"/>
          <p:cNvSpPr>
            <a:spLocks noGrp="1"/>
          </p:cNvSpPr>
          <p:nvPr>
            <p:ph type="title"/>
          </p:nvPr>
        </p:nvSpPr>
        <p:spPr>
          <a:xfrm>
            <a:off x="1714500" y="91440"/>
            <a:ext cx="5572125" cy="725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 baseline="0">
                <a:ln w="0" cap="flat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sx="1000" sy="1000" algn="tl" rotWithShape="0">
                    <a:prstClr val="black"/>
                  </a:outerShdw>
                </a:effectLst>
                <a:ea typeface="나눔고딕 ExtraBold" pitchFamily="50" charset="-127"/>
              </a:defRPr>
            </a:lvl1pPr>
          </a:lstStyle>
          <a:p>
            <a:r>
              <a:rPr lang="ko-KR" altLang="en-US" dirty="0" smtClean="0"/>
              <a:t>마스터 제목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9756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페이지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A7BA1-27A2-4EA7-A57D-E557F0CDEF5B}" type="datetime1">
              <a:rPr lang="ko-KR" altLang="en-US" smtClean="0"/>
              <a:pPr>
                <a:defRPr/>
              </a:pPr>
              <a:t>2017-05-16</a:t>
            </a:fld>
            <a:endParaRPr lang="ko-KR" altLang="en-US"/>
          </a:p>
        </p:txBody>
      </p:sp>
      <p:sp>
        <p:nvSpPr>
          <p:cNvPr id="3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59324-686F-487B-8CE7-20B5DD608A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1452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204CA-6006-4B42-8A9D-DFCA3C354D4B}" type="datetimeFigureOut">
              <a:rPr lang="ko-KR" altLang="en-US" smtClean="0"/>
              <a:pPr/>
              <a:t>2017-05-16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E33C-E1AC-49A1-A3AE-1C97D8F851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204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페이지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A7BA1-27A2-4EA7-A57D-E557F0CDEF5B}" type="datetime1">
              <a:rPr lang="ko-KR" altLang="en-US" smtClean="0"/>
              <a:pPr>
                <a:defRPr/>
              </a:pPr>
              <a:t>2017-05-16</a:t>
            </a:fld>
            <a:endParaRPr lang="ko-KR" altLang="en-US"/>
          </a:p>
        </p:txBody>
      </p:sp>
      <p:sp>
        <p:nvSpPr>
          <p:cNvPr id="3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59324-686F-487B-8CE7-20B5DD608A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[최은아]\기상청\매뉴얼\AS\Outline\C-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1"/>
          <p:cNvSpPr>
            <a:spLocks/>
          </p:cNvSpPr>
          <p:nvPr userDrawn="1"/>
        </p:nvSpPr>
        <p:spPr bwMode="auto">
          <a:xfrm>
            <a:off x="5072063" y="2071688"/>
            <a:ext cx="35718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kumimoji="0" lang="ko-KR" altLang="en-US" sz="3600">
              <a:solidFill>
                <a:srgbClr val="0F298F"/>
              </a:solidFill>
              <a:latin typeface="Cre고딕 B" pitchFamily="18" charset="-127"/>
              <a:ea typeface="Cre고딕 B" pitchFamily="18" charset="-127"/>
            </a:endParaRPr>
          </a:p>
        </p:txBody>
      </p:sp>
      <p:pic>
        <p:nvPicPr>
          <p:cNvPr id="5" name="Picture 6" descr="E:\[최은아]\기상청\매뉴얼\AS\Outline\C-simbol_2.g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75" y="434975"/>
            <a:ext cx="71913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제목 1"/>
          <p:cNvSpPr>
            <a:spLocks noGrp="1"/>
          </p:cNvSpPr>
          <p:nvPr>
            <p:ph type="ctrTitle"/>
          </p:nvPr>
        </p:nvSpPr>
        <p:spPr>
          <a:xfrm>
            <a:off x="5072066" y="2071678"/>
            <a:ext cx="3571900" cy="1143008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tx2"/>
                </a:solidFill>
                <a:latin typeface="Cre고딕 B" pitchFamily="18" charset="-127"/>
                <a:ea typeface="Cre고딕 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385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모서리가 둥근 직사각형 134"/>
          <p:cNvSpPr/>
          <p:nvPr/>
        </p:nvSpPr>
        <p:spPr>
          <a:xfrm>
            <a:off x="0" y="-24"/>
            <a:ext cx="9144000" cy="71437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B0F0"/>
              </a:gs>
              <a:gs pos="100000">
                <a:srgbClr val="0F298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prstClr val="white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857232"/>
            <a:ext cx="8572560" cy="564360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buClrTx/>
              <a:buFont typeface="Wingdings" pitchFamily="2" charset="2"/>
              <a:buChar char="v"/>
              <a:defRPr sz="2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defRPr>
            </a:lvl1pPr>
            <a:lvl2pPr marL="630238" indent="-271463">
              <a:lnSpc>
                <a:spcPct val="120000"/>
              </a:lnSpc>
              <a:buClrTx/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901700" indent="-185738">
              <a:lnSpc>
                <a:spcPct val="120000"/>
              </a:lnSpc>
              <a:buClrTx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162050" indent="-173038">
              <a:lnSpc>
                <a:spcPct val="120000"/>
              </a:lnSpc>
              <a:buClrTx/>
              <a:defRPr sz="16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1346200" indent="-184150">
              <a:lnSpc>
                <a:spcPct val="120000"/>
              </a:lnSpc>
              <a:buClrTx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285720" y="-24"/>
            <a:ext cx="8143932" cy="725470"/>
          </a:xfrm>
          <a:noFill/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dirty="0" smtClean="0"/>
              <a:t>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0" y="760402"/>
            <a:ext cx="9144000" cy="0"/>
          </a:xfrm>
          <a:prstGeom prst="line">
            <a:avLst/>
          </a:prstGeom>
          <a:ln w="41275" cmpd="dbl">
            <a:solidFill>
              <a:schemeClr val="accent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2"/>
          <p:cNvGrpSpPr>
            <a:grpSpLocks/>
          </p:cNvGrpSpPr>
          <p:nvPr userDrawn="1"/>
        </p:nvGrpSpPr>
        <p:grpSpPr bwMode="auto">
          <a:xfrm>
            <a:off x="-252536" y="4298776"/>
            <a:ext cx="3124201" cy="2514600"/>
            <a:chOff x="-384" y="480"/>
            <a:chExt cx="4751" cy="3798"/>
          </a:xfrm>
          <a:noFill/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  <a:grpFill/>
          </p:grpSpPr>
          <p:grpSp>
            <p:nvGrpSpPr>
              <p:cNvPr id="23" name="Group 4"/>
              <p:cNvGrpSpPr>
                <a:grpSpLocks/>
              </p:cNvGrpSpPr>
              <p:nvPr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  <a:grpFill/>
            </p:grpSpPr>
            <p:sp>
              <p:nvSpPr>
                <p:cNvPr id="37" name="Freeform 5"/>
                <p:cNvSpPr>
                  <a:spLocks/>
                </p:cNvSpPr>
                <p:nvPr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08 w 3271"/>
                    <a:gd name="T1" fmla="*/ 1990 h 3075"/>
                    <a:gd name="T2" fmla="*/ 189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12 w 3271"/>
                    <a:gd name="T13" fmla="*/ 216 h 3075"/>
                    <a:gd name="T14" fmla="*/ 514 w 3271"/>
                    <a:gd name="T15" fmla="*/ 42 h 3075"/>
                    <a:gd name="T16" fmla="*/ 900 w 3271"/>
                    <a:gd name="T17" fmla="*/ 6 h 3075"/>
                    <a:gd name="T18" fmla="*/ 1346 w 3271"/>
                    <a:gd name="T19" fmla="*/ 102 h 3075"/>
                    <a:gd name="T20" fmla="*/ 1824 w 3271"/>
                    <a:gd name="T21" fmla="*/ 324 h 3075"/>
                    <a:gd name="T22" fmla="*/ 2293 w 3271"/>
                    <a:gd name="T23" fmla="*/ 659 h 3075"/>
                    <a:gd name="T24" fmla="*/ 2794 w 3271"/>
                    <a:gd name="T25" fmla="*/ 1187 h 3075"/>
                    <a:gd name="T26" fmla="*/ 3112 w 3271"/>
                    <a:gd name="T27" fmla="*/ 1702 h 3075"/>
                    <a:gd name="T28" fmla="*/ 3235 w 3271"/>
                    <a:gd name="T29" fmla="*/ 2008 h 3075"/>
                    <a:gd name="T30" fmla="*/ 3289 w 3271"/>
                    <a:gd name="T31" fmla="*/ 2302 h 3075"/>
                    <a:gd name="T32" fmla="*/ 3283 w 3271"/>
                    <a:gd name="T33" fmla="*/ 2565 h 3075"/>
                    <a:gd name="T34" fmla="*/ 3217 w 3271"/>
                    <a:gd name="T35" fmla="*/ 2781 h 3075"/>
                    <a:gd name="T36" fmla="*/ 3095 w 3271"/>
                    <a:gd name="T37" fmla="*/ 2961 h 3075"/>
                    <a:gd name="T38" fmla="*/ 2945 w 3271"/>
                    <a:gd name="T39" fmla="*/ 3075 h 3075"/>
                    <a:gd name="T40" fmla="*/ 3095 w 3271"/>
                    <a:gd name="T41" fmla="*/ 2967 h 3075"/>
                    <a:gd name="T42" fmla="*/ 3223 w 3271"/>
                    <a:gd name="T43" fmla="*/ 2787 h 3075"/>
                    <a:gd name="T44" fmla="*/ 3289 w 3271"/>
                    <a:gd name="T45" fmla="*/ 2565 h 3075"/>
                    <a:gd name="T46" fmla="*/ 3295 w 3271"/>
                    <a:gd name="T47" fmla="*/ 2302 h 3075"/>
                    <a:gd name="T48" fmla="*/ 3241 w 3271"/>
                    <a:gd name="T49" fmla="*/ 2008 h 3075"/>
                    <a:gd name="T50" fmla="*/ 3119 w 3271"/>
                    <a:gd name="T51" fmla="*/ 1702 h 3075"/>
                    <a:gd name="T52" fmla="*/ 2801 w 3271"/>
                    <a:gd name="T53" fmla="*/ 1181 h 3075"/>
                    <a:gd name="T54" fmla="*/ 2299 w 3271"/>
                    <a:gd name="T55" fmla="*/ 653 h 3075"/>
                    <a:gd name="T56" fmla="*/ 1824 w 3271"/>
                    <a:gd name="T57" fmla="*/ 318 h 3075"/>
                    <a:gd name="T58" fmla="*/ 1346 w 3271"/>
                    <a:gd name="T59" fmla="*/ 96 h 3075"/>
                    <a:gd name="T60" fmla="*/ 900 w 3271"/>
                    <a:gd name="T61" fmla="*/ 0 h 3075"/>
                    <a:gd name="T62" fmla="*/ 508 w 3271"/>
                    <a:gd name="T63" fmla="*/ 36 h 3075"/>
                    <a:gd name="T64" fmla="*/ 207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183 w 3271"/>
                    <a:gd name="T75" fmla="*/ 1474 h 3075"/>
                    <a:gd name="T76" fmla="*/ 356 w 3271"/>
                    <a:gd name="T77" fmla="*/ 1786 h 3075"/>
                    <a:gd name="T78" fmla="*/ 858 w 3271"/>
                    <a:gd name="T79" fmla="*/ 2380 h 3075"/>
                    <a:gd name="T80" fmla="*/ 1256 w 3271"/>
                    <a:gd name="T81" fmla="*/ 2709 h 3075"/>
                    <a:gd name="T82" fmla="*/ 1671 w 3271"/>
                    <a:gd name="T83" fmla="*/ 2961 h 3075"/>
                    <a:gd name="T84" fmla="*/ 1955 w 3271"/>
                    <a:gd name="T85" fmla="*/ 3075 h 3075"/>
                    <a:gd name="T86" fmla="*/ 1540 w 3271"/>
                    <a:gd name="T87" fmla="*/ 2889 h 3075"/>
                    <a:gd name="T88" fmla="*/ 1127 w 3271"/>
                    <a:gd name="T89" fmla="*/ 2607 h 3075"/>
                    <a:gd name="T90" fmla="*/ 858 w 3271"/>
                    <a:gd name="T91" fmla="*/ 2380 h 30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3271"/>
                    <a:gd name="T139" fmla="*/ 0 h 3075"/>
                    <a:gd name="T140" fmla="*/ 3271 w 3271"/>
                    <a:gd name="T141" fmla="*/ 3075 h 307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  <p:grpSp>
              <p:nvGrpSpPr>
                <p:cNvPr id="38" name="Group 6"/>
                <p:cNvGrpSpPr>
                  <a:grpSpLocks/>
                </p:cNvGrpSpPr>
                <p:nvPr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  <a:grpFill/>
              </p:grpSpPr>
              <p:sp>
                <p:nvSpPr>
                  <p:cNvPr id="39" name="Freeform 7"/>
                  <p:cNvSpPr>
                    <a:spLocks/>
                  </p:cNvSpPr>
                  <p:nvPr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3982 w 3952"/>
                      <a:gd name="T1" fmla="*/ 2860 h 3501"/>
                      <a:gd name="T2" fmla="*/ 3946 w 3952"/>
                      <a:gd name="T3" fmla="*/ 2614 h 3501"/>
                      <a:gd name="T4" fmla="*/ 3875 w 3952"/>
                      <a:gd name="T5" fmla="*/ 2368 h 3501"/>
                      <a:gd name="T6" fmla="*/ 3764 w 3952"/>
                      <a:gd name="T7" fmla="*/ 2110 h 3501"/>
                      <a:gd name="T8" fmla="*/ 3626 w 3952"/>
                      <a:gd name="T9" fmla="*/ 1853 h 3501"/>
                      <a:gd name="T10" fmla="*/ 3462 w 3952"/>
                      <a:gd name="T11" fmla="*/ 1595 h 3501"/>
                      <a:gd name="T12" fmla="*/ 3271 w 3952"/>
                      <a:gd name="T13" fmla="*/ 1343 h 3501"/>
                      <a:gd name="T14" fmla="*/ 3052 w 3952"/>
                      <a:gd name="T15" fmla="*/ 1103 h 3501"/>
                      <a:gd name="T16" fmla="*/ 2745 w 3952"/>
                      <a:gd name="T17" fmla="*/ 815 h 3501"/>
                      <a:gd name="T18" fmla="*/ 2353 w 3952"/>
                      <a:gd name="T19" fmla="*/ 522 h 3501"/>
                      <a:gd name="T20" fmla="*/ 1961 w 3952"/>
                      <a:gd name="T21" fmla="*/ 288 h 3501"/>
                      <a:gd name="T22" fmla="*/ 1570 w 3952"/>
                      <a:gd name="T23" fmla="*/ 126 h 3501"/>
                      <a:gd name="T24" fmla="*/ 1196 w 3952"/>
                      <a:gd name="T25" fmla="*/ 24 h 3501"/>
                      <a:gd name="T26" fmla="*/ 846 w 3952"/>
                      <a:gd name="T27" fmla="*/ 0 h 3501"/>
                      <a:gd name="T28" fmla="*/ 532 w 3952"/>
                      <a:gd name="T29" fmla="*/ 48 h 3501"/>
                      <a:gd name="T30" fmla="*/ 266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272 w 3952"/>
                      <a:gd name="T39" fmla="*/ 174 h 3501"/>
                      <a:gd name="T40" fmla="*/ 532 w 3952"/>
                      <a:gd name="T41" fmla="*/ 48 h 3501"/>
                      <a:gd name="T42" fmla="*/ 846 w 3952"/>
                      <a:gd name="T43" fmla="*/ 6 h 3501"/>
                      <a:gd name="T44" fmla="*/ 1196 w 3952"/>
                      <a:gd name="T45" fmla="*/ 30 h 3501"/>
                      <a:gd name="T46" fmla="*/ 1570 w 3952"/>
                      <a:gd name="T47" fmla="*/ 132 h 3501"/>
                      <a:gd name="T48" fmla="*/ 1961 w 3952"/>
                      <a:gd name="T49" fmla="*/ 294 h 3501"/>
                      <a:gd name="T50" fmla="*/ 2353 w 3952"/>
                      <a:gd name="T51" fmla="*/ 528 h 3501"/>
                      <a:gd name="T52" fmla="*/ 2739 w 3952"/>
                      <a:gd name="T53" fmla="*/ 821 h 3501"/>
                      <a:gd name="T54" fmla="*/ 3156 w 3952"/>
                      <a:gd name="T55" fmla="*/ 1223 h 3501"/>
                      <a:gd name="T56" fmla="*/ 3366 w 3952"/>
                      <a:gd name="T57" fmla="*/ 1469 h 3501"/>
                      <a:gd name="T58" fmla="*/ 3543 w 3952"/>
                      <a:gd name="T59" fmla="*/ 1727 h 3501"/>
                      <a:gd name="T60" fmla="*/ 3698 w 3952"/>
                      <a:gd name="T61" fmla="*/ 1984 h 3501"/>
                      <a:gd name="T62" fmla="*/ 3820 w 3952"/>
                      <a:gd name="T63" fmla="*/ 2236 h 3501"/>
                      <a:gd name="T64" fmla="*/ 3911 w 3952"/>
                      <a:gd name="T65" fmla="*/ 2494 h 3501"/>
                      <a:gd name="T66" fmla="*/ 3970 w 3952"/>
                      <a:gd name="T67" fmla="*/ 2740 h 3501"/>
                      <a:gd name="T68" fmla="*/ 3988 w 3952"/>
                      <a:gd name="T69" fmla="*/ 2973 h 3501"/>
                      <a:gd name="T70" fmla="*/ 3958 w 3952"/>
                      <a:gd name="T71" fmla="*/ 3255 h 3501"/>
                      <a:gd name="T72" fmla="*/ 3869 w 3952"/>
                      <a:gd name="T73" fmla="*/ 3501 h 3501"/>
                      <a:gd name="T74" fmla="*/ 3922 w 3952"/>
                      <a:gd name="T75" fmla="*/ 3387 h 3501"/>
                      <a:gd name="T76" fmla="*/ 3982 w 3952"/>
                      <a:gd name="T77" fmla="*/ 3123 h 3501"/>
                      <a:gd name="T78" fmla="*/ 3988 w 3952"/>
                      <a:gd name="T79" fmla="*/ 2973 h 350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3952"/>
                      <a:gd name="T121" fmla="*/ 0 h 3501"/>
                      <a:gd name="T122" fmla="*/ 3952 w 3952"/>
                      <a:gd name="T123" fmla="*/ 3501 h 3501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40" name="Freeform 8"/>
                  <p:cNvSpPr>
                    <a:spLocks/>
                  </p:cNvSpPr>
                  <p:nvPr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682 w 3791"/>
                      <a:gd name="T1" fmla="*/ 2416 h 3363"/>
                      <a:gd name="T2" fmla="*/ 422 w 3791"/>
                      <a:gd name="T3" fmla="*/ 2062 h 3363"/>
                      <a:gd name="T4" fmla="*/ 218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42 w 3791"/>
                      <a:gd name="T15" fmla="*/ 246 h 3363"/>
                      <a:gd name="T16" fmla="*/ 586 w 3791"/>
                      <a:gd name="T17" fmla="*/ 48 h 3363"/>
                      <a:gd name="T18" fmla="*/ 1037 w 3791"/>
                      <a:gd name="T19" fmla="*/ 6 h 3363"/>
                      <a:gd name="T20" fmla="*/ 1558 w 3791"/>
                      <a:gd name="T21" fmla="*/ 120 h 3363"/>
                      <a:gd name="T22" fmla="*/ 2108 w 3791"/>
                      <a:gd name="T23" fmla="*/ 378 h 3363"/>
                      <a:gd name="T24" fmla="*/ 2655 w 3791"/>
                      <a:gd name="T25" fmla="*/ 773 h 3363"/>
                      <a:gd name="T26" fmla="*/ 3145 w 3791"/>
                      <a:gd name="T27" fmla="*/ 1265 h 3363"/>
                      <a:gd name="T28" fmla="*/ 3411 w 3791"/>
                      <a:gd name="T29" fmla="*/ 1625 h 3363"/>
                      <a:gd name="T30" fmla="*/ 3615 w 3791"/>
                      <a:gd name="T31" fmla="*/ 1984 h 3363"/>
                      <a:gd name="T32" fmla="*/ 3755 w 3791"/>
                      <a:gd name="T33" fmla="*/ 2344 h 3363"/>
                      <a:gd name="T34" fmla="*/ 3821 w 3791"/>
                      <a:gd name="T35" fmla="*/ 2686 h 3363"/>
                      <a:gd name="T36" fmla="*/ 3785 w 3791"/>
                      <a:gd name="T37" fmla="*/ 3105 h 3363"/>
                      <a:gd name="T38" fmla="*/ 3664 w 3791"/>
                      <a:gd name="T39" fmla="*/ 3363 h 3363"/>
                      <a:gd name="T40" fmla="*/ 3815 w 3791"/>
                      <a:gd name="T41" fmla="*/ 2967 h 3363"/>
                      <a:gd name="T42" fmla="*/ 3827 w 3791"/>
                      <a:gd name="T43" fmla="*/ 2794 h 3363"/>
                      <a:gd name="T44" fmla="*/ 3785 w 3791"/>
                      <a:gd name="T45" fmla="*/ 2458 h 3363"/>
                      <a:gd name="T46" fmla="*/ 3671 w 3791"/>
                      <a:gd name="T47" fmla="*/ 2104 h 3363"/>
                      <a:gd name="T48" fmla="*/ 3489 w 3791"/>
                      <a:gd name="T49" fmla="*/ 1739 h 3363"/>
                      <a:gd name="T50" fmla="*/ 3241 w 3791"/>
                      <a:gd name="T51" fmla="*/ 1385 h 3363"/>
                      <a:gd name="T52" fmla="*/ 2831 w 3791"/>
                      <a:gd name="T53" fmla="*/ 929 h 3363"/>
                      <a:gd name="T54" fmla="*/ 2293 w 3791"/>
                      <a:gd name="T55" fmla="*/ 492 h 3363"/>
                      <a:gd name="T56" fmla="*/ 1737 w 3791"/>
                      <a:gd name="T57" fmla="*/ 192 h 3363"/>
                      <a:gd name="T58" fmla="*/ 1202 w 3791"/>
                      <a:gd name="T59" fmla="*/ 24 h 3363"/>
                      <a:gd name="T60" fmla="*/ 723 w 3791"/>
                      <a:gd name="T61" fmla="*/ 12 h 3363"/>
                      <a:gd name="T62" fmla="*/ 338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64 w 3791"/>
                      <a:gd name="T73" fmla="*/ 1583 h 3363"/>
                      <a:gd name="T74" fmla="*/ 344 w 3791"/>
                      <a:gd name="T75" fmla="*/ 1942 h 3363"/>
                      <a:gd name="T76" fmla="*/ 586 w 3791"/>
                      <a:gd name="T77" fmla="*/ 2302 h 3363"/>
                      <a:gd name="T78" fmla="*/ 996 w 3791"/>
                      <a:gd name="T79" fmla="*/ 2758 h 3363"/>
                      <a:gd name="T80" fmla="*/ 1611 w 3791"/>
                      <a:gd name="T81" fmla="*/ 3237 h 3363"/>
                      <a:gd name="T82" fmla="*/ 1611 w 3791"/>
                      <a:gd name="T83" fmla="*/ 3237 h 3363"/>
                      <a:gd name="T84" fmla="*/ 1002 w 3791"/>
                      <a:gd name="T85" fmla="*/ 2758 h 336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3791"/>
                      <a:gd name="T130" fmla="*/ 0 h 3363"/>
                      <a:gd name="T131" fmla="*/ 3791 w 3791"/>
                      <a:gd name="T132" fmla="*/ 3363 h 336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41" name="Freeform 9"/>
                  <p:cNvSpPr>
                    <a:spLocks/>
                  </p:cNvSpPr>
                  <p:nvPr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544 w 3527"/>
                      <a:gd name="T1" fmla="*/ 2146 h 3225"/>
                      <a:gd name="T2" fmla="*/ 320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20 w 3527"/>
                      <a:gd name="T15" fmla="*/ 150 h 3225"/>
                      <a:gd name="T16" fmla="*/ 675 w 3527"/>
                      <a:gd name="T17" fmla="*/ 12 h 3225"/>
                      <a:gd name="T18" fmla="*/ 1121 w 3527"/>
                      <a:gd name="T19" fmla="*/ 24 h 3225"/>
                      <a:gd name="T20" fmla="*/ 1623 w 3527"/>
                      <a:gd name="T21" fmla="*/ 174 h 3225"/>
                      <a:gd name="T22" fmla="*/ 2137 w 3527"/>
                      <a:gd name="T23" fmla="*/ 456 h 3225"/>
                      <a:gd name="T24" fmla="*/ 2637 w 3527"/>
                      <a:gd name="T25" fmla="*/ 857 h 3225"/>
                      <a:gd name="T26" fmla="*/ 3103 w 3527"/>
                      <a:gd name="T27" fmla="*/ 1391 h 3225"/>
                      <a:gd name="T28" fmla="*/ 3306 w 3527"/>
                      <a:gd name="T29" fmla="*/ 1726 h 3225"/>
                      <a:gd name="T30" fmla="*/ 3459 w 3527"/>
                      <a:gd name="T31" fmla="*/ 2062 h 3225"/>
                      <a:gd name="T32" fmla="*/ 3542 w 3527"/>
                      <a:gd name="T33" fmla="*/ 2386 h 3225"/>
                      <a:gd name="T34" fmla="*/ 3554 w 3527"/>
                      <a:gd name="T35" fmla="*/ 2680 h 3225"/>
                      <a:gd name="T36" fmla="*/ 3507 w 3527"/>
                      <a:gd name="T37" fmla="*/ 2931 h 3225"/>
                      <a:gd name="T38" fmla="*/ 3392 w 3527"/>
                      <a:gd name="T39" fmla="*/ 3141 h 3225"/>
                      <a:gd name="T40" fmla="*/ 3312 w 3527"/>
                      <a:gd name="T41" fmla="*/ 3225 h 3225"/>
                      <a:gd name="T42" fmla="*/ 3342 w 3527"/>
                      <a:gd name="T43" fmla="*/ 3201 h 3225"/>
                      <a:gd name="T44" fmla="*/ 3477 w 3527"/>
                      <a:gd name="T45" fmla="*/ 3009 h 3225"/>
                      <a:gd name="T46" fmla="*/ 3548 w 3527"/>
                      <a:gd name="T47" fmla="*/ 2769 h 3225"/>
                      <a:gd name="T48" fmla="*/ 3554 w 3527"/>
                      <a:gd name="T49" fmla="*/ 2488 h 3225"/>
                      <a:gd name="T50" fmla="*/ 3495 w 3527"/>
                      <a:gd name="T51" fmla="*/ 2170 h 3225"/>
                      <a:gd name="T52" fmla="*/ 3366 w 3527"/>
                      <a:gd name="T53" fmla="*/ 1834 h 3225"/>
                      <a:gd name="T54" fmla="*/ 3175 w 3527"/>
                      <a:gd name="T55" fmla="*/ 1499 h 3225"/>
                      <a:gd name="T56" fmla="*/ 2843 w 3527"/>
                      <a:gd name="T57" fmla="*/ 1061 h 3225"/>
                      <a:gd name="T58" fmla="*/ 2305 w 3527"/>
                      <a:gd name="T59" fmla="*/ 575 h 3225"/>
                      <a:gd name="T60" fmla="*/ 1793 w 3527"/>
                      <a:gd name="T61" fmla="*/ 252 h 3225"/>
                      <a:gd name="T62" fmla="*/ 1285 w 3527"/>
                      <a:gd name="T63" fmla="*/ 60 h 3225"/>
                      <a:gd name="T64" fmla="*/ 816 w 3527"/>
                      <a:gd name="T65" fmla="*/ 0 h 3225"/>
                      <a:gd name="T66" fmla="*/ 421 w 3527"/>
                      <a:gd name="T67" fmla="*/ 84 h 3225"/>
                      <a:gd name="T68" fmla="*/ 170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54 w 3527"/>
                      <a:gd name="T79" fmla="*/ 1708 h 3225"/>
                      <a:gd name="T80" fmla="*/ 457 w 3527"/>
                      <a:gd name="T81" fmla="*/ 2038 h 3225"/>
                      <a:gd name="T82" fmla="*/ 923 w 3527"/>
                      <a:gd name="T83" fmla="*/ 2572 h 3225"/>
                      <a:gd name="T84" fmla="*/ 1267 w 3527"/>
                      <a:gd name="T85" fmla="*/ 2865 h 3225"/>
                      <a:gd name="T86" fmla="*/ 1623 w 3527"/>
                      <a:gd name="T87" fmla="*/ 3099 h 3225"/>
                      <a:gd name="T88" fmla="*/ 1871 w 3527"/>
                      <a:gd name="T89" fmla="*/ 3225 h 3225"/>
                      <a:gd name="T90" fmla="*/ 1509 w 3527"/>
                      <a:gd name="T91" fmla="*/ 3027 h 3225"/>
                      <a:gd name="T92" fmla="*/ 1154 w 3527"/>
                      <a:gd name="T93" fmla="*/ 2769 h 32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527"/>
                      <a:gd name="T142" fmla="*/ 0 h 3225"/>
                      <a:gd name="T143" fmla="*/ 3527 w 3527"/>
                      <a:gd name="T144" fmla="*/ 3225 h 3225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grpSp>
                <p:nvGrpSpPr>
                  <p:cNvPr id="42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  <a:grpFill/>
                </p:grpSpPr>
                <p:sp>
                  <p:nvSpPr>
                    <p:cNvPr id="43" name="Freeform 11"/>
                    <p:cNvSpPr>
                      <a:spLocks/>
                    </p:cNvSpPr>
                    <p:nvPr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284 w 4251"/>
                        <a:gd name="T1" fmla="*/ 3237 h 3794"/>
                        <a:gd name="T2" fmla="*/ 4242 w 4251"/>
                        <a:gd name="T3" fmla="*/ 2961 h 3794"/>
                        <a:gd name="T4" fmla="*/ 4159 w 4251"/>
                        <a:gd name="T5" fmla="*/ 2679 h 3794"/>
                        <a:gd name="T6" fmla="*/ 4036 w 4251"/>
                        <a:gd name="T7" fmla="*/ 2391 h 3794"/>
                        <a:gd name="T8" fmla="*/ 3881 w 4251"/>
                        <a:gd name="T9" fmla="*/ 2098 h 3794"/>
                        <a:gd name="T10" fmla="*/ 3692 w 4251"/>
                        <a:gd name="T11" fmla="*/ 1810 h 3794"/>
                        <a:gd name="T12" fmla="*/ 3471 w 4251"/>
                        <a:gd name="T13" fmla="*/ 1528 h 3794"/>
                        <a:gd name="T14" fmla="*/ 3223 w 4251"/>
                        <a:gd name="T15" fmla="*/ 1252 h 3794"/>
                        <a:gd name="T16" fmla="*/ 2885 w 4251"/>
                        <a:gd name="T17" fmla="*/ 935 h 3794"/>
                        <a:gd name="T18" fmla="*/ 2455 w 4251"/>
                        <a:gd name="T19" fmla="*/ 605 h 3794"/>
                        <a:gd name="T20" fmla="*/ 2009 w 4251"/>
                        <a:gd name="T21" fmla="*/ 341 h 3794"/>
                        <a:gd name="T22" fmla="*/ 1564 w 4251"/>
                        <a:gd name="T23" fmla="*/ 143 h 3794"/>
                        <a:gd name="T24" fmla="*/ 1133 w 4251"/>
                        <a:gd name="T25" fmla="*/ 35 h 3794"/>
                        <a:gd name="T26" fmla="*/ 747 w 4251"/>
                        <a:gd name="T27" fmla="*/ 0 h 3794"/>
                        <a:gd name="T28" fmla="*/ 404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66 w 4251"/>
                        <a:gd name="T35" fmla="*/ 101 h 3794"/>
                        <a:gd name="T36" fmla="*/ 592 w 4251"/>
                        <a:gd name="T37" fmla="*/ 18 h 3794"/>
                        <a:gd name="T38" fmla="*/ 966 w 4251"/>
                        <a:gd name="T39" fmla="*/ 18 h 3794"/>
                        <a:gd name="T40" fmla="*/ 1369 w 4251"/>
                        <a:gd name="T41" fmla="*/ 95 h 3794"/>
                        <a:gd name="T42" fmla="*/ 1797 w 4251"/>
                        <a:gd name="T43" fmla="*/ 245 h 3794"/>
                        <a:gd name="T44" fmla="*/ 2233 w 4251"/>
                        <a:gd name="T45" fmla="*/ 467 h 3794"/>
                        <a:gd name="T46" fmla="*/ 2667 w 4251"/>
                        <a:gd name="T47" fmla="*/ 761 h 3794"/>
                        <a:gd name="T48" fmla="*/ 3088 w 4251"/>
                        <a:gd name="T49" fmla="*/ 1120 h 3794"/>
                        <a:gd name="T50" fmla="*/ 3348 w 4251"/>
                        <a:gd name="T51" fmla="*/ 1390 h 3794"/>
                        <a:gd name="T52" fmla="*/ 3585 w 4251"/>
                        <a:gd name="T53" fmla="*/ 1666 h 3794"/>
                        <a:gd name="T54" fmla="*/ 3790 w 4251"/>
                        <a:gd name="T55" fmla="*/ 1954 h 3794"/>
                        <a:gd name="T56" fmla="*/ 3958 w 4251"/>
                        <a:gd name="T57" fmla="*/ 2247 h 3794"/>
                        <a:gd name="T58" fmla="*/ 4096 w 4251"/>
                        <a:gd name="T59" fmla="*/ 2535 h 3794"/>
                        <a:gd name="T60" fmla="*/ 4201 w 4251"/>
                        <a:gd name="T61" fmla="*/ 2823 h 3794"/>
                        <a:gd name="T62" fmla="*/ 4260 w 4251"/>
                        <a:gd name="T63" fmla="*/ 3105 h 3794"/>
                        <a:gd name="T64" fmla="*/ 4284 w 4251"/>
                        <a:gd name="T65" fmla="*/ 3368 h 3794"/>
                        <a:gd name="T66" fmla="*/ 4272 w 4251"/>
                        <a:gd name="T67" fmla="*/ 3590 h 3794"/>
                        <a:gd name="T68" fmla="*/ 4224 w 4251"/>
                        <a:gd name="T69" fmla="*/ 3794 h 3794"/>
                        <a:gd name="T70" fmla="*/ 4254 w 4251"/>
                        <a:gd name="T71" fmla="*/ 3692 h 3794"/>
                        <a:gd name="T72" fmla="*/ 4284 w 4251"/>
                        <a:gd name="T73" fmla="*/ 3482 h 3794"/>
                        <a:gd name="T74" fmla="*/ 4290 w 4251"/>
                        <a:gd name="T75" fmla="*/ 3368 h 3794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w 4251"/>
                        <a:gd name="T115" fmla="*/ 0 h 3794"/>
                        <a:gd name="T116" fmla="*/ 4251 w 4251"/>
                        <a:gd name="T117" fmla="*/ 3794 h 3794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T114" t="T115" r="T116" b="T117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bg1">
                          <a:lumMod val="65000"/>
                          <a:alpha val="30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ko-KR" altLang="en-US" sz="1800">
                        <a:solidFill>
                          <a:prstClr val="black"/>
                        </a:solidFill>
                        <a:latin typeface="굴림" pitchFamily="50" charset="-127"/>
                      </a:endParaRPr>
                    </a:p>
                  </p:txBody>
                </p:sp>
                <p:grpSp>
                  <p:nvGrpSpPr>
                    <p:cNvPr id="44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  <a:grpFill/>
                  </p:grpSpPr>
                  <p:sp>
                    <p:nvSpPr>
                      <p:cNvPr id="45" name="Freeform 13"/>
                      <p:cNvSpPr>
                        <a:spLocks/>
                      </p:cNvSpPr>
                      <p:nvPr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64 w 4108"/>
                          <a:gd name="T1" fmla="*/ 186 h 3657"/>
                          <a:gd name="T2" fmla="*/ 445 w 4108"/>
                          <a:gd name="T3" fmla="*/ 54 h 3657"/>
                          <a:gd name="T4" fmla="*/ 777 w 4108"/>
                          <a:gd name="T5" fmla="*/ 6 h 3657"/>
                          <a:gd name="T6" fmla="*/ 1148 w 4108"/>
                          <a:gd name="T7" fmla="*/ 36 h 3657"/>
                          <a:gd name="T8" fmla="*/ 1552 w 4108"/>
                          <a:gd name="T9" fmla="*/ 144 h 3657"/>
                          <a:gd name="T10" fmla="*/ 1967 w 4108"/>
                          <a:gd name="T11" fmla="*/ 324 h 3657"/>
                          <a:gd name="T12" fmla="*/ 2391 w 4108"/>
                          <a:gd name="T13" fmla="*/ 570 h 3657"/>
                          <a:gd name="T14" fmla="*/ 2807 w 4108"/>
                          <a:gd name="T15" fmla="*/ 888 h 3657"/>
                          <a:gd name="T16" fmla="*/ 3133 w 4108"/>
                          <a:gd name="T17" fmla="*/ 1193 h 3657"/>
                          <a:gd name="T18" fmla="*/ 3369 w 4108"/>
                          <a:gd name="T19" fmla="*/ 1451 h 3657"/>
                          <a:gd name="T20" fmla="*/ 3573 w 4108"/>
                          <a:gd name="T21" fmla="*/ 1721 h 3657"/>
                          <a:gd name="T22" fmla="*/ 3755 w 4108"/>
                          <a:gd name="T23" fmla="*/ 1997 h 3657"/>
                          <a:gd name="T24" fmla="*/ 3899 w 4108"/>
                          <a:gd name="T25" fmla="*/ 2272 h 3657"/>
                          <a:gd name="T26" fmla="*/ 4015 w 4108"/>
                          <a:gd name="T27" fmla="*/ 2548 h 3657"/>
                          <a:gd name="T28" fmla="*/ 4099 w 4108"/>
                          <a:gd name="T29" fmla="*/ 2818 h 3657"/>
                          <a:gd name="T30" fmla="*/ 4141 w 4108"/>
                          <a:gd name="T31" fmla="*/ 3070 h 3657"/>
                          <a:gd name="T32" fmla="*/ 4141 w 4108"/>
                          <a:gd name="T33" fmla="*/ 3321 h 3657"/>
                          <a:gd name="T34" fmla="*/ 4099 w 4108"/>
                          <a:gd name="T35" fmla="*/ 3549 h 3657"/>
                          <a:gd name="T36" fmla="*/ 4069 w 4108"/>
                          <a:gd name="T37" fmla="*/ 3657 h 3657"/>
                          <a:gd name="T38" fmla="*/ 4129 w 4108"/>
                          <a:gd name="T39" fmla="*/ 3447 h 3657"/>
                          <a:gd name="T40" fmla="*/ 4147 w 4108"/>
                          <a:gd name="T41" fmla="*/ 3213 h 3657"/>
                          <a:gd name="T42" fmla="*/ 4141 w 4108"/>
                          <a:gd name="T43" fmla="*/ 3070 h 3657"/>
                          <a:gd name="T44" fmla="*/ 4099 w 4108"/>
                          <a:gd name="T45" fmla="*/ 2812 h 3657"/>
                          <a:gd name="T46" fmla="*/ 4021 w 4108"/>
                          <a:gd name="T47" fmla="*/ 2548 h 3657"/>
                          <a:gd name="T48" fmla="*/ 3905 w 4108"/>
                          <a:gd name="T49" fmla="*/ 2272 h 3657"/>
                          <a:gd name="T50" fmla="*/ 3761 w 4108"/>
                          <a:gd name="T51" fmla="*/ 1997 h 3657"/>
                          <a:gd name="T52" fmla="*/ 3579 w 4108"/>
                          <a:gd name="T53" fmla="*/ 1721 h 3657"/>
                          <a:gd name="T54" fmla="*/ 3375 w 4108"/>
                          <a:gd name="T55" fmla="*/ 1451 h 3657"/>
                          <a:gd name="T56" fmla="*/ 3139 w 4108"/>
                          <a:gd name="T57" fmla="*/ 1187 h 3657"/>
                          <a:gd name="T58" fmla="*/ 2819 w 4108"/>
                          <a:gd name="T59" fmla="*/ 888 h 3657"/>
                          <a:gd name="T60" fmla="*/ 2410 w 4108"/>
                          <a:gd name="T61" fmla="*/ 576 h 3657"/>
                          <a:gd name="T62" fmla="*/ 1985 w 4108"/>
                          <a:gd name="T63" fmla="*/ 330 h 3657"/>
                          <a:gd name="T64" fmla="*/ 1558 w 4108"/>
                          <a:gd name="T65" fmla="*/ 144 h 3657"/>
                          <a:gd name="T66" fmla="*/ 1142 w 4108"/>
                          <a:gd name="T67" fmla="*/ 30 h 3657"/>
                          <a:gd name="T68" fmla="*/ 759 w 4108"/>
                          <a:gd name="T69" fmla="*/ 0 h 3657"/>
                          <a:gd name="T70" fmla="*/ 434 w 4108"/>
                          <a:gd name="T71" fmla="*/ 54 h 3657"/>
                          <a:gd name="T72" fmla="*/ 164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w 4108"/>
                          <a:gd name="T121" fmla="*/ 0 h 3657"/>
                          <a:gd name="T122" fmla="*/ 4108 w 4108"/>
                          <a:gd name="T123" fmla="*/ 3657 h 3657"/>
                        </a:gdLst>
                        <a:ahLst/>
                        <a:cxnLst>
                          <a:cxn ang="T80">
                            <a:pos x="T0" y="T1"/>
                          </a:cxn>
                          <a:cxn ang="T81">
                            <a:pos x="T2" y="T3"/>
                          </a:cxn>
                          <a:cxn ang="T82">
                            <a:pos x="T4" y="T5"/>
                          </a:cxn>
                          <a:cxn ang="T83">
                            <a:pos x="T6" y="T7"/>
                          </a:cxn>
                          <a:cxn ang="T84">
                            <a:pos x="T8" y="T9"/>
                          </a:cxn>
                          <a:cxn ang="T85">
                            <a:pos x="T10" y="T11"/>
                          </a:cxn>
                          <a:cxn ang="T86">
                            <a:pos x="T12" y="T13"/>
                          </a:cxn>
                          <a:cxn ang="T87">
                            <a:pos x="T14" y="T15"/>
                          </a:cxn>
                          <a:cxn ang="T88">
                            <a:pos x="T16" y="T17"/>
                          </a:cxn>
                          <a:cxn ang="T89">
                            <a:pos x="T18" y="T19"/>
                          </a:cxn>
                          <a:cxn ang="T90">
                            <a:pos x="T20" y="T21"/>
                          </a:cxn>
                          <a:cxn ang="T91">
                            <a:pos x="T22" y="T23"/>
                          </a:cxn>
                          <a:cxn ang="T92">
                            <a:pos x="T24" y="T25"/>
                          </a:cxn>
                          <a:cxn ang="T93">
                            <a:pos x="T26" y="T27"/>
                          </a:cxn>
                          <a:cxn ang="T94">
                            <a:pos x="T28" y="T29"/>
                          </a:cxn>
                          <a:cxn ang="T95">
                            <a:pos x="T30" y="T31"/>
                          </a:cxn>
                          <a:cxn ang="T96">
                            <a:pos x="T32" y="T33"/>
                          </a:cxn>
                          <a:cxn ang="T97">
                            <a:pos x="T34" y="T35"/>
                          </a:cxn>
                          <a:cxn ang="T98">
                            <a:pos x="T36" y="T37"/>
                          </a:cxn>
                          <a:cxn ang="T99">
                            <a:pos x="T38" y="T39"/>
                          </a:cxn>
                          <a:cxn ang="T100">
                            <a:pos x="T40" y="T41"/>
                          </a:cxn>
                          <a:cxn ang="T101">
                            <a:pos x="T42" y="T43"/>
                          </a:cxn>
                          <a:cxn ang="T102">
                            <a:pos x="T44" y="T45"/>
                          </a:cxn>
                          <a:cxn ang="T103">
                            <a:pos x="T46" y="T47"/>
                          </a:cxn>
                          <a:cxn ang="T104">
                            <a:pos x="T48" y="T49"/>
                          </a:cxn>
                          <a:cxn ang="T105">
                            <a:pos x="T50" y="T51"/>
                          </a:cxn>
                          <a:cxn ang="T106">
                            <a:pos x="T52" y="T53"/>
                          </a:cxn>
                          <a:cxn ang="T107">
                            <a:pos x="T54" y="T55"/>
                          </a:cxn>
                          <a:cxn ang="T108">
                            <a:pos x="T56" y="T57"/>
                          </a:cxn>
                          <a:cxn ang="T109">
                            <a:pos x="T58" y="T59"/>
                          </a:cxn>
                          <a:cxn ang="T110">
                            <a:pos x="T60" y="T61"/>
                          </a:cxn>
                          <a:cxn ang="T111">
                            <a:pos x="T62" y="T63"/>
                          </a:cxn>
                          <a:cxn ang="T112">
                            <a:pos x="T64" y="T65"/>
                          </a:cxn>
                          <a:cxn ang="T113">
                            <a:pos x="T66" y="T67"/>
                          </a:cxn>
                          <a:cxn ang="T114">
                            <a:pos x="T68" y="T69"/>
                          </a:cxn>
                          <a:cxn ang="T115">
                            <a:pos x="T70" y="T71"/>
                          </a:cxn>
                          <a:cxn ang="T116">
                            <a:pos x="T72" y="T73"/>
                          </a:cxn>
                          <a:cxn ang="T117">
                            <a:pos x="T74" y="T75"/>
                          </a:cxn>
                          <a:cxn ang="T118">
                            <a:pos x="T76" y="T77"/>
                          </a:cxn>
                          <a:cxn ang="T119">
                            <a:pos x="T78" y="T79"/>
                          </a:cxn>
                        </a:cxnLst>
                        <a:rect l="T120" t="T121" r="T122" b="T123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grpFill/>
                      <a:ln w="9525">
                        <a:solidFill>
                          <a:schemeClr val="bg1">
                            <a:lumMod val="65000"/>
                            <a:alpha val="30000"/>
                          </a:schemeClr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ko-KR" altLang="en-US" sz="1800">
                          <a:solidFill>
                            <a:prstClr val="black"/>
                          </a:solidFill>
                          <a:latin typeface="굴림" pitchFamily="50" charset="-127"/>
                        </a:endParaRPr>
                      </a:p>
                    </p:txBody>
                  </p:sp>
                  <p:grpSp>
                    <p:nvGrpSpPr>
                      <p:cNvPr id="46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  <a:grpFill/>
                    </p:grpSpPr>
                    <p:sp>
                      <p:nvSpPr>
                        <p:cNvPr id="47" name="Line 1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48" name="Line 1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49" name="Line 1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0" name="Line 1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1" name="Line 1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2" name="Line 20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3" name="Line 21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4" name="Line 22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5" name="Line 23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6" name="Line 24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7" name="Line 2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8" name="Line 2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59" name="Line 2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0" name="Line 2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1" name="Line 2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2" name="Line 30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3" name="Line 31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4" name="Line 32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5" name="Line 33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6" name="Line 34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7" name="Line 3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8" name="Line 3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69" name="Line 3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0" name="Line 3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1" name="Line 3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2" name="Line 40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3" name="Line 41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4" name="Line 42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5" name="Line 43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6" name="Line 44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7" name="Line 4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8" name="Line 4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79" name="Line 4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0" name="Line 4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1" name="Line 4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2" name="Freeform 50"/>
                        <p:cNvSpPr>
                          <a:spLocks/>
                        </p:cNvSpPr>
                        <p:nvPr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918 w 1537"/>
                            <a:gd name="T1" fmla="*/ 1264 h 1768"/>
                            <a:gd name="T2" fmla="*/ 1067 w 1537"/>
                            <a:gd name="T3" fmla="*/ 1402 h 1768"/>
                            <a:gd name="T4" fmla="*/ 1226 w 1537"/>
                            <a:gd name="T5" fmla="*/ 1528 h 1768"/>
                            <a:gd name="T6" fmla="*/ 1381 w 1537"/>
                            <a:gd name="T7" fmla="*/ 1654 h 1768"/>
                            <a:gd name="T8" fmla="*/ 1546 w 1537"/>
                            <a:gd name="T9" fmla="*/ 1768 h 1768"/>
                            <a:gd name="T10" fmla="*/ 1552 w 1537"/>
                            <a:gd name="T11" fmla="*/ 1768 h 1768"/>
                            <a:gd name="T12" fmla="*/ 1387 w 1537"/>
                            <a:gd name="T13" fmla="*/ 1654 h 1768"/>
                            <a:gd name="T14" fmla="*/ 1232 w 1537"/>
                            <a:gd name="T15" fmla="*/ 1534 h 1768"/>
                            <a:gd name="T16" fmla="*/ 1073 w 1537"/>
                            <a:gd name="T17" fmla="*/ 1402 h 1768"/>
                            <a:gd name="T18" fmla="*/ 924 w 1537"/>
                            <a:gd name="T19" fmla="*/ 1258 h 1768"/>
                            <a:gd name="T20" fmla="*/ 772 w 1537"/>
                            <a:gd name="T21" fmla="*/ 1115 h 1768"/>
                            <a:gd name="T22" fmla="*/ 634 w 1537"/>
                            <a:gd name="T23" fmla="*/ 959 h 1768"/>
                            <a:gd name="T24" fmla="*/ 502 w 1537"/>
                            <a:gd name="T25" fmla="*/ 803 h 1768"/>
                            <a:gd name="T26" fmla="*/ 380 w 1537"/>
                            <a:gd name="T27" fmla="*/ 647 h 1768"/>
                            <a:gd name="T28" fmla="*/ 272 w 1537"/>
                            <a:gd name="T29" fmla="*/ 485 h 1768"/>
                            <a:gd name="T30" fmla="*/ 170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170 w 1537"/>
                            <a:gd name="T41" fmla="*/ 335 h 1768"/>
                            <a:gd name="T42" fmla="*/ 272 w 1537"/>
                            <a:gd name="T43" fmla="*/ 491 h 1768"/>
                            <a:gd name="T44" fmla="*/ 380 w 1537"/>
                            <a:gd name="T45" fmla="*/ 653 h 1768"/>
                            <a:gd name="T46" fmla="*/ 502 w 1537"/>
                            <a:gd name="T47" fmla="*/ 809 h 1768"/>
                            <a:gd name="T48" fmla="*/ 634 w 1537"/>
                            <a:gd name="T49" fmla="*/ 965 h 1768"/>
                            <a:gd name="T50" fmla="*/ 772 w 1537"/>
                            <a:gd name="T51" fmla="*/ 1121 h 1768"/>
                            <a:gd name="T52" fmla="*/ 918 w 1537"/>
                            <a:gd name="T53" fmla="*/ 1264 h 1768"/>
                            <a:gd name="T54" fmla="*/ 918 w 1537"/>
                            <a:gd name="T55" fmla="*/ 1264 h 176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w 1537"/>
                            <a:gd name="T85" fmla="*/ 0 h 1768"/>
                            <a:gd name="T86" fmla="*/ 1537 w 1537"/>
                            <a:gd name="T87" fmla="*/ 1768 h 1768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T84" t="T85" r="T86" b="T87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grpSp>
                      <p:nvGrpSpPr>
                        <p:cNvPr id="83" name="Group 5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  <a:grpFill/>
                      </p:grpSpPr>
                      <p:sp>
                        <p:nvSpPr>
                          <p:cNvPr id="120" name="Oval 52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1" name="Oval 53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2" name="Oval 54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3" name="Oval 55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4" name="Oval 56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5" name="Oval 57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6" name="Oval 58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7" name="Oval 59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8" name="Oval 60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29" name="Oval 61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30" name="Oval 62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  <p:sp>
                        <p:nvSpPr>
                          <p:cNvPr id="131" name="Oval 63"/>
                          <p:cNvSpPr>
                            <a:spLocks noChangeArrowheads="1"/>
                          </p:cNvSpPr>
                          <p:nvPr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grpFill/>
                          <a:ln w="9525">
                            <a:solidFill>
                              <a:schemeClr val="bg1">
                                <a:lumMod val="65000"/>
                                <a:alpha val="30000"/>
                              </a:schemeClr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>
                              <a:defRPr/>
                            </a:pPr>
                            <a:endParaRPr lang="ko-KR" altLang="en-US" sz="1800">
                              <a:solidFill>
                                <a:prstClr val="black"/>
                              </a:solidFill>
                              <a:latin typeface="굴림" pitchFamily="50" charset="-127"/>
                            </a:endParaRPr>
                          </a:p>
                        </p:txBody>
                      </p:sp>
                    </p:grpSp>
                    <p:sp>
                      <p:nvSpPr>
                        <p:cNvPr id="84" name="Line 64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5" name="Line 6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6" name="Line 6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7" name="Line 6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8" name="Line 6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89" name="Line 6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0" name="Line 70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1" name="Line 71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2" name="Line 72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3" name="Line 73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4" name="Line 74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5" name="Line 7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6" name="Line 7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7" name="Line 7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8" name="Line 7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99" name="Line 7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0" name="Line 80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1" name="Line 81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2" name="Line 82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3" name="Line 83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4" name="Line 84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5" name="Line 8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6" name="Line 8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7" name="Line 8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8" name="Line 8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09" name="Line 8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0" name="Line 90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1" name="Line 91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2" name="Line 92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3" name="Line 93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4" name="Line 94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5" name="Line 95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6" name="Line 96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7" name="Line 97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8" name="Line 98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  <p:sp>
                      <p:nvSpPr>
                        <p:cNvPr id="119" name="Line 99"/>
                        <p:cNvSpPr>
                          <a:spLocks noChangeShapeType="1"/>
                        </p:cNvSpPr>
                        <p:nvPr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grpFill/>
                        <a:ln w="9525">
                          <a:solidFill>
                            <a:schemeClr val="bg1">
                              <a:lumMod val="65000"/>
                              <a:alpha val="30000"/>
                            </a:schemeClr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ko-KR" altLang="en-US" sz="1800">
                            <a:solidFill>
                              <a:prstClr val="black"/>
                            </a:solidFill>
                            <a:latin typeface="굴림" pitchFamily="50" charset="-127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4" name="Group 100"/>
              <p:cNvGrpSpPr>
                <a:grpSpLocks/>
              </p:cNvGrpSpPr>
              <p:nvPr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  <a:grpFill/>
            </p:grpSpPr>
            <p:sp>
              <p:nvSpPr>
                <p:cNvPr id="25" name="Line 101"/>
                <p:cNvSpPr>
                  <a:spLocks noChangeShapeType="1"/>
                </p:cNvSpPr>
                <p:nvPr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grpFill/>
                <a:ln w="9525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  <p:sp>
              <p:nvSpPr>
                <p:cNvPr id="26" name="Line 102"/>
                <p:cNvSpPr>
                  <a:spLocks noChangeShapeType="1"/>
                </p:cNvSpPr>
                <p:nvPr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  <p:grpSp>
              <p:nvGrpSpPr>
                <p:cNvPr id="27" name="Group 103"/>
                <p:cNvGrpSpPr>
                  <a:grpSpLocks/>
                </p:cNvGrpSpPr>
                <p:nvPr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  <a:grpFill/>
              </p:grpSpPr>
              <p:sp>
                <p:nvSpPr>
                  <p:cNvPr id="28" name="Line 104"/>
                  <p:cNvSpPr>
                    <a:spLocks noChangeShapeType="1"/>
                  </p:cNvSpPr>
                  <p:nvPr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29" name="Freeform 105"/>
                  <p:cNvSpPr>
                    <a:spLocks/>
                  </p:cNvSpPr>
                  <p:nvPr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06"/>
                      <a:gd name="T16" fmla="*/ 0 h 1102"/>
                      <a:gd name="T17" fmla="*/ 1006 w 1006"/>
                      <a:gd name="T18" fmla="*/ 1102 h 1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30" name="Line 106"/>
                  <p:cNvSpPr>
                    <a:spLocks noChangeShapeType="1"/>
                  </p:cNvSpPr>
                  <p:nvPr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31" name="Line 107"/>
                  <p:cNvSpPr>
                    <a:spLocks noChangeShapeType="1"/>
                  </p:cNvSpPr>
                  <p:nvPr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32" name="Line 108"/>
                  <p:cNvSpPr>
                    <a:spLocks noChangeShapeType="1"/>
                  </p:cNvSpPr>
                  <p:nvPr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33" name="Line 109"/>
                  <p:cNvSpPr>
                    <a:spLocks noChangeShapeType="1"/>
                  </p:cNvSpPr>
                  <p:nvPr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34" name="Line 110"/>
                  <p:cNvSpPr>
                    <a:spLocks noChangeShapeType="1"/>
                  </p:cNvSpPr>
                  <p:nvPr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35" name="Line 111"/>
                  <p:cNvSpPr>
                    <a:spLocks noChangeShapeType="1"/>
                  </p:cNvSpPr>
                  <p:nvPr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  <p:sp>
                <p:nvSpPr>
                  <p:cNvPr id="36" name="Line 112"/>
                  <p:cNvSpPr>
                    <a:spLocks noChangeShapeType="1"/>
                  </p:cNvSpPr>
                  <p:nvPr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>
                        <a:lumMod val="65000"/>
                        <a:alpha val="3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ko-KR" altLang="en-US" sz="1800">
                      <a:solidFill>
                        <a:prstClr val="black"/>
                      </a:solidFill>
                      <a:latin typeface="굴림" pitchFamily="50" charset="-127"/>
                    </a:endParaRPr>
                  </a:p>
                </p:txBody>
              </p:sp>
            </p:grpSp>
          </p:grpSp>
        </p:grpSp>
        <p:grpSp>
          <p:nvGrpSpPr>
            <p:cNvPr id="10" name="Group 113"/>
            <p:cNvGrpSpPr>
              <a:grpSpLocks/>
            </p:cNvGrpSpPr>
            <p:nvPr/>
          </p:nvGrpSpPr>
          <p:grpSpPr bwMode="auto">
            <a:xfrm>
              <a:off x="16" y="1327"/>
              <a:ext cx="3325" cy="2947"/>
              <a:chOff x="16" y="1327"/>
              <a:chExt cx="3325" cy="2947"/>
            </a:xfrm>
            <a:grpFill/>
          </p:grpSpPr>
          <p:sp>
            <p:nvSpPr>
              <p:cNvPr id="11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882 w 1435"/>
                  <a:gd name="T1" fmla="*/ 1150 h 1618"/>
                  <a:gd name="T2" fmla="*/ 750 w 1435"/>
                  <a:gd name="T3" fmla="*/ 1019 h 1618"/>
                  <a:gd name="T4" fmla="*/ 616 w 1435"/>
                  <a:gd name="T5" fmla="*/ 875 h 1618"/>
                  <a:gd name="T6" fmla="*/ 496 w 1435"/>
                  <a:gd name="T7" fmla="*/ 737 h 1618"/>
                  <a:gd name="T8" fmla="*/ 380 w 1435"/>
                  <a:gd name="T9" fmla="*/ 593 h 1618"/>
                  <a:gd name="T10" fmla="*/ 278 w 1435"/>
                  <a:gd name="T11" fmla="*/ 443 h 1618"/>
                  <a:gd name="T12" fmla="*/ 176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176 w 1435"/>
                  <a:gd name="T23" fmla="*/ 305 h 1618"/>
                  <a:gd name="T24" fmla="*/ 272 w 1435"/>
                  <a:gd name="T25" fmla="*/ 449 h 1618"/>
                  <a:gd name="T26" fmla="*/ 380 w 1435"/>
                  <a:gd name="T27" fmla="*/ 593 h 1618"/>
                  <a:gd name="T28" fmla="*/ 496 w 1435"/>
                  <a:gd name="T29" fmla="*/ 737 h 1618"/>
                  <a:gd name="T30" fmla="*/ 616 w 1435"/>
                  <a:gd name="T31" fmla="*/ 881 h 1618"/>
                  <a:gd name="T32" fmla="*/ 744 w 1435"/>
                  <a:gd name="T33" fmla="*/ 1019 h 1618"/>
                  <a:gd name="T34" fmla="*/ 882 w 1435"/>
                  <a:gd name="T35" fmla="*/ 1150 h 1618"/>
                  <a:gd name="T36" fmla="*/ 1022 w 1435"/>
                  <a:gd name="T37" fmla="*/ 1276 h 1618"/>
                  <a:gd name="T38" fmla="*/ 1160 w 1435"/>
                  <a:gd name="T39" fmla="*/ 1396 h 1618"/>
                  <a:gd name="T40" fmla="*/ 1299 w 1435"/>
                  <a:gd name="T41" fmla="*/ 1510 h 1618"/>
                  <a:gd name="T42" fmla="*/ 1444 w 1435"/>
                  <a:gd name="T43" fmla="*/ 1618 h 1618"/>
                  <a:gd name="T44" fmla="*/ 1450 w 1435"/>
                  <a:gd name="T45" fmla="*/ 1618 h 1618"/>
                  <a:gd name="T46" fmla="*/ 1307 w 1435"/>
                  <a:gd name="T47" fmla="*/ 1510 h 1618"/>
                  <a:gd name="T48" fmla="*/ 1166 w 1435"/>
                  <a:gd name="T49" fmla="*/ 1396 h 1618"/>
                  <a:gd name="T50" fmla="*/ 1022 w 1435"/>
                  <a:gd name="T51" fmla="*/ 1276 h 1618"/>
                  <a:gd name="T52" fmla="*/ 882 w 1435"/>
                  <a:gd name="T53" fmla="*/ 1150 h 1618"/>
                  <a:gd name="T54" fmla="*/ 882 w 1435"/>
                  <a:gd name="T55" fmla="*/ 1150 h 16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435"/>
                  <a:gd name="T85" fmla="*/ 0 h 1618"/>
                  <a:gd name="T86" fmla="*/ 1435 w 1435"/>
                  <a:gd name="T87" fmla="*/ 1618 h 16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lumMod val="65000"/>
                    <a:alpha val="3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800">
                  <a:solidFill>
                    <a:prstClr val="black"/>
                  </a:solidFill>
                  <a:latin typeface="굴림" pitchFamily="50" charset="-127"/>
                </a:endParaRPr>
              </a:p>
            </p:txBody>
          </p:sp>
          <p:sp>
            <p:nvSpPr>
              <p:cNvPr id="12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966 w 1668"/>
                  <a:gd name="T1" fmla="*/ 1463 h 2014"/>
                  <a:gd name="T2" fmla="*/ 795 w 1668"/>
                  <a:gd name="T3" fmla="*/ 1289 h 2014"/>
                  <a:gd name="T4" fmla="*/ 640 w 1668"/>
                  <a:gd name="T5" fmla="*/ 1115 h 2014"/>
                  <a:gd name="T6" fmla="*/ 493 w 1668"/>
                  <a:gd name="T7" fmla="*/ 929 h 2014"/>
                  <a:gd name="T8" fmla="*/ 368 w 1668"/>
                  <a:gd name="T9" fmla="*/ 743 h 2014"/>
                  <a:gd name="T10" fmla="*/ 254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54 w 1668"/>
                  <a:gd name="T25" fmla="*/ 569 h 2014"/>
                  <a:gd name="T26" fmla="*/ 368 w 1668"/>
                  <a:gd name="T27" fmla="*/ 755 h 2014"/>
                  <a:gd name="T28" fmla="*/ 493 w 1668"/>
                  <a:gd name="T29" fmla="*/ 935 h 2014"/>
                  <a:gd name="T30" fmla="*/ 640 w 1668"/>
                  <a:gd name="T31" fmla="*/ 1115 h 2014"/>
                  <a:gd name="T32" fmla="*/ 795 w 1668"/>
                  <a:gd name="T33" fmla="*/ 1295 h 2014"/>
                  <a:gd name="T34" fmla="*/ 966 w 1668"/>
                  <a:gd name="T35" fmla="*/ 1463 h 2014"/>
                  <a:gd name="T36" fmla="*/ 1139 w 1668"/>
                  <a:gd name="T37" fmla="*/ 1618 h 2014"/>
                  <a:gd name="T38" fmla="*/ 1315 w 1668"/>
                  <a:gd name="T39" fmla="*/ 1762 h 2014"/>
                  <a:gd name="T40" fmla="*/ 1495 w 1668"/>
                  <a:gd name="T41" fmla="*/ 1894 h 2014"/>
                  <a:gd name="T42" fmla="*/ 1677 w 1668"/>
                  <a:gd name="T43" fmla="*/ 2014 h 2014"/>
                  <a:gd name="T44" fmla="*/ 1683 w 1668"/>
                  <a:gd name="T45" fmla="*/ 2014 h 2014"/>
                  <a:gd name="T46" fmla="*/ 1495 w 1668"/>
                  <a:gd name="T47" fmla="*/ 1894 h 2014"/>
                  <a:gd name="T48" fmla="*/ 1315 w 1668"/>
                  <a:gd name="T49" fmla="*/ 1762 h 2014"/>
                  <a:gd name="T50" fmla="*/ 1139 w 1668"/>
                  <a:gd name="T51" fmla="*/ 1618 h 2014"/>
                  <a:gd name="T52" fmla="*/ 966 w 1668"/>
                  <a:gd name="T53" fmla="*/ 1463 h 2014"/>
                  <a:gd name="T54" fmla="*/ 966 w 1668"/>
                  <a:gd name="T55" fmla="*/ 1463 h 20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668"/>
                  <a:gd name="T85" fmla="*/ 0 h 2014"/>
                  <a:gd name="T86" fmla="*/ 1668 w 1668"/>
                  <a:gd name="T87" fmla="*/ 2014 h 201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close/>
                  </a:path>
                </a:pathLst>
              </a:custGeom>
              <a:grpFill/>
              <a:ln w="9525">
                <a:solidFill>
                  <a:schemeClr val="bg1">
                    <a:lumMod val="65000"/>
                    <a:alpha val="3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 sz="1800">
                  <a:solidFill>
                    <a:prstClr val="black"/>
                  </a:solidFill>
                  <a:latin typeface="굴림" pitchFamily="50" charset="-127"/>
                </a:endParaRPr>
              </a:p>
            </p:txBody>
          </p:sp>
          <p:sp>
            <p:nvSpPr>
              <p:cNvPr id="13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grpFill/>
              <a:ln w="9525">
                <a:solidFill>
                  <a:schemeClr val="bg1">
                    <a:lumMod val="65000"/>
                    <a:alpha val="3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800">
                  <a:solidFill>
                    <a:prstClr val="black"/>
                  </a:solidFill>
                  <a:latin typeface="굴림" pitchFamily="50" charset="-127"/>
                </a:endParaRPr>
              </a:p>
            </p:txBody>
          </p:sp>
          <p:sp>
            <p:nvSpPr>
              <p:cNvPr id="14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grpFill/>
              <a:ln w="9525">
                <a:solidFill>
                  <a:schemeClr val="bg1">
                    <a:lumMod val="65000"/>
                    <a:alpha val="3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800">
                  <a:solidFill>
                    <a:prstClr val="black"/>
                  </a:solidFill>
                  <a:latin typeface="굴림" pitchFamily="50" charset="-127"/>
                </a:endParaRPr>
              </a:p>
            </p:txBody>
          </p:sp>
          <p:sp>
            <p:nvSpPr>
              <p:cNvPr id="15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grpFill/>
              <a:ln w="9525">
                <a:solidFill>
                  <a:schemeClr val="bg1">
                    <a:lumMod val="65000"/>
                    <a:alpha val="3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800">
                  <a:solidFill>
                    <a:prstClr val="black"/>
                  </a:solidFill>
                  <a:latin typeface="굴림" pitchFamily="50" charset="-127"/>
                </a:endParaRPr>
              </a:p>
            </p:txBody>
          </p:sp>
          <p:sp>
            <p:nvSpPr>
              <p:cNvPr id="16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grpFill/>
              <a:ln w="9525">
                <a:solidFill>
                  <a:schemeClr val="bg1">
                    <a:lumMod val="65000"/>
                    <a:alpha val="3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1800">
                  <a:solidFill>
                    <a:prstClr val="black"/>
                  </a:solidFill>
                  <a:latin typeface="굴림" pitchFamily="50" charset="-127"/>
                </a:endParaRPr>
              </a:p>
            </p:txBody>
          </p:sp>
          <p:grpSp>
            <p:nvGrpSpPr>
              <p:cNvPr id="17" name="Group 120"/>
              <p:cNvGrpSpPr>
                <a:grpSpLocks noChangeAspect="1"/>
              </p:cNvGrpSpPr>
              <p:nvPr/>
            </p:nvGrpSpPr>
            <p:grpSpPr bwMode="auto">
              <a:xfrm>
                <a:off x="2953" y="1327"/>
                <a:ext cx="259" cy="304"/>
                <a:chOff x="3043" y="1266"/>
                <a:chExt cx="366" cy="431"/>
              </a:xfrm>
              <a:grpFill/>
            </p:grpSpPr>
            <p:sp>
              <p:nvSpPr>
                <p:cNvPr id="18" name="Oval 121"/>
                <p:cNvSpPr>
                  <a:spLocks noChangeAspect="1" noChangeArrowheads="1"/>
                </p:cNvSpPr>
                <p:nvPr/>
              </p:nvSpPr>
              <p:spPr bwMode="hidden">
                <a:xfrm rot="2828979">
                  <a:off x="2979" y="1472"/>
                  <a:ext cx="289" cy="161"/>
                </a:xfrm>
                <a:prstGeom prst="ellipse">
                  <a:avLst/>
                </a:prstGeom>
                <a:grpFill/>
                <a:ln w="9525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  <p:sp>
              <p:nvSpPr>
                <p:cNvPr id="19" name="Freeform 122"/>
                <p:cNvSpPr>
                  <a:spLocks noChangeAspect="1"/>
                </p:cNvSpPr>
                <p:nvPr/>
              </p:nvSpPr>
              <p:spPr bwMode="hidden">
                <a:xfrm>
                  <a:off x="3070" y="1374"/>
                  <a:ext cx="226" cy="224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  <p:sp>
              <p:nvSpPr>
                <p:cNvPr id="20" name="Freeform 123"/>
                <p:cNvSpPr>
                  <a:spLocks noChangeAspect="1"/>
                </p:cNvSpPr>
                <p:nvPr/>
              </p:nvSpPr>
              <p:spPr bwMode="hidden">
                <a:xfrm>
                  <a:off x="3145" y="1364"/>
                  <a:ext cx="161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  <p:sp>
              <p:nvSpPr>
                <p:cNvPr id="21" name="Freeform 124"/>
                <p:cNvSpPr>
                  <a:spLocks noChangeAspect="1"/>
                </p:cNvSpPr>
                <p:nvPr/>
              </p:nvSpPr>
              <p:spPr bwMode="hidden">
                <a:xfrm>
                  <a:off x="3203" y="1272"/>
                  <a:ext cx="202" cy="197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  <p:sp>
              <p:nvSpPr>
                <p:cNvPr id="22" name="Freeform 125"/>
                <p:cNvSpPr>
                  <a:spLocks noChangeAspect="1"/>
                </p:cNvSpPr>
                <p:nvPr/>
              </p:nvSpPr>
              <p:spPr bwMode="hidden">
                <a:xfrm>
                  <a:off x="3330" y="1266"/>
                  <a:ext cx="79" cy="75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65000"/>
                      <a:alpha val="3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ko-KR" altLang="en-US" sz="1800">
                    <a:solidFill>
                      <a:prstClr val="black"/>
                    </a:solidFill>
                    <a:latin typeface="굴림" pitchFamily="50" charset="-127"/>
                  </a:endParaRPr>
                </a:p>
              </p:txBody>
            </p:sp>
          </p:grpSp>
        </p:grpSp>
      </p:grpSp>
      <p:sp>
        <p:nvSpPr>
          <p:cNvPr id="132" name="슬라이드 번호 개체 틀 5"/>
          <p:cNvSpPr txBox="1">
            <a:spLocks/>
          </p:cNvSpPr>
          <p:nvPr userDrawn="1"/>
        </p:nvSpPr>
        <p:spPr>
          <a:xfrm>
            <a:off x="4572000" y="6572296"/>
            <a:ext cx="500066" cy="357166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/>
            </a:lvl1pPr>
          </a:lstStyle>
          <a:p>
            <a:pPr>
              <a:defRPr/>
            </a:pPr>
            <a:fld id="{BEBD391B-54F6-4A7B-95C9-418A87F3785A}" type="slidenum">
              <a:rPr lang="en-US" altLang="ko-KR" sz="1000" b="1" smtClean="0">
                <a:ln w="11430">
                  <a:noFill/>
                </a:ln>
                <a:gradFill>
                  <a:gsLst>
                    <a:gs pos="0">
                      <a:srgbClr val="0A58A5">
                        <a:tint val="70000"/>
                        <a:satMod val="245000"/>
                      </a:srgbClr>
                    </a:gs>
                    <a:gs pos="75000">
                      <a:srgbClr val="0A58A5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A58A5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굴림체" pitchFamily="49" charset="-127"/>
                <a:ea typeface="굴림체" pitchFamily="49" charset="-127"/>
              </a:rPr>
              <a:pPr>
                <a:defRPr/>
              </a:pPr>
              <a:t>‹#›</a:t>
            </a:fld>
            <a:endParaRPr lang="en-US" altLang="ko-KR" sz="1000" b="1" dirty="0">
              <a:ln w="11430">
                <a:noFill/>
              </a:ln>
              <a:gradFill>
                <a:gsLst>
                  <a:gs pos="0">
                    <a:srgbClr val="0A58A5">
                      <a:tint val="70000"/>
                      <a:satMod val="245000"/>
                    </a:srgbClr>
                  </a:gs>
                  <a:gs pos="75000">
                    <a:srgbClr val="0A58A5">
                      <a:tint val="90000"/>
                      <a:shade val="60000"/>
                      <a:satMod val="240000"/>
                    </a:srgbClr>
                  </a:gs>
                  <a:gs pos="100000">
                    <a:srgbClr val="0A58A5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latin typeface="굴림체" pitchFamily="49" charset="-127"/>
              <a:ea typeface="굴림체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925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마지막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[최은아]\기상청\매뉴얼\AS\Outline\C-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853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contents-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2"/>
          <p:cNvSpPr txBox="1"/>
          <p:nvPr userDrawn="1"/>
        </p:nvSpPr>
        <p:spPr>
          <a:xfrm>
            <a:off x="308919" y="2644170"/>
            <a:ext cx="8526162" cy="156966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contourW="25400">
              <a:bevelT w="0" h="25400"/>
              <a:contourClr>
                <a:schemeClr val="tx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50000"/>
              </a:spcBef>
              <a:spcAft>
                <a:spcPct val="0"/>
              </a:spcAft>
              <a:buChar char="•"/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1pPr>
            <a:lvl2pPr marL="457200" algn="l" rtl="0" fontAlgn="base" latinLnBrk="1">
              <a:spcBef>
                <a:spcPct val="50000"/>
              </a:spcBef>
              <a:spcAft>
                <a:spcPct val="0"/>
              </a:spcAft>
              <a:buChar char="•"/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2pPr>
            <a:lvl3pPr marL="914400" algn="l" rtl="0" fontAlgn="base" latinLnBrk="1">
              <a:spcBef>
                <a:spcPct val="50000"/>
              </a:spcBef>
              <a:spcAft>
                <a:spcPct val="0"/>
              </a:spcAft>
              <a:buChar char="•"/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3pPr>
            <a:lvl4pPr marL="1371600" algn="l" rtl="0" fontAlgn="base" latinLnBrk="1">
              <a:spcBef>
                <a:spcPct val="50000"/>
              </a:spcBef>
              <a:spcAft>
                <a:spcPct val="0"/>
              </a:spcAft>
              <a:buChar char="•"/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4pPr>
            <a:lvl5pPr marL="1828800" algn="l" rtl="0" fontAlgn="base" latinLnBrk="1">
              <a:spcBef>
                <a:spcPct val="50000"/>
              </a:spcBef>
              <a:spcAft>
                <a:spcPct val="0"/>
              </a:spcAft>
              <a:buChar char="•"/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kumimoji="0" lang="en-US" altLang="ko-KR" sz="4800" dirty="0" smtClean="0">
                <a:ln w="19050"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Y견명조" pitchFamily="18" charset="-127"/>
                <a:ea typeface="HY견명조" pitchFamily="18" charset="-127"/>
              </a:rPr>
              <a:t>Ⅲ. </a:t>
            </a:r>
            <a:r>
              <a:rPr kumimoji="0" lang="ko-KR" altLang="en-US" sz="4800" dirty="0" smtClean="0">
                <a:ln w="19050"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Y견명조" pitchFamily="18" charset="-127"/>
                <a:ea typeface="HY견명조" pitchFamily="18" charset="-127"/>
              </a:rPr>
              <a:t>기상 및 우주기상자료</a:t>
            </a:r>
            <a:endParaRPr kumimoji="0" lang="en-US" altLang="ko-KR" sz="4800" dirty="0" smtClean="0">
              <a:ln w="19050">
                <a:noFill/>
              </a:ln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Y견명조" pitchFamily="18" charset="-127"/>
              <a:ea typeface="HY견명조" pitchFamily="18" charset="-127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kumimoji="0" lang="ko-KR" altLang="en-US" sz="4800" dirty="0" smtClean="0">
                <a:ln w="19050"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Y견명조" pitchFamily="18" charset="-127"/>
                <a:ea typeface="HY견명조" pitchFamily="18" charset="-127"/>
              </a:rPr>
              <a:t>수신처리시스템 개발 계획</a:t>
            </a:r>
          </a:p>
        </p:txBody>
      </p:sp>
    </p:spTree>
    <p:extLst>
      <p:ext uri="{BB962C8B-B14F-4D97-AF65-F5344CB8AC3E}">
        <p14:creationId xmlns:p14="http://schemas.microsoft.com/office/powerpoint/2010/main" val="282771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C9183E-5F18-4BE9-9ECD-7C4FEFAF0E29}" type="datetimeFigureOut">
              <a:rPr lang="ko-KR" altLang="en-US" sz="1800" smtClean="0">
                <a:solidFill>
                  <a:prstClr val="black"/>
                </a:solidFill>
                <a:latin typeface="굴림" pitchFamily="50" charset="-127"/>
              </a:rPr>
              <a:pPr/>
              <a:t>2017-05-16</a:t>
            </a:fld>
            <a:endParaRPr lang="ko-KR" altLang="en-US" sz="1800">
              <a:solidFill>
                <a:prstClr val="black"/>
              </a:solidFill>
              <a:latin typeface="굴림" pitchFamily="50" charset="-127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 sz="1800">
              <a:solidFill>
                <a:prstClr val="black"/>
              </a:solidFill>
              <a:latin typeface="굴림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2A7A2-45E5-4346-B95C-3BBF1E453E25}" type="slidenum">
              <a:rPr lang="ko-KR" altLang="en-US" sz="1800" smtClean="0">
                <a:solidFill>
                  <a:prstClr val="black"/>
                </a:solidFill>
                <a:latin typeface="굴림" pitchFamily="50" charset="-127"/>
              </a:rPr>
              <a:pPr/>
              <a:t>‹#›</a:t>
            </a:fld>
            <a:endParaRPr lang="ko-KR" altLang="en-US" sz="1800">
              <a:solidFill>
                <a:prstClr val="black"/>
              </a:solidFill>
              <a:latin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701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디자인 작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37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714500" y="0"/>
            <a:ext cx="5572125" cy="725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</a:t>
            </a:r>
            <a:endParaRPr lang="ko-KR" altLang="en-US" dirty="0"/>
          </a:p>
        </p:txBody>
      </p:sp>
      <p:sp>
        <p:nvSpPr>
          <p:cNvPr id="8195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581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0963" y="6572250"/>
            <a:ext cx="21336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</a:defRPr>
            </a:lvl1pPr>
          </a:lstStyle>
          <a:p>
            <a:pPr>
              <a:defRPr/>
            </a:pPr>
            <a:fld id="{D4E44FD7-2C96-46AD-8A4C-7EDB67B9A58B}" type="datetime1">
              <a:rPr lang="ko-KR" altLang="en-US" smtClean="0"/>
              <a:pPr>
                <a:defRPr/>
              </a:pPr>
              <a:t>2017-05-16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72250"/>
            <a:ext cx="28956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072438" y="6610350"/>
            <a:ext cx="1000125" cy="214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</a:defRPr>
            </a:lvl1pPr>
          </a:lstStyle>
          <a:p>
            <a:pPr>
              <a:defRPr/>
            </a:pPr>
            <a:fld id="{E8A68818-760D-4622-A3D2-42FEA5D6280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</p:sldLayoutIdLst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lang="ko-KR" altLang="en-US" sz="3600" b="1" kern="10" dirty="0"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solidFill>
            <a:srgbClr val="FEE52A"/>
          </a:solidFill>
          <a:effectLst>
            <a:glow rad="101600">
              <a:srgbClr val="002060">
                <a:alpha val="40000"/>
              </a:srgbClr>
            </a:glow>
          </a:effectLst>
          <a:latin typeface="HY헤드라인M"/>
          <a:ea typeface="HY헤드라인M"/>
          <a:cs typeface="+mn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74650" indent="-374650" algn="l" rtl="0" eaLnBrk="0" fontAlgn="base" latinLnBrk="1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1pPr>
      <a:lvl2pPr marL="685800" indent="-228600" algn="l" rtl="0" eaLnBrk="0" fontAlgn="base" latinLnBrk="1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2pPr>
      <a:lvl3pPr marL="1079500" indent="-1651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3pPr>
      <a:lvl4pPr marL="1573213" indent="-201613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4pPr>
      <a:lvl5pPr marL="2001838" indent="-173038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21841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Cre고딕 B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Cre고딕 B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Cre고딕 B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Cre고딕 B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58525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  <p:sldLayoutId id="2147484004" r:id="rId13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Cre고딕 B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Cre고딕 B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Cre고딕 B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Cre고딕 B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714500" y="0"/>
            <a:ext cx="5572125" cy="725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</a:t>
            </a:r>
            <a:endParaRPr lang="ko-KR" altLang="en-US" dirty="0"/>
          </a:p>
        </p:txBody>
      </p:sp>
      <p:sp>
        <p:nvSpPr>
          <p:cNvPr id="8195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581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0963" y="6572250"/>
            <a:ext cx="21336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</a:defRPr>
            </a:lvl1pPr>
          </a:lstStyle>
          <a:p>
            <a:pPr>
              <a:defRPr/>
            </a:pPr>
            <a:fld id="{D4E44FD7-2C96-46AD-8A4C-7EDB67B9A58B}" type="datetime1">
              <a:rPr lang="ko-KR" altLang="en-US" smtClean="0"/>
              <a:pPr>
                <a:defRPr/>
              </a:pPr>
              <a:t>2017-05-16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72250"/>
            <a:ext cx="28956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072438" y="6610350"/>
            <a:ext cx="1000125" cy="214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굴림" pitchFamily="50" charset="-127"/>
                <a:cs typeface="Arial" pitchFamily="34" charset="0"/>
              </a:defRPr>
            </a:lvl1pPr>
          </a:lstStyle>
          <a:p>
            <a:pPr>
              <a:defRPr/>
            </a:pPr>
            <a:fld id="{E8A68818-760D-4622-A3D2-42FEA5D6280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110538" y="101600"/>
            <a:ext cx="10064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i="1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itchFamily="34" charset="0"/>
              </a:rPr>
              <a:t>WorldBest 365</a:t>
            </a:r>
            <a:endParaRPr lang="ko-KR" altLang="en-US" sz="1000" b="1" i="1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8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</p:sldLayoutIdLst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lang="ko-KR" altLang="en-US" sz="3600" b="1" kern="10" dirty="0"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solidFill>
            <a:srgbClr val="FEE52A"/>
          </a:solidFill>
          <a:effectLst>
            <a:glow rad="101600">
              <a:srgbClr val="002060">
                <a:alpha val="40000"/>
              </a:srgbClr>
            </a:glow>
          </a:effectLst>
          <a:latin typeface="HY헤드라인M"/>
          <a:ea typeface="HY헤드라인M"/>
          <a:cs typeface="+mn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600" b="1">
          <a:solidFill>
            <a:srgbClr val="FEE52A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74650" indent="-374650" algn="l" rtl="0" eaLnBrk="0" fontAlgn="base" latinLnBrk="1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1pPr>
      <a:lvl2pPr marL="685800" indent="-228600" algn="l" rtl="0" eaLnBrk="0" fontAlgn="base" latinLnBrk="1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2pPr>
      <a:lvl3pPr marL="1079500" indent="-1651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3pPr>
      <a:lvl4pPr marL="1573213" indent="-201613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4pPr>
      <a:lvl5pPr marL="2001838" indent="-173038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Arial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mailto:cychung0530@korea.kr" TargetMode="External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mailto:hyunjong.oh@korea.k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hyperlink" Target="mailto:bluedu@korea.k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gif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" Type="http://schemas.openxmlformats.org/officeDocument/2006/relationships/image" Target="../media/image44.jpe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gif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-23359" y="-23260"/>
            <a:ext cx="9167359" cy="688125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Picture 5" descr="C:\Users\Youngmin\Desktop\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381521"/>
            <a:ext cx="9145588" cy="278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6279" y="1706391"/>
            <a:ext cx="276924" cy="23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1810" y="2307865"/>
            <a:ext cx="232697" cy="1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2602" y="1601343"/>
            <a:ext cx="191095" cy="1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5123" y="3691950"/>
            <a:ext cx="271810" cy="22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958" y="1845794"/>
            <a:ext cx="153845" cy="1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5186" y="1622997"/>
            <a:ext cx="153845" cy="1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7040" y="1650398"/>
            <a:ext cx="153845" cy="1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0309" y="5856345"/>
            <a:ext cx="197552" cy="1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9660" y="6073540"/>
            <a:ext cx="181953" cy="15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32876" y="4803804"/>
            <a:ext cx="209797" cy="17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0475" y="5402780"/>
            <a:ext cx="181953" cy="15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그룹 31"/>
          <p:cNvGrpSpPr/>
          <p:nvPr/>
        </p:nvGrpSpPr>
        <p:grpSpPr>
          <a:xfrm>
            <a:off x="4174613" y="5331226"/>
            <a:ext cx="796362" cy="1050237"/>
            <a:chOff x="4212754" y="5554141"/>
            <a:chExt cx="796362" cy="1050237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3" r="-986" b="24518"/>
            <a:stretch/>
          </p:blipFill>
          <p:spPr>
            <a:xfrm>
              <a:off x="4212754" y="5554141"/>
              <a:ext cx="796362" cy="783691"/>
            </a:xfrm>
            <a:prstGeom prst="rect">
              <a:avLst/>
            </a:prstGeom>
          </p:spPr>
        </p:pic>
        <p:sp>
          <p:nvSpPr>
            <p:cNvPr id="34" name="TextBox 5"/>
            <p:cNvSpPr txBox="1"/>
            <p:nvPr/>
          </p:nvSpPr>
          <p:spPr>
            <a:xfrm>
              <a:off x="4281358" y="6265824"/>
              <a:ext cx="6591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KMA</a:t>
              </a:r>
              <a:endParaRPr lang="ko-KR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pic>
        <p:nvPicPr>
          <p:cNvPr id="7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5837" y="1710747"/>
            <a:ext cx="276876" cy="2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1231" y="2313756"/>
            <a:ext cx="232657" cy="19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1952" y="1605430"/>
            <a:ext cx="191062" cy="15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3701374"/>
            <a:ext cx="271763" cy="2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064" y="1850505"/>
            <a:ext cx="153818" cy="12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4189" y="1627139"/>
            <a:ext cx="153818" cy="12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6096" y="1654610"/>
            <a:ext cx="153818" cy="12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9140" y="5871294"/>
            <a:ext cx="197518" cy="16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8948" y="6089044"/>
            <a:ext cx="181921" cy="15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31602" y="4816066"/>
            <a:ext cx="209761" cy="17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0306" y="5416571"/>
            <a:ext cx="181921" cy="15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84473" y="197182"/>
            <a:ext cx="8712968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en-US" altLang="ko-KR" sz="2400" b="1" dirty="0" smtClean="0">
                <a:ln w="17780" cmpd="sng">
                  <a:solidFill>
                    <a:srgbClr val="0098BC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98BC">
                        <a:tint val="63000"/>
                        <a:sat val="105000"/>
                      </a:srgbClr>
                    </a:gs>
                    <a:gs pos="90000">
                      <a:srgbClr val="0098BC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 Antiqua" pitchFamily="18" charset="0"/>
                <a:ea typeface="Cre고딕 B" pitchFamily="18" charset="-127"/>
              </a:rPr>
              <a:t>1</a:t>
            </a:r>
            <a:r>
              <a:rPr kumimoji="0" lang="en-US" altLang="ko-KR" sz="2400" b="1" baseline="30000" dirty="0" smtClean="0">
                <a:ln w="17780" cmpd="sng">
                  <a:solidFill>
                    <a:srgbClr val="0098BC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98BC">
                        <a:tint val="63000"/>
                        <a:sat val="105000"/>
                      </a:srgbClr>
                    </a:gs>
                    <a:gs pos="90000">
                      <a:srgbClr val="0098BC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 Antiqua" pitchFamily="18" charset="0"/>
                <a:ea typeface="Cre고딕 B" pitchFamily="18" charset="-127"/>
              </a:rPr>
              <a:t>st</a:t>
            </a:r>
            <a:r>
              <a:rPr kumimoji="0" lang="en-US" altLang="ko-KR" sz="2400" b="1" dirty="0" smtClean="0">
                <a:ln w="17780" cmpd="sng">
                  <a:solidFill>
                    <a:srgbClr val="0098BC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98BC">
                        <a:tint val="63000"/>
                        <a:sat val="105000"/>
                      </a:srgbClr>
                    </a:gs>
                    <a:gs pos="90000">
                      <a:srgbClr val="0098BC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 Antiqua" pitchFamily="18" charset="0"/>
                <a:ea typeface="Cre고딕 B" pitchFamily="18" charset="-127"/>
              </a:rPr>
              <a:t> GODEX-NWP (16</a:t>
            </a:r>
            <a:r>
              <a:rPr kumimoji="0" lang="en-US" altLang="ko-KR" sz="2400" b="1" baseline="30000" dirty="0" smtClean="0">
                <a:ln w="17780" cmpd="sng">
                  <a:solidFill>
                    <a:srgbClr val="0098BC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98BC">
                        <a:tint val="63000"/>
                        <a:sat val="105000"/>
                      </a:srgbClr>
                    </a:gs>
                    <a:gs pos="90000">
                      <a:srgbClr val="0098BC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 Antiqua" pitchFamily="18" charset="0"/>
                <a:ea typeface="Cre고딕 B" pitchFamily="18" charset="-127"/>
              </a:rPr>
              <a:t>th</a:t>
            </a:r>
            <a:r>
              <a:rPr kumimoji="0" lang="en-US" altLang="ko-KR" sz="2400" b="1" dirty="0" smtClean="0">
                <a:ln w="17780" cmpd="sng">
                  <a:solidFill>
                    <a:srgbClr val="0098BC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98BC">
                        <a:tint val="63000"/>
                        <a:sat val="105000"/>
                      </a:srgbClr>
                    </a:gs>
                    <a:gs pos="90000">
                      <a:srgbClr val="0098BC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 Antiqua" pitchFamily="18" charset="0"/>
                <a:ea typeface="Cre고딕 B" pitchFamily="18" charset="-127"/>
              </a:rPr>
              <a:t> </a:t>
            </a:r>
            <a:r>
              <a:rPr kumimoji="0" lang="en-US" altLang="ko-KR" sz="2400" b="1" dirty="0">
                <a:ln w="17780" cmpd="sng">
                  <a:solidFill>
                    <a:srgbClr val="0098BC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98BC">
                        <a:tint val="63000"/>
                        <a:sat val="105000"/>
                      </a:srgbClr>
                    </a:gs>
                    <a:gs pos="90000">
                      <a:srgbClr val="0098BC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 Antiqua" pitchFamily="18" charset="0"/>
                <a:ea typeface="Cre고딕 B" pitchFamily="18" charset="-127"/>
              </a:rPr>
              <a:t>~ </a:t>
            </a:r>
            <a:r>
              <a:rPr kumimoji="0" lang="en-US" altLang="ko-KR" sz="2400" b="1" dirty="0" smtClean="0">
                <a:ln w="17780" cmpd="sng">
                  <a:solidFill>
                    <a:srgbClr val="0098BC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98BC">
                        <a:tint val="63000"/>
                        <a:sat val="105000"/>
                      </a:srgbClr>
                    </a:gs>
                    <a:gs pos="90000">
                      <a:srgbClr val="0098BC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 Antiqua" pitchFamily="18" charset="0"/>
                <a:ea typeface="Cre고딕 B" pitchFamily="18" charset="-127"/>
              </a:rPr>
              <a:t>19</a:t>
            </a:r>
            <a:r>
              <a:rPr kumimoji="0" lang="en-US" altLang="ko-KR" sz="2400" b="1" baseline="30000" dirty="0" smtClean="0">
                <a:ln w="17780" cmpd="sng">
                  <a:solidFill>
                    <a:srgbClr val="0098BC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98BC">
                        <a:tint val="63000"/>
                        <a:sat val="105000"/>
                      </a:srgbClr>
                    </a:gs>
                    <a:gs pos="90000">
                      <a:srgbClr val="0098BC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 Antiqua" pitchFamily="18" charset="0"/>
                <a:ea typeface="Cre고딕 B" pitchFamily="18" charset="-127"/>
              </a:rPr>
              <a:t>nd</a:t>
            </a:r>
            <a:r>
              <a:rPr kumimoji="0" lang="en-US" altLang="ko-KR" sz="2400" b="1" dirty="0" smtClean="0">
                <a:ln w="17780" cmpd="sng">
                  <a:solidFill>
                    <a:srgbClr val="0098BC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098BC">
                        <a:tint val="63000"/>
                        <a:sat val="105000"/>
                      </a:srgbClr>
                    </a:gs>
                    <a:gs pos="90000">
                      <a:srgbClr val="0098BC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 Antiqua" pitchFamily="18" charset="0"/>
                <a:ea typeface="Cre고딕 B" pitchFamily="18" charset="-127"/>
              </a:rPr>
              <a:t>  May  2017)</a:t>
            </a:r>
            <a:endParaRPr kumimoji="0" lang="en-US" altLang="ko-KR" sz="2400" b="1" dirty="0">
              <a:ln w="17780" cmpd="sng">
                <a:solidFill>
                  <a:srgbClr val="0098BC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0098BC">
                      <a:tint val="63000"/>
                      <a:sat val="105000"/>
                    </a:srgbClr>
                  </a:gs>
                  <a:gs pos="90000">
                    <a:srgbClr val="0098BC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Book Antiqua" pitchFamily="18" charset="0"/>
              <a:ea typeface="Cre고딕 B" pitchFamily="18" charset="-127"/>
            </a:endParaRPr>
          </a:p>
          <a:p>
            <a:endParaRPr lang="en-US" altLang="ko-KR" sz="2000" b="1" dirty="0" smtClean="0"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en-US" altLang="ko-KR" sz="3600" b="1" dirty="0" smtClean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KMA Report</a:t>
            </a:r>
          </a:p>
          <a:p>
            <a:r>
              <a:rPr lang="en-US" altLang="ko-KR" sz="3300" b="1" dirty="0" smtClean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: </a:t>
            </a:r>
            <a:r>
              <a:rPr lang="en-US" altLang="ko-KR" sz="3300" b="1" u="sng" dirty="0" smtClean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Satellite and data assimilation activities</a:t>
            </a:r>
          </a:p>
        </p:txBody>
      </p:sp>
      <p:sp>
        <p:nvSpPr>
          <p:cNvPr id="36" name="제목 1"/>
          <p:cNvSpPr txBox="1">
            <a:spLocks/>
          </p:cNvSpPr>
          <p:nvPr/>
        </p:nvSpPr>
        <p:spPr bwMode="auto">
          <a:xfrm>
            <a:off x="3580878" y="2554997"/>
            <a:ext cx="5264182" cy="154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0" lang="en-US" altLang="ko-KR" sz="2000" b="1" dirty="0" err="1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</a:rPr>
              <a:t>Hyunjong</a:t>
            </a:r>
            <a:r>
              <a:rPr kumimoji="0" lang="en-US" altLang="ko-KR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</a:rPr>
              <a:t> Oh (</a:t>
            </a:r>
            <a:r>
              <a:rPr kumimoji="0" lang="en-US" altLang="ko-KR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  <a:hlinkClick r:id="rId12"/>
              </a:rPr>
              <a:t>hyunjong.oh@korea.kr</a:t>
            </a:r>
            <a:r>
              <a:rPr kumimoji="0" lang="en-US" altLang="ko-KR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</a:rPr>
              <a:t>)</a:t>
            </a:r>
          </a:p>
          <a:p>
            <a:pPr>
              <a:defRPr/>
            </a:pPr>
            <a:r>
              <a:rPr kumimoji="0" lang="en-US" altLang="ko-KR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</a:rPr>
              <a:t>Chu-Yong Chung (</a:t>
            </a:r>
            <a:r>
              <a:rPr kumimoji="0" lang="en-US" altLang="ko-KR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  <a:hlinkClick r:id="rId13"/>
              </a:rPr>
              <a:t>cychung0530@korea.kr</a:t>
            </a:r>
            <a:r>
              <a:rPr kumimoji="0" lang="en-US" altLang="ko-KR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</a:rPr>
              <a:t>)</a:t>
            </a:r>
          </a:p>
          <a:p>
            <a:pPr>
              <a:defRPr/>
            </a:pPr>
            <a:r>
              <a:rPr kumimoji="0" lang="en-US" altLang="ko-KR" sz="2000" b="1" dirty="0" err="1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</a:rPr>
              <a:t>Changhwan</a:t>
            </a:r>
            <a:r>
              <a:rPr kumimoji="0" lang="en-US" altLang="ko-KR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</a:rPr>
              <a:t> Kim (</a:t>
            </a:r>
            <a:r>
              <a:rPr kumimoji="0" lang="en-US" altLang="ko-KR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  <a:hlinkClick r:id="rId14"/>
              </a:rPr>
              <a:t>bluedu@korea.kr</a:t>
            </a:r>
            <a:r>
              <a:rPr kumimoji="0" lang="en-US" altLang="ko-KR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</a:rPr>
              <a:t>)</a:t>
            </a:r>
          </a:p>
          <a:p>
            <a:pPr>
              <a:defRPr/>
            </a:pPr>
            <a:endParaRPr kumimoji="0" lang="en-US" altLang="ko-KR" sz="2000" b="1" dirty="0" smtClean="0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latin typeface="Cre고딕 B" pitchFamily="18" charset="-127"/>
              <a:ea typeface="Cre고딕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6506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9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5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81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750" fill="hold"/>
                                        <p:tgtEl>
                                          <p:spTgt spid="2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750" fill="hold"/>
                                        <p:tgtEl>
                                          <p:spTgt spid="2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75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75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750" fill="hold"/>
                                        <p:tgtEl>
                                          <p:spTgt spid="2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750" fill="hold"/>
                                        <p:tgtEl>
                                          <p:spTgt spid="2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75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750" fill="hold"/>
                                        <p:tgtEl>
                                          <p:spTgt spid="2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75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3" dur="750" fill="hold"/>
                                        <p:tgtEl>
                                          <p:spTgt spid="3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226" y="4913893"/>
            <a:ext cx="2133262" cy="18901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362" y="88900"/>
            <a:ext cx="8731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kern="10" dirty="0" smtClean="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rPr>
              <a:t>Satellite data utilization for Local Model</a:t>
            </a:r>
            <a:endParaRPr lang="ko-KR" altLang="en-US" sz="3200" b="1" kern="10" dirty="0">
              <a:ln w="0" cap="flat">
                <a:noFill/>
                <a:round/>
                <a:headEnd/>
                <a:tailEnd/>
              </a:ln>
              <a:solidFill>
                <a:srgbClr val="003366"/>
              </a:solidFill>
              <a:effectLst>
                <a:glow rad="101600">
                  <a:srgbClr val="002060">
                    <a:alpha val="40000"/>
                  </a:srgbClr>
                </a:glow>
                <a:outerShdw sx="1000" sy="1000" algn="tl" rotWithShape="0">
                  <a:prstClr val="black"/>
                </a:outerShdw>
              </a:effectLst>
              <a:latin typeface="HY헤드라인M"/>
              <a:ea typeface="HY헤드라인M"/>
            </a:endParaRPr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0" y="979315"/>
            <a:ext cx="6798802" cy="49161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altLang="ko-KR" b="1" dirty="0" smtClean="0"/>
              <a:t>Impact tests of geostationary satellite data</a:t>
            </a:r>
            <a:endParaRPr lang="en-US" altLang="ko-KR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53835" y="948123"/>
            <a:ext cx="199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0" b="1" dirty="0">
                <a:ea typeface="HY강B" pitchFamily="18" charset="-127"/>
              </a:rPr>
              <a:t>Jung-Rim </a:t>
            </a:r>
            <a:r>
              <a:rPr lang="en-US" altLang="ko-KR" sz="1800" b="1" dirty="0" smtClean="0">
                <a:ea typeface="HY강B" pitchFamily="18" charset="-127"/>
              </a:rPr>
              <a:t>Lee</a:t>
            </a:r>
          </a:p>
          <a:p>
            <a:pPr algn="r"/>
            <a:r>
              <a:rPr lang="en-US" altLang="ko-KR" sz="1200" b="1" dirty="0">
                <a:ea typeface="HY강B" pitchFamily="18" charset="-127"/>
              </a:rPr>
              <a:t>(jrleeng@korea.kr)</a:t>
            </a:r>
          </a:p>
        </p:txBody>
      </p:sp>
      <p:sp>
        <p:nvSpPr>
          <p:cNvPr id="7" name="내용 개체 틀 2"/>
          <p:cNvSpPr txBox="1">
            <a:spLocks/>
          </p:cNvSpPr>
          <p:nvPr/>
        </p:nvSpPr>
        <p:spPr bwMode="auto">
          <a:xfrm>
            <a:off x="0" y="1523637"/>
            <a:ext cx="9144000" cy="380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0675" indent="-32067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 kern="12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1pPr>
            <a:lvl2pPr marL="457200" indent="-15557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2pPr>
            <a:lvl3pPr marL="685800" indent="-119063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3pPr>
            <a:lvl4pPr marL="950913" indent="-1460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sz="1200" kern="12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4pPr>
            <a:lvl5pPr marL="1162050" indent="-138113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»"/>
              <a:defRPr sz="1200" kern="1200">
                <a:solidFill>
                  <a:srgbClr val="003366"/>
                </a:solidFill>
                <a:latin typeface="+mn-ea"/>
                <a:ea typeface="+mn-ea"/>
                <a:cs typeface="Tahoma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l"/>
            </a:pPr>
            <a:r>
              <a:rPr kumimoji="0" lang="en-US" altLang="ko-KR" sz="1800" dirty="0" smtClean="0"/>
              <a:t>Atmospheric products(CSR, AMV) from geostationary satellite have been tested in the KMA local model.</a:t>
            </a:r>
          </a:p>
          <a:p>
            <a:pPr marL="0" indent="0">
              <a:buNone/>
            </a:pPr>
            <a:r>
              <a:rPr kumimoji="0" lang="en-US" altLang="ko-KR" sz="1800" dirty="0"/>
              <a:t> </a:t>
            </a:r>
            <a:r>
              <a:rPr kumimoji="0" lang="en-US" altLang="ko-KR" sz="1800" dirty="0" smtClean="0"/>
              <a:t>- Satellite : COMS, Himawari-8</a:t>
            </a:r>
          </a:p>
          <a:p>
            <a:pPr marL="0" indent="0">
              <a:buNone/>
            </a:pPr>
            <a:r>
              <a:rPr kumimoji="0" lang="en-US" altLang="ko-KR" sz="1800" dirty="0"/>
              <a:t> </a:t>
            </a:r>
            <a:r>
              <a:rPr kumimoji="0" lang="en-US" altLang="ko-KR" sz="1800" dirty="0" smtClean="0"/>
              <a:t>- Channel : WV channel and both of IR and WV channel for CSR</a:t>
            </a:r>
            <a:endParaRPr kumimoji="0" lang="en-US" altLang="ko-KR" sz="800" dirty="0" smtClean="0"/>
          </a:p>
          <a:p>
            <a:pPr>
              <a:buFont typeface="Wingdings" pitchFamily="2" charset="2"/>
              <a:buChar char="l"/>
            </a:pPr>
            <a:r>
              <a:rPr kumimoji="0" lang="en-US" altLang="ko-KR" sz="1800" dirty="0" smtClean="0"/>
              <a:t>Result</a:t>
            </a:r>
          </a:p>
          <a:p>
            <a:pPr lvl="1"/>
            <a:r>
              <a:rPr kumimoji="0" lang="en-US" altLang="ko-KR" sz="1800" dirty="0" smtClean="0"/>
              <a:t>Dry biases in the upper level relieved more when adding IR CSR</a:t>
            </a:r>
          </a:p>
          <a:p>
            <a:pPr lvl="1"/>
            <a:r>
              <a:rPr kumimoji="0" lang="en-US" altLang="ko-KR" sz="1800" dirty="0" smtClean="0"/>
              <a:t>Forecast error(low atmosphere) is decreased</a:t>
            </a:r>
            <a:r>
              <a:rPr kumimoji="0" lang="en-US" altLang="ko-KR" sz="1800" dirty="0"/>
              <a:t> </a:t>
            </a:r>
            <a:r>
              <a:rPr kumimoji="0" lang="en-US" altLang="ko-KR" sz="1800" dirty="0" smtClean="0"/>
              <a:t>by </a:t>
            </a:r>
            <a:r>
              <a:rPr kumimoji="0" lang="en-US" altLang="ko-KR" sz="1800" dirty="0"/>
              <a:t>adding WV CSR over low </a:t>
            </a:r>
            <a:r>
              <a:rPr kumimoji="0" lang="en-US" altLang="ko-KR" sz="1800" dirty="0" smtClean="0"/>
              <a:t>clouds.</a:t>
            </a:r>
          </a:p>
          <a:p>
            <a:pPr lvl="1"/>
            <a:r>
              <a:rPr kumimoji="0" lang="en-US" altLang="ko-KR" sz="1800" dirty="0" smtClean="0"/>
              <a:t>Wind analysis improved compared with </a:t>
            </a:r>
            <a:r>
              <a:rPr kumimoji="0" lang="en-US" altLang="ko-KR" sz="1800" dirty="0" err="1" smtClean="0"/>
              <a:t>sonde</a:t>
            </a:r>
            <a:r>
              <a:rPr kumimoji="0" lang="en-US" altLang="ko-KR" sz="1800" dirty="0" smtClean="0"/>
              <a:t> - positive impact on the short range forecast with </a:t>
            </a:r>
            <a:r>
              <a:rPr kumimoji="0" lang="en-US" altLang="ko-KR" sz="1800" dirty="0"/>
              <a:t>AMV</a:t>
            </a:r>
            <a:r>
              <a:rPr lang="en-US" altLang="ko-KR" sz="1800" dirty="0"/>
              <a:t>(Himawari-8)</a:t>
            </a:r>
            <a:r>
              <a:rPr kumimoji="0" lang="en-US" altLang="ko-KR" sz="1800" dirty="0" smtClean="0"/>
              <a:t>. </a:t>
            </a:r>
            <a:endParaRPr kumimoji="0" lang="en-US" altLang="ko-KR" sz="800" dirty="0" smtClean="0"/>
          </a:p>
          <a:p>
            <a:pPr>
              <a:buFont typeface="Wingdings" pitchFamily="2" charset="2"/>
              <a:buChar char="l"/>
            </a:pPr>
            <a:r>
              <a:rPr kumimoji="0" lang="en-US" altLang="ko-KR" sz="1800" dirty="0" smtClean="0"/>
              <a:t>Assimilation of both clear and cloudy information resulted in reducing forecast error for all variables and levels.</a:t>
            </a:r>
            <a:endParaRPr kumimoji="0" lang="en-US" altLang="ko-KR" sz="800" dirty="0" smtClean="0"/>
          </a:p>
        </p:txBody>
      </p:sp>
    </p:spTree>
    <p:extLst>
      <p:ext uri="{BB962C8B-B14F-4D97-AF65-F5344CB8AC3E}">
        <p14:creationId xmlns:p14="http://schemas.microsoft.com/office/powerpoint/2010/main" val="206171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24" y="4206347"/>
            <a:ext cx="3524634" cy="272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직선 연결선 30"/>
          <p:cNvCxnSpPr/>
          <p:nvPr/>
        </p:nvCxnSpPr>
        <p:spPr>
          <a:xfrm>
            <a:off x="3913170" y="5309852"/>
            <a:ext cx="1717721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3946644" y="5976974"/>
            <a:ext cx="1684247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625138" y="439699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FF"/>
                </a:solidFill>
              </a:rPr>
              <a:t>WV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52" y="824799"/>
            <a:ext cx="4369935" cy="725488"/>
          </a:xfrm>
        </p:spPr>
        <p:txBody>
          <a:bodyPr>
            <a:normAutofit/>
          </a:bodyPr>
          <a:lstStyle/>
          <a:p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/>
                <a:sym typeface="Wingdings"/>
              </a:rPr>
              <a:t>&gt; COMS CSR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33362" y="1387446"/>
            <a:ext cx="7006534" cy="374162"/>
          </a:xfrm>
        </p:spPr>
        <p:txBody>
          <a:bodyPr/>
          <a:lstStyle/>
          <a:p>
            <a:pPr>
              <a:buFont typeface="Wingdings" pitchFamily="2" charset="2"/>
              <a:buChar char="l"/>
            </a:pPr>
            <a:r>
              <a:rPr lang="en-US" altLang="ko-KR" sz="1600" b="1" dirty="0" smtClean="0"/>
              <a:t>Impact on forecast</a:t>
            </a:r>
            <a:endParaRPr lang="ko-KR" altLang="en-US" dirty="0"/>
          </a:p>
        </p:txBody>
      </p:sp>
      <p:pic>
        <p:nvPicPr>
          <p:cNvPr id="5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8" y="1878495"/>
            <a:ext cx="2936423" cy="283788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4"/>
          <a:stretch/>
        </p:blipFill>
        <p:spPr bwMode="auto">
          <a:xfrm>
            <a:off x="5737675" y="1535528"/>
            <a:ext cx="3000032" cy="272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176" r="14884"/>
          <a:stretch/>
        </p:blipFill>
        <p:spPr bwMode="auto">
          <a:xfrm>
            <a:off x="6124004" y="4237693"/>
            <a:ext cx="2643168" cy="26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uis.comis4.kma.go.kr/tmp/aws/AWS_mr3W1_5_0_D_3_00_00_C_E30N_N_SP_560_201507090600_201507090300_0_18267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943" y="1728575"/>
            <a:ext cx="2438571" cy="23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직선 연결선 8"/>
          <p:cNvCxnSpPr/>
          <p:nvPr/>
        </p:nvCxnSpPr>
        <p:spPr>
          <a:xfrm>
            <a:off x="761787" y="2799741"/>
            <a:ext cx="2236006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795261" y="3462671"/>
            <a:ext cx="2236006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3774992" y="2630297"/>
            <a:ext cx="1717721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3808466" y="3293227"/>
            <a:ext cx="1684247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6740532" y="2621173"/>
            <a:ext cx="1717721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6774006" y="3284103"/>
            <a:ext cx="1684247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6751003" y="5300327"/>
            <a:ext cx="1717721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6784477" y="5967449"/>
            <a:ext cx="1684247" cy="0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4865" y="189854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FF"/>
                </a:solidFill>
              </a:rPr>
              <a:t>Radar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96200" y="17185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FF"/>
                </a:solidFill>
              </a:rPr>
              <a:t>Rain gauge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76300" y="171921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1" dirty="0" smtClean="0">
                <a:solidFill>
                  <a:srgbClr val="0000FF"/>
                </a:solidFill>
              </a:rPr>
              <a:t>OPER</a:t>
            </a:r>
          </a:p>
          <a:p>
            <a:pPr algn="ctr"/>
            <a:r>
              <a:rPr lang="en-US" altLang="ko-KR" sz="1800" b="1" dirty="0" smtClean="0">
                <a:solidFill>
                  <a:srgbClr val="0000FF"/>
                </a:solidFill>
              </a:rPr>
              <a:t>(without CSR)</a:t>
            </a:r>
            <a:endParaRPr lang="ko-KR" altLang="en-US" sz="18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5350" y="440255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FF"/>
                </a:solidFill>
              </a:rPr>
              <a:t>WV+IR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4437" y="4988619"/>
            <a:ext cx="3285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en-US" altLang="ko-KR" sz="1800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The operational model</a:t>
            </a:r>
            <a:br>
              <a:rPr lang="en-US" altLang="ko-KR" sz="1800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sz="1800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  forecasted the rain band</a:t>
            </a:r>
            <a:br>
              <a:rPr lang="en-US" altLang="ko-KR" sz="1800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sz="1800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  too narrow.</a:t>
            </a:r>
          </a:p>
          <a:p>
            <a:pPr>
              <a:buFont typeface="Wingdings" pitchFamily="2" charset="2"/>
              <a:buChar char="è"/>
            </a:pPr>
            <a:r>
              <a:rPr lang="en-US" altLang="ko-KR" sz="1800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By adding CSR data, the</a:t>
            </a:r>
            <a:br>
              <a:rPr lang="en-US" altLang="ko-KR" sz="1800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sz="1800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  rain band became broader.</a:t>
            </a:r>
            <a:endParaRPr lang="ko-KR" altLang="en-US" sz="1800" dirty="0">
              <a:solidFill>
                <a:srgbClr val="000066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53835" y="948123"/>
            <a:ext cx="199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0" b="1" dirty="0">
                <a:ea typeface="HY강B" pitchFamily="18" charset="-127"/>
              </a:rPr>
              <a:t>Jung-Rim </a:t>
            </a:r>
            <a:r>
              <a:rPr lang="en-US" altLang="ko-KR" sz="1800" b="1" dirty="0" smtClean="0">
                <a:ea typeface="HY강B" pitchFamily="18" charset="-127"/>
              </a:rPr>
              <a:t>Lee</a:t>
            </a:r>
          </a:p>
          <a:p>
            <a:pPr algn="r"/>
            <a:r>
              <a:rPr lang="en-US" altLang="ko-KR" sz="1200" b="1" dirty="0">
                <a:ea typeface="HY강B" pitchFamily="18" charset="-127"/>
              </a:rPr>
              <a:t>(jrleeng@korea.kr)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3362" y="88900"/>
            <a:ext cx="8731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kern="10" dirty="0" smtClean="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rPr>
              <a:t>Satellite data utilization for Local Model</a:t>
            </a:r>
            <a:endParaRPr lang="ko-KR" altLang="en-US" sz="3200" b="1" kern="10" dirty="0">
              <a:ln w="0" cap="flat">
                <a:noFill/>
                <a:round/>
                <a:headEnd/>
                <a:tailEnd/>
              </a:ln>
              <a:solidFill>
                <a:srgbClr val="003366"/>
              </a:solidFill>
              <a:effectLst>
                <a:glow rad="101600">
                  <a:srgbClr val="002060">
                    <a:alpha val="40000"/>
                  </a:srgbClr>
                </a:glow>
                <a:outerShdw sx="1000" sy="1000" algn="tl" rotWithShape="0">
                  <a:prstClr val="black"/>
                </a:outerShdw>
              </a:effectLst>
              <a:latin typeface="HY헤드라인M"/>
              <a:ea typeface="HY헤드라인M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460682" y="1352841"/>
            <a:ext cx="3123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/>
              <a:t>Precipitation(3 hours accumulation (mm))</a:t>
            </a:r>
          </a:p>
        </p:txBody>
      </p:sp>
    </p:spTree>
    <p:extLst>
      <p:ext uri="{BB962C8B-B14F-4D97-AF65-F5344CB8AC3E}">
        <p14:creationId xmlns:p14="http://schemas.microsoft.com/office/powerpoint/2010/main" val="49561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35116" y="1399488"/>
            <a:ext cx="7011069" cy="46209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ko-KR" sz="2000" b="1" dirty="0" smtClean="0"/>
              <a:t>Simulated satellite Imagery using the model forecast</a:t>
            </a:r>
            <a:endParaRPr lang="ko-KR" altLang="en-US" sz="2000" b="1" dirty="0"/>
          </a:p>
        </p:txBody>
      </p:sp>
      <p:pic>
        <p:nvPicPr>
          <p:cNvPr id="4" name="Picture 2" descr="D:\BT_simulation\지경노발표(20160610)\사례\관측영상\1hr\himawari8_ahi_le1b_b13_2km_k_2015070818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2" t="17592" r="24752" b="22438"/>
          <a:stretch/>
        </p:blipFill>
        <p:spPr bwMode="auto">
          <a:xfrm>
            <a:off x="449324" y="2130627"/>
            <a:ext cx="2664297" cy="31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BT_simulation\지경노발표(20160610)\사례\모의영상\1hr\2015070800\v11_ir10_4_2015070800_f018_hi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48" y="2084319"/>
            <a:ext cx="2637685" cy="320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Geo_CSR\고해상도 CSR 영역확장국지모델 활용\RTM\EX02_2015070800\v11_ir10.4_2015070800_f018_hi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49" y="2082357"/>
            <a:ext cx="2637685" cy="320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타원 6"/>
          <p:cNvSpPr/>
          <p:nvPr/>
        </p:nvSpPr>
        <p:spPr>
          <a:xfrm rot="20195820">
            <a:off x="1680497" y="3967471"/>
            <a:ext cx="1049151" cy="689738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 rot="20195820">
            <a:off x="4490923" y="3988299"/>
            <a:ext cx="1049151" cy="689738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 rot="20195820">
            <a:off x="7299235" y="3971878"/>
            <a:ext cx="1049151" cy="689738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" name="그룹 16"/>
          <p:cNvGrpSpPr/>
          <p:nvPr/>
        </p:nvGrpSpPr>
        <p:grpSpPr>
          <a:xfrm>
            <a:off x="1621837" y="3407742"/>
            <a:ext cx="7027048" cy="366646"/>
            <a:chOff x="1568048" y="3386233"/>
            <a:chExt cx="7027048" cy="366646"/>
          </a:xfrm>
        </p:grpSpPr>
        <p:sp>
          <p:nvSpPr>
            <p:cNvPr id="10" name="타원 9"/>
            <p:cNvSpPr/>
            <p:nvPr/>
          </p:nvSpPr>
          <p:spPr>
            <a:xfrm rot="20640128">
              <a:off x="1568048" y="3386233"/>
              <a:ext cx="1408310" cy="34581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/>
            <p:cNvSpPr/>
            <p:nvPr/>
          </p:nvSpPr>
          <p:spPr>
            <a:xfrm rot="20640128">
              <a:off x="4378474" y="3407061"/>
              <a:ext cx="1408310" cy="34581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/>
            <p:cNvSpPr/>
            <p:nvPr/>
          </p:nvSpPr>
          <p:spPr>
            <a:xfrm rot="20640128">
              <a:off x="7186786" y="3390640"/>
              <a:ext cx="1408310" cy="34581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5349" y="1763769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/>
              <a:t>Observation (Himawari-8)</a:t>
            </a:r>
            <a:endParaRPr lang="ko-KR" alt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04224" y="1753721"/>
            <a:ext cx="297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/>
              <a:t>Simulation(OPER, without CSR) </a:t>
            </a:r>
            <a:endParaRPr lang="ko-KR" alt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30061" y="175372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/>
              <a:t>Simulation(WV+IR) </a:t>
            </a:r>
            <a:endParaRPr lang="ko-KR" alt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21333" y="5443663"/>
            <a:ext cx="8278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en-US" altLang="ko-KR" sz="1800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The operational model forecasted the cloud too small</a:t>
            </a:r>
          </a:p>
          <a:p>
            <a:pPr>
              <a:buFont typeface="Wingdings" pitchFamily="2" charset="2"/>
              <a:buChar char="è"/>
            </a:pPr>
            <a:r>
              <a:rPr lang="en-US" altLang="ko-KR" sz="1800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The heavy rain cloud can be simulated more realistically, and cloud band</a:t>
            </a:r>
          </a:p>
          <a:p>
            <a:r>
              <a:rPr lang="en-US" altLang="ko-KR" sz="1800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  with cirrus newly produced by using COMS CSR</a:t>
            </a:r>
            <a:endParaRPr lang="ko-KR" altLang="en-US" sz="1800" dirty="0">
              <a:solidFill>
                <a:srgbClr val="000066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3835" y="948123"/>
            <a:ext cx="199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0" b="1" dirty="0">
                <a:ea typeface="HY강B" pitchFamily="18" charset="-127"/>
              </a:rPr>
              <a:t>Jung-Rim </a:t>
            </a:r>
            <a:r>
              <a:rPr lang="en-US" altLang="ko-KR" sz="1800" b="1" dirty="0" smtClean="0">
                <a:ea typeface="HY강B" pitchFamily="18" charset="-127"/>
              </a:rPr>
              <a:t>Lee</a:t>
            </a:r>
          </a:p>
          <a:p>
            <a:pPr algn="r"/>
            <a:r>
              <a:rPr lang="en-US" altLang="ko-KR" sz="1200" b="1" dirty="0">
                <a:ea typeface="HY강B" pitchFamily="18" charset="-127"/>
              </a:rPr>
              <a:t>(jrleeng@korea.kr)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3362" y="88900"/>
            <a:ext cx="8731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kern="10" dirty="0" smtClean="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rPr>
              <a:t>Satellite data utilization for Local Model</a:t>
            </a:r>
            <a:endParaRPr lang="ko-KR" altLang="en-US" sz="3200" b="1" kern="10" dirty="0">
              <a:ln w="0" cap="flat">
                <a:noFill/>
                <a:round/>
                <a:headEnd/>
                <a:tailEnd/>
              </a:ln>
              <a:solidFill>
                <a:srgbClr val="003366"/>
              </a:solidFill>
              <a:effectLst>
                <a:glow rad="101600">
                  <a:srgbClr val="002060">
                    <a:alpha val="40000"/>
                  </a:srgbClr>
                </a:glow>
                <a:outerShdw sx="1000" sy="1000" algn="tl" rotWithShape="0">
                  <a:prstClr val="black"/>
                </a:outerShdw>
              </a:effectLst>
              <a:latin typeface="HY헤드라인M"/>
              <a:ea typeface="HY헤드라인M"/>
            </a:endParaRPr>
          </a:p>
        </p:txBody>
      </p:sp>
      <p:sp>
        <p:nvSpPr>
          <p:cNvPr id="24" name="제목 1"/>
          <p:cNvSpPr>
            <a:spLocks noGrp="1"/>
          </p:cNvSpPr>
          <p:nvPr>
            <p:ph type="title"/>
          </p:nvPr>
        </p:nvSpPr>
        <p:spPr>
          <a:xfrm>
            <a:off x="29752" y="824799"/>
            <a:ext cx="4369935" cy="725488"/>
          </a:xfrm>
        </p:spPr>
        <p:txBody>
          <a:bodyPr>
            <a:normAutofit/>
          </a:bodyPr>
          <a:lstStyle/>
          <a:p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/>
                <a:sym typeface="Wingdings"/>
              </a:rPr>
              <a:t>&gt; COMS CSR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52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153835" y="948123"/>
            <a:ext cx="199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0" b="1" dirty="0">
                <a:ea typeface="HY강B" pitchFamily="18" charset="-127"/>
              </a:rPr>
              <a:t>Jung-Rim </a:t>
            </a:r>
            <a:r>
              <a:rPr lang="en-US" altLang="ko-KR" sz="1800" b="1" dirty="0" smtClean="0">
                <a:ea typeface="HY강B" pitchFamily="18" charset="-127"/>
              </a:rPr>
              <a:t>Lee</a:t>
            </a:r>
          </a:p>
          <a:p>
            <a:pPr algn="r"/>
            <a:r>
              <a:rPr lang="en-US" altLang="ko-KR" sz="1200" b="1" dirty="0">
                <a:ea typeface="HY강B" pitchFamily="18" charset="-127"/>
              </a:rPr>
              <a:t>(jrleeng@korea.kr)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3362" y="88900"/>
            <a:ext cx="8731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kern="10" dirty="0" smtClean="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rPr>
              <a:t>Satellite data utilization for Local Model</a:t>
            </a:r>
            <a:endParaRPr lang="ko-KR" altLang="en-US" sz="3200" b="1" kern="10" dirty="0">
              <a:ln w="0" cap="flat">
                <a:noFill/>
                <a:round/>
                <a:headEnd/>
                <a:tailEnd/>
              </a:ln>
              <a:solidFill>
                <a:srgbClr val="003366"/>
              </a:solidFill>
              <a:effectLst>
                <a:glow rad="101600">
                  <a:srgbClr val="002060">
                    <a:alpha val="40000"/>
                  </a:srgbClr>
                </a:glow>
                <a:outerShdw sx="1000" sy="1000" algn="tl" rotWithShape="0">
                  <a:prstClr val="black"/>
                </a:outerShdw>
              </a:effectLst>
              <a:latin typeface="HY헤드라인M"/>
              <a:ea typeface="HY헤드라인M"/>
            </a:endParaRPr>
          </a:p>
        </p:txBody>
      </p:sp>
      <p:sp>
        <p:nvSpPr>
          <p:cNvPr id="24" name="제목 1"/>
          <p:cNvSpPr>
            <a:spLocks noGrp="1"/>
          </p:cNvSpPr>
          <p:nvPr>
            <p:ph type="title"/>
          </p:nvPr>
        </p:nvSpPr>
        <p:spPr>
          <a:xfrm>
            <a:off x="29752" y="824799"/>
            <a:ext cx="4369935" cy="725488"/>
          </a:xfrm>
        </p:spPr>
        <p:txBody>
          <a:bodyPr>
            <a:normAutofit/>
          </a:bodyPr>
          <a:lstStyle/>
          <a:p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/>
                <a:sym typeface="Wingdings"/>
              </a:rPr>
              <a:t>&gt; Himawari-8 CSR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2407" r="2294" b="2230"/>
          <a:stretch/>
        </p:blipFill>
        <p:spPr bwMode="auto">
          <a:xfrm>
            <a:off x="1193062" y="2441232"/>
            <a:ext cx="4109776" cy="332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내용 개체 틀 2"/>
          <p:cNvSpPr>
            <a:spLocks noGrp="1"/>
          </p:cNvSpPr>
          <p:nvPr>
            <p:ph idx="1"/>
          </p:nvPr>
        </p:nvSpPr>
        <p:spPr>
          <a:xfrm>
            <a:off x="467958" y="1514474"/>
            <a:ext cx="8229600" cy="5145435"/>
          </a:xfrm>
        </p:spPr>
        <p:txBody>
          <a:bodyPr/>
          <a:lstStyle/>
          <a:p>
            <a:pPr>
              <a:buFont typeface="Wingdings" pitchFamily="2" charset="2"/>
              <a:buChar char="l"/>
            </a:pPr>
            <a:r>
              <a:rPr lang="en-US" altLang="ko-KR" sz="2000" b="1" dirty="0" smtClean="0"/>
              <a:t>Verification against ECMWF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ko-KR" sz="2000" b="1" dirty="0" smtClean="0"/>
              <a:t>Improvement rate of forecast RMSE (%)</a:t>
            </a:r>
            <a:endParaRPr lang="en-US" altLang="ko-KR" sz="2000" b="1" dirty="0"/>
          </a:p>
        </p:txBody>
      </p:sp>
      <p:sp>
        <p:nvSpPr>
          <p:cNvPr id="28" name="오른쪽 화살표 27"/>
          <p:cNvSpPr/>
          <p:nvPr/>
        </p:nvSpPr>
        <p:spPr>
          <a:xfrm>
            <a:off x="2100932" y="5897670"/>
            <a:ext cx="599945" cy="144016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854764" y="611369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FF"/>
                </a:solidFill>
              </a:rPr>
              <a:t>Positive</a:t>
            </a:r>
            <a:endParaRPr lang="ko-KR" altLang="en-US" b="1" dirty="0">
              <a:solidFill>
                <a:srgbClr val="FF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62270" y="4531138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buFont typeface="Wingdings" pitchFamily="2" charset="2"/>
              <a:buChar char="è"/>
              <a:defRPr sz="180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 </a:t>
            </a:r>
            <a:r>
              <a:rPr lang="en-US" altLang="ko-KR" dirty="0" err="1" smtClean="0"/>
              <a:t>Overally</a:t>
            </a:r>
            <a:r>
              <a:rPr lang="en-US" altLang="ko-KR" dirty="0" smtClean="0"/>
              <a:t>, </a:t>
            </a:r>
            <a:r>
              <a:rPr lang="en-US" altLang="ko-KR" dirty="0"/>
              <a:t>CSR is very positive </a:t>
            </a:r>
            <a:r>
              <a:rPr lang="en-US" altLang="ko-KR" dirty="0" smtClean="0"/>
              <a:t>to</a:t>
            </a:r>
            <a:br>
              <a:rPr lang="en-US" altLang="ko-KR" dirty="0" smtClean="0"/>
            </a:br>
            <a:r>
              <a:rPr lang="en-US" altLang="ko-KR" dirty="0" smtClean="0"/>
              <a:t>     </a:t>
            </a:r>
            <a:r>
              <a:rPr lang="en-US" altLang="ko-KR" dirty="0"/>
              <a:t>the forecast</a:t>
            </a:r>
          </a:p>
          <a:p>
            <a:r>
              <a:rPr lang="en-US" altLang="ko-KR" dirty="0"/>
              <a:t> By adding WV over low </a:t>
            </a:r>
            <a:r>
              <a:rPr lang="en-US" altLang="ko-KR" dirty="0" smtClean="0"/>
              <a:t>clouds,</a:t>
            </a:r>
            <a:br>
              <a:rPr lang="en-US" altLang="ko-KR" dirty="0" smtClean="0"/>
            </a:br>
            <a:r>
              <a:rPr lang="en-US" altLang="ko-KR" dirty="0" smtClean="0"/>
              <a:t>     </a:t>
            </a:r>
            <a:r>
              <a:rPr lang="en-US" altLang="ko-KR" dirty="0"/>
              <a:t>forecast error reduced in the </a:t>
            </a:r>
            <a:r>
              <a:rPr lang="en-US" altLang="ko-KR" dirty="0" smtClean="0"/>
              <a:t>low</a:t>
            </a:r>
            <a:br>
              <a:rPr lang="en-US" altLang="ko-KR" dirty="0" smtClean="0"/>
            </a:br>
            <a:r>
              <a:rPr lang="en-US" altLang="ko-KR" dirty="0" smtClean="0"/>
              <a:t>     </a:t>
            </a:r>
            <a:r>
              <a:rPr lang="en-US" altLang="ko-KR" dirty="0"/>
              <a:t>atmosphere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2311" y="4200256"/>
            <a:ext cx="74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(</a:t>
            </a:r>
            <a:r>
              <a:rPr lang="en-US" altLang="ko-KR" sz="1600" dirty="0" err="1" smtClean="0"/>
              <a:t>hPa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2188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153835" y="948123"/>
            <a:ext cx="199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0" b="1" dirty="0">
                <a:ea typeface="HY강B" pitchFamily="18" charset="-127"/>
              </a:rPr>
              <a:t>Jung-Rim </a:t>
            </a:r>
            <a:r>
              <a:rPr lang="en-US" altLang="ko-KR" sz="1800" b="1" dirty="0" smtClean="0">
                <a:ea typeface="HY강B" pitchFamily="18" charset="-127"/>
              </a:rPr>
              <a:t>Lee</a:t>
            </a:r>
          </a:p>
          <a:p>
            <a:pPr algn="r"/>
            <a:r>
              <a:rPr lang="en-US" altLang="ko-KR" sz="1200" b="1" dirty="0">
                <a:ea typeface="HY강B" pitchFamily="18" charset="-127"/>
              </a:rPr>
              <a:t>(jrleeng@korea.kr)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3362" y="88900"/>
            <a:ext cx="8731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kern="10" dirty="0" smtClean="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rPr>
              <a:t>Satellite data utilization for Local Model</a:t>
            </a:r>
            <a:endParaRPr lang="ko-KR" altLang="en-US" sz="3200" b="1" kern="10" dirty="0">
              <a:ln w="0" cap="flat">
                <a:noFill/>
                <a:round/>
                <a:headEnd/>
                <a:tailEnd/>
              </a:ln>
              <a:solidFill>
                <a:srgbClr val="003366"/>
              </a:solidFill>
              <a:effectLst>
                <a:glow rad="101600">
                  <a:srgbClr val="002060">
                    <a:alpha val="40000"/>
                  </a:srgbClr>
                </a:glow>
                <a:outerShdw sx="1000" sy="1000" algn="tl" rotWithShape="0">
                  <a:prstClr val="black"/>
                </a:outerShdw>
              </a:effectLst>
              <a:latin typeface="HY헤드라인M"/>
              <a:ea typeface="HY헤드라인M"/>
            </a:endParaRPr>
          </a:p>
        </p:txBody>
      </p:sp>
      <p:sp>
        <p:nvSpPr>
          <p:cNvPr id="24" name="제목 1"/>
          <p:cNvSpPr>
            <a:spLocks noGrp="1"/>
          </p:cNvSpPr>
          <p:nvPr>
            <p:ph type="title"/>
          </p:nvPr>
        </p:nvSpPr>
        <p:spPr>
          <a:xfrm>
            <a:off x="29752" y="824799"/>
            <a:ext cx="4369935" cy="725488"/>
          </a:xfrm>
        </p:spPr>
        <p:txBody>
          <a:bodyPr>
            <a:normAutofit/>
          </a:bodyPr>
          <a:lstStyle/>
          <a:p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/>
                <a:sym typeface="Wingdings"/>
              </a:rPr>
              <a:t>&gt; Himawari-8 AMV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32" y="2325080"/>
            <a:ext cx="2067658" cy="289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내용 개체 틀 2"/>
          <p:cNvSpPr>
            <a:spLocks noGrp="1"/>
          </p:cNvSpPr>
          <p:nvPr>
            <p:ph idx="1"/>
          </p:nvPr>
        </p:nvSpPr>
        <p:spPr>
          <a:xfrm>
            <a:off x="392652" y="1382176"/>
            <a:ext cx="8229600" cy="514543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ko-KR" sz="2000" b="1" dirty="0" smtClean="0"/>
              <a:t>Impact of Himawari-8 AMV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ko-KR" sz="2000" dirty="0" smtClean="0"/>
              <a:t>VIS, IR and WV (only cloudy, 6.8 </a:t>
            </a:r>
            <a:r>
              <a:rPr lang="en-US" altLang="ko-KR" sz="2000" dirty="0" smtClean="0">
                <a:latin typeface="맑은 고딕"/>
                <a:ea typeface="맑은 고딕"/>
              </a:rPr>
              <a:t>㎛</a:t>
            </a:r>
            <a:r>
              <a:rPr lang="en-US" altLang="ko-KR" sz="2000" dirty="0" smtClean="0"/>
              <a:t>) </a:t>
            </a:r>
            <a:br>
              <a:rPr lang="en-US" altLang="ko-KR" sz="2000" dirty="0" smtClean="0"/>
            </a:br>
            <a:endParaRPr lang="en-US" altLang="ko-KR" sz="1000" dirty="0"/>
          </a:p>
          <a:p>
            <a:pPr>
              <a:buFont typeface="Wingdings" pitchFamily="2" charset="2"/>
              <a:buChar char="l"/>
            </a:pPr>
            <a:endParaRPr lang="en-US" altLang="ko-KR" sz="2000" b="1" dirty="0"/>
          </a:p>
          <a:p>
            <a:pPr>
              <a:buFont typeface="Wingdings" pitchFamily="2" charset="2"/>
              <a:buChar char="l"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/>
          </a:p>
          <a:p>
            <a:pPr>
              <a:buFont typeface="Wingdings" pitchFamily="2" charset="2"/>
              <a:buChar char="l"/>
            </a:pPr>
            <a:endParaRPr lang="en-US" altLang="ko-KR" sz="2000" b="1" dirty="0" smtClean="0"/>
          </a:p>
          <a:p>
            <a:pPr>
              <a:buFont typeface="Wingdings" pitchFamily="2" charset="2"/>
              <a:buChar char="l"/>
            </a:pPr>
            <a:endParaRPr lang="en-US" altLang="ko-KR" sz="2000" b="1" dirty="0" smtClean="0"/>
          </a:p>
          <a:p>
            <a:pPr>
              <a:buFont typeface="Wingdings" pitchFamily="2" charset="2"/>
              <a:buChar char="l"/>
            </a:pPr>
            <a:endParaRPr lang="en-US" altLang="ko-KR" sz="2000" b="1" dirty="0" smtClean="0"/>
          </a:p>
          <a:p>
            <a:pPr>
              <a:buFont typeface="Wingdings" pitchFamily="2" charset="2"/>
              <a:buChar char="l"/>
            </a:pPr>
            <a:endParaRPr lang="en-US" altLang="ko-KR" sz="2000" b="1" dirty="0" smtClean="0"/>
          </a:p>
        </p:txBody>
      </p:sp>
      <p:grpSp>
        <p:nvGrpSpPr>
          <p:cNvPr id="14" name="그룹 13"/>
          <p:cNvGrpSpPr/>
          <p:nvPr/>
        </p:nvGrpSpPr>
        <p:grpSpPr>
          <a:xfrm>
            <a:off x="4939500" y="2258788"/>
            <a:ext cx="3816424" cy="2592288"/>
            <a:chOff x="4355976" y="1744241"/>
            <a:chExt cx="3816424" cy="2592288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3" t="16294" r="1890" b="12162"/>
            <a:stretch/>
          </p:blipFill>
          <p:spPr bwMode="auto">
            <a:xfrm>
              <a:off x="4427984" y="2357591"/>
              <a:ext cx="3563562" cy="1719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355976" y="1744241"/>
              <a:ext cx="3816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/>
                <a:t>Improvement rate of Forecast RMSE (%), against ECMWF</a:t>
              </a:r>
              <a:endParaRPr lang="ko-KR" alt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69557" y="3997975"/>
              <a:ext cx="2520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Forecast hour</a:t>
              </a:r>
              <a:endParaRPr lang="ko-KR" altLang="en-US" sz="1600" dirty="0"/>
            </a:p>
          </p:txBody>
        </p:sp>
      </p:grpSp>
      <p:sp>
        <p:nvSpPr>
          <p:cNvPr id="18" name="오른쪽 화살표 17"/>
          <p:cNvSpPr/>
          <p:nvPr/>
        </p:nvSpPr>
        <p:spPr>
          <a:xfrm rot="16200000">
            <a:off x="6755405" y="3631958"/>
            <a:ext cx="599945" cy="144016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6454930" y="30207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FF"/>
                </a:solidFill>
              </a:rPr>
              <a:t>Positive</a:t>
            </a:r>
            <a:endParaRPr lang="ko-KR" altLang="en-US" b="1" dirty="0">
              <a:solidFill>
                <a:srgbClr val="FF00FF"/>
              </a:solidFill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28" y="2324911"/>
            <a:ext cx="2067658" cy="289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960326" y="2771530"/>
            <a:ext cx="186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i="1" dirty="0" smtClean="0">
                <a:solidFill>
                  <a:srgbClr val="0000FF"/>
                </a:solidFill>
              </a:rPr>
              <a:t>O-B reduction</a:t>
            </a:r>
            <a:endParaRPr lang="ko-KR" altLang="en-US" sz="1600" i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48580" y="5186547"/>
            <a:ext cx="3874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buFont typeface="Wingdings" pitchFamily="2" charset="2"/>
              <a:buChar char="è"/>
              <a:defRPr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sz="1800" dirty="0"/>
              <a:t> Forecast error decreased </a:t>
            </a:r>
            <a:r>
              <a:rPr lang="en-US" altLang="ko-KR" sz="1800" dirty="0" smtClean="0"/>
              <a:t/>
            </a:r>
            <a:br>
              <a:rPr lang="en-US" altLang="ko-KR" sz="1800" dirty="0" smtClean="0"/>
            </a:br>
            <a:r>
              <a:rPr lang="en-US" altLang="ko-KR" sz="1800" dirty="0" smtClean="0"/>
              <a:t>     especially </a:t>
            </a:r>
            <a:r>
              <a:rPr lang="en-US" altLang="ko-KR" sz="1800" dirty="0"/>
              <a:t>for the early </a:t>
            </a:r>
            <a:r>
              <a:rPr lang="en-US" altLang="ko-KR" sz="1800" dirty="0" smtClean="0"/>
              <a:t>forecast</a:t>
            </a:r>
            <a:br>
              <a:rPr lang="en-US" altLang="ko-KR" sz="1800" dirty="0" smtClean="0"/>
            </a:br>
            <a:r>
              <a:rPr lang="en-US" altLang="ko-KR" sz="1800" dirty="0" smtClean="0"/>
              <a:t>     </a:t>
            </a:r>
            <a:r>
              <a:rPr lang="en-US" altLang="ko-KR" sz="1800" dirty="0"/>
              <a:t>time</a:t>
            </a:r>
            <a:endParaRPr lang="ko-KR" altLang="en-US" sz="1800" dirty="0"/>
          </a:p>
        </p:txBody>
      </p:sp>
      <p:grpSp>
        <p:nvGrpSpPr>
          <p:cNvPr id="32" name="그룹 31"/>
          <p:cNvGrpSpPr/>
          <p:nvPr/>
        </p:nvGrpSpPr>
        <p:grpSpPr>
          <a:xfrm>
            <a:off x="1864736" y="2459643"/>
            <a:ext cx="2049863" cy="2471895"/>
            <a:chOff x="1929284" y="2411604"/>
            <a:chExt cx="2049863" cy="2471895"/>
          </a:xfrm>
        </p:grpSpPr>
        <p:sp>
          <p:nvSpPr>
            <p:cNvPr id="33" name="자유형 32"/>
            <p:cNvSpPr/>
            <p:nvPr/>
          </p:nvSpPr>
          <p:spPr>
            <a:xfrm>
              <a:off x="1949380" y="2411604"/>
              <a:ext cx="211016" cy="1868994"/>
            </a:xfrm>
            <a:custGeom>
              <a:avLst/>
              <a:gdLst>
                <a:gd name="connsiteX0" fmla="*/ 0 w 211016"/>
                <a:gd name="connsiteY0" fmla="*/ 0 h 1868994"/>
                <a:gd name="connsiteX1" fmla="*/ 0 w 211016"/>
                <a:gd name="connsiteY1" fmla="*/ 1868994 h 1868994"/>
                <a:gd name="connsiteX2" fmla="*/ 110532 w 211016"/>
                <a:gd name="connsiteY2" fmla="*/ 1798655 h 1868994"/>
                <a:gd name="connsiteX3" fmla="*/ 50242 w 211016"/>
                <a:gd name="connsiteY3" fmla="*/ 1627833 h 1868994"/>
                <a:gd name="connsiteX4" fmla="*/ 140677 w 211016"/>
                <a:gd name="connsiteY4" fmla="*/ 1467060 h 1868994"/>
                <a:gd name="connsiteX5" fmla="*/ 170822 w 211016"/>
                <a:gd name="connsiteY5" fmla="*/ 1316334 h 1868994"/>
                <a:gd name="connsiteX6" fmla="*/ 60290 w 211016"/>
                <a:gd name="connsiteY6" fmla="*/ 1165609 h 1868994"/>
                <a:gd name="connsiteX7" fmla="*/ 120580 w 211016"/>
                <a:gd name="connsiteY7" fmla="*/ 1034981 h 1868994"/>
                <a:gd name="connsiteX8" fmla="*/ 80387 w 211016"/>
                <a:gd name="connsiteY8" fmla="*/ 954594 h 1868994"/>
                <a:gd name="connsiteX9" fmla="*/ 80387 w 211016"/>
                <a:gd name="connsiteY9" fmla="*/ 884255 h 1868994"/>
                <a:gd name="connsiteX10" fmla="*/ 60290 w 211016"/>
                <a:gd name="connsiteY10" fmla="*/ 813917 h 1868994"/>
                <a:gd name="connsiteX11" fmla="*/ 120580 w 211016"/>
                <a:gd name="connsiteY11" fmla="*/ 743578 h 1868994"/>
                <a:gd name="connsiteX12" fmla="*/ 50242 w 211016"/>
                <a:gd name="connsiteY12" fmla="*/ 612950 h 1868994"/>
                <a:gd name="connsiteX13" fmla="*/ 50242 w 211016"/>
                <a:gd name="connsiteY13" fmla="*/ 522515 h 1868994"/>
                <a:gd name="connsiteX14" fmla="*/ 110532 w 211016"/>
                <a:gd name="connsiteY14" fmla="*/ 472273 h 1868994"/>
                <a:gd name="connsiteX15" fmla="*/ 90435 w 211016"/>
                <a:gd name="connsiteY15" fmla="*/ 432080 h 1868994"/>
                <a:gd name="connsiteX16" fmla="*/ 110532 w 211016"/>
                <a:gd name="connsiteY16" fmla="*/ 281354 h 1868994"/>
                <a:gd name="connsiteX17" fmla="*/ 10049 w 211016"/>
                <a:gd name="connsiteY17" fmla="*/ 160774 h 1868994"/>
                <a:gd name="connsiteX18" fmla="*/ 100484 w 211016"/>
                <a:gd name="connsiteY18" fmla="*/ 80387 h 1868994"/>
                <a:gd name="connsiteX19" fmla="*/ 211016 w 211016"/>
                <a:gd name="connsiteY19" fmla="*/ 10049 h 1868994"/>
                <a:gd name="connsiteX20" fmla="*/ 0 w 211016"/>
                <a:gd name="connsiteY20" fmla="*/ 0 h 186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1016" h="1868994">
                  <a:moveTo>
                    <a:pt x="0" y="0"/>
                  </a:moveTo>
                  <a:lnTo>
                    <a:pt x="0" y="1868994"/>
                  </a:lnTo>
                  <a:lnTo>
                    <a:pt x="110532" y="1798655"/>
                  </a:lnTo>
                  <a:lnTo>
                    <a:pt x="50242" y="1627833"/>
                  </a:lnTo>
                  <a:lnTo>
                    <a:pt x="140677" y="1467060"/>
                  </a:lnTo>
                  <a:lnTo>
                    <a:pt x="170822" y="1316334"/>
                  </a:lnTo>
                  <a:lnTo>
                    <a:pt x="60290" y="1165609"/>
                  </a:lnTo>
                  <a:lnTo>
                    <a:pt x="120580" y="1034981"/>
                  </a:lnTo>
                  <a:lnTo>
                    <a:pt x="80387" y="954594"/>
                  </a:lnTo>
                  <a:lnTo>
                    <a:pt x="80387" y="884255"/>
                  </a:lnTo>
                  <a:lnTo>
                    <a:pt x="60290" y="813917"/>
                  </a:lnTo>
                  <a:lnTo>
                    <a:pt x="120580" y="743578"/>
                  </a:lnTo>
                  <a:lnTo>
                    <a:pt x="50242" y="612950"/>
                  </a:lnTo>
                  <a:lnTo>
                    <a:pt x="50242" y="522515"/>
                  </a:lnTo>
                  <a:lnTo>
                    <a:pt x="110532" y="472273"/>
                  </a:lnTo>
                  <a:lnTo>
                    <a:pt x="90435" y="432080"/>
                  </a:lnTo>
                  <a:lnTo>
                    <a:pt x="110532" y="281354"/>
                  </a:lnTo>
                  <a:lnTo>
                    <a:pt x="10049" y="160774"/>
                  </a:lnTo>
                  <a:lnTo>
                    <a:pt x="100484" y="80387"/>
                  </a:lnTo>
                  <a:lnTo>
                    <a:pt x="211016" y="100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자유형 33"/>
            <p:cNvSpPr/>
            <p:nvPr/>
          </p:nvSpPr>
          <p:spPr>
            <a:xfrm>
              <a:off x="1929284" y="4652387"/>
              <a:ext cx="110531" cy="231112"/>
            </a:xfrm>
            <a:custGeom>
              <a:avLst/>
              <a:gdLst>
                <a:gd name="connsiteX0" fmla="*/ 0 w 110531"/>
                <a:gd name="connsiteY0" fmla="*/ 0 h 231112"/>
                <a:gd name="connsiteX1" fmla="*/ 20096 w 110531"/>
                <a:gd name="connsiteY1" fmla="*/ 211015 h 231112"/>
                <a:gd name="connsiteX2" fmla="*/ 110531 w 110531"/>
                <a:gd name="connsiteY2" fmla="*/ 231112 h 231112"/>
                <a:gd name="connsiteX3" fmla="*/ 0 w 110531"/>
                <a:gd name="connsiteY3" fmla="*/ 0 h 23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531" h="231112">
                  <a:moveTo>
                    <a:pt x="0" y="0"/>
                  </a:moveTo>
                  <a:lnTo>
                    <a:pt x="20096" y="211015"/>
                  </a:lnTo>
                  <a:lnTo>
                    <a:pt x="110531" y="231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자유형 34"/>
            <p:cNvSpPr/>
            <p:nvPr/>
          </p:nvSpPr>
          <p:spPr>
            <a:xfrm>
              <a:off x="3717890" y="2431701"/>
              <a:ext cx="261257" cy="1808703"/>
            </a:xfrm>
            <a:custGeom>
              <a:avLst/>
              <a:gdLst>
                <a:gd name="connsiteX0" fmla="*/ 10048 w 261257"/>
                <a:gd name="connsiteY0" fmla="*/ 0 h 1808703"/>
                <a:gd name="connsiteX1" fmla="*/ 0 w 261257"/>
                <a:gd name="connsiteY1" fmla="*/ 522514 h 1808703"/>
                <a:gd name="connsiteX2" fmla="*/ 0 w 261257"/>
                <a:gd name="connsiteY2" fmla="*/ 1808703 h 1808703"/>
                <a:gd name="connsiteX3" fmla="*/ 120580 w 261257"/>
                <a:gd name="connsiteY3" fmla="*/ 1768510 h 1808703"/>
                <a:gd name="connsiteX4" fmla="*/ 170822 w 261257"/>
                <a:gd name="connsiteY4" fmla="*/ 1657978 h 1808703"/>
                <a:gd name="connsiteX5" fmla="*/ 120580 w 261257"/>
                <a:gd name="connsiteY5" fmla="*/ 1507253 h 1808703"/>
                <a:gd name="connsiteX6" fmla="*/ 190919 w 261257"/>
                <a:gd name="connsiteY6" fmla="*/ 1426866 h 1808703"/>
                <a:gd name="connsiteX7" fmla="*/ 170822 w 261257"/>
                <a:gd name="connsiteY7" fmla="*/ 1185706 h 1808703"/>
                <a:gd name="connsiteX8" fmla="*/ 211015 w 261257"/>
                <a:gd name="connsiteY8" fmla="*/ 1125415 h 1808703"/>
                <a:gd name="connsiteX9" fmla="*/ 140677 w 261257"/>
                <a:gd name="connsiteY9" fmla="*/ 934497 h 1808703"/>
                <a:gd name="connsiteX10" fmla="*/ 170822 w 261257"/>
                <a:gd name="connsiteY10" fmla="*/ 894303 h 1808703"/>
                <a:gd name="connsiteX11" fmla="*/ 110532 w 261257"/>
                <a:gd name="connsiteY11" fmla="*/ 834013 h 1808703"/>
                <a:gd name="connsiteX12" fmla="*/ 150725 w 261257"/>
                <a:gd name="connsiteY12" fmla="*/ 783772 h 1808703"/>
                <a:gd name="connsiteX13" fmla="*/ 70339 w 261257"/>
                <a:gd name="connsiteY13" fmla="*/ 663191 h 1808703"/>
                <a:gd name="connsiteX14" fmla="*/ 0 w 261257"/>
                <a:gd name="connsiteY14" fmla="*/ 582804 h 1808703"/>
                <a:gd name="connsiteX15" fmla="*/ 40194 w 261257"/>
                <a:gd name="connsiteY15" fmla="*/ 452176 h 1808703"/>
                <a:gd name="connsiteX16" fmla="*/ 130629 w 261257"/>
                <a:gd name="connsiteY16" fmla="*/ 422031 h 1808703"/>
                <a:gd name="connsiteX17" fmla="*/ 221064 w 261257"/>
                <a:gd name="connsiteY17" fmla="*/ 311499 h 1808703"/>
                <a:gd name="connsiteX18" fmla="*/ 231112 w 261257"/>
                <a:gd name="connsiteY18" fmla="*/ 241161 h 1808703"/>
                <a:gd name="connsiteX19" fmla="*/ 150725 w 261257"/>
                <a:gd name="connsiteY19" fmla="*/ 150725 h 1808703"/>
                <a:gd name="connsiteX20" fmla="*/ 140677 w 261257"/>
                <a:gd name="connsiteY20" fmla="*/ 100484 h 1808703"/>
                <a:gd name="connsiteX21" fmla="*/ 140677 w 261257"/>
                <a:gd name="connsiteY21" fmla="*/ 100484 h 1808703"/>
                <a:gd name="connsiteX22" fmla="*/ 261257 w 261257"/>
                <a:gd name="connsiteY22" fmla="*/ 10048 h 1808703"/>
                <a:gd name="connsiteX23" fmla="*/ 10048 w 261257"/>
                <a:gd name="connsiteY23" fmla="*/ 0 h 180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257" h="1808703">
                  <a:moveTo>
                    <a:pt x="10048" y="0"/>
                  </a:moveTo>
                  <a:lnTo>
                    <a:pt x="0" y="522514"/>
                  </a:lnTo>
                  <a:lnTo>
                    <a:pt x="0" y="1808703"/>
                  </a:lnTo>
                  <a:lnTo>
                    <a:pt x="120580" y="1768510"/>
                  </a:lnTo>
                  <a:lnTo>
                    <a:pt x="170822" y="1657978"/>
                  </a:lnTo>
                  <a:lnTo>
                    <a:pt x="120580" y="1507253"/>
                  </a:lnTo>
                  <a:lnTo>
                    <a:pt x="190919" y="1426866"/>
                  </a:lnTo>
                  <a:lnTo>
                    <a:pt x="170822" y="1185706"/>
                  </a:lnTo>
                  <a:lnTo>
                    <a:pt x="211015" y="1125415"/>
                  </a:lnTo>
                  <a:lnTo>
                    <a:pt x="140677" y="934497"/>
                  </a:lnTo>
                  <a:lnTo>
                    <a:pt x="170822" y="894303"/>
                  </a:lnTo>
                  <a:lnTo>
                    <a:pt x="110532" y="834013"/>
                  </a:lnTo>
                  <a:lnTo>
                    <a:pt x="150725" y="783772"/>
                  </a:lnTo>
                  <a:lnTo>
                    <a:pt x="70339" y="663191"/>
                  </a:lnTo>
                  <a:lnTo>
                    <a:pt x="0" y="582804"/>
                  </a:lnTo>
                  <a:lnTo>
                    <a:pt x="40194" y="452176"/>
                  </a:lnTo>
                  <a:lnTo>
                    <a:pt x="130629" y="422031"/>
                  </a:lnTo>
                  <a:lnTo>
                    <a:pt x="221064" y="311499"/>
                  </a:lnTo>
                  <a:lnTo>
                    <a:pt x="231112" y="241161"/>
                  </a:lnTo>
                  <a:lnTo>
                    <a:pt x="150725" y="150725"/>
                  </a:lnTo>
                  <a:lnTo>
                    <a:pt x="140677" y="100484"/>
                  </a:lnTo>
                  <a:lnTo>
                    <a:pt x="140677" y="100484"/>
                  </a:lnTo>
                  <a:lnTo>
                    <a:pt x="261257" y="10048"/>
                  </a:lnTo>
                  <a:lnTo>
                    <a:pt x="10048" y="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36" name="직선 화살표 연결선 35"/>
          <p:cNvCxnSpPr/>
          <p:nvPr/>
        </p:nvCxnSpPr>
        <p:spPr>
          <a:xfrm>
            <a:off x="3284506" y="3254972"/>
            <a:ext cx="462196" cy="546835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/>
          <p:cNvCxnSpPr/>
          <p:nvPr/>
        </p:nvCxnSpPr>
        <p:spPr>
          <a:xfrm flipH="1">
            <a:off x="1940230" y="3205732"/>
            <a:ext cx="428272" cy="645918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21672" y="5181784"/>
            <a:ext cx="3874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buFont typeface="Wingdings" pitchFamily="2" charset="2"/>
              <a:buChar char="è"/>
              <a:defRPr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sz="1800" dirty="0"/>
              <a:t> Wind in the background </a:t>
            </a:r>
            <a:r>
              <a:rPr lang="en-US" altLang="ko-KR" sz="1800" dirty="0" smtClean="0"/>
              <a:t>fields</a:t>
            </a:r>
            <a:br>
              <a:rPr lang="en-US" altLang="ko-KR" sz="1800" dirty="0" smtClean="0"/>
            </a:br>
            <a:r>
              <a:rPr lang="en-US" altLang="ko-KR" sz="1800" dirty="0" smtClean="0"/>
              <a:t>     </a:t>
            </a:r>
            <a:r>
              <a:rPr lang="en-US" altLang="ko-KR" sz="1800" dirty="0"/>
              <a:t>improved (O-B reduced)</a:t>
            </a:r>
            <a:endParaRPr lang="ko-KR" altLang="en-US" sz="1800" dirty="0"/>
          </a:p>
        </p:txBody>
      </p:sp>
      <p:sp>
        <p:nvSpPr>
          <p:cNvPr id="39" name="TextBox 38"/>
          <p:cNvSpPr txBox="1"/>
          <p:nvPr/>
        </p:nvSpPr>
        <p:spPr>
          <a:xfrm>
            <a:off x="597005" y="3570533"/>
            <a:ext cx="74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(m)</a:t>
            </a:r>
            <a:endParaRPr lang="ko-KR" altLang="en-US" sz="1600" dirty="0"/>
          </a:p>
        </p:txBody>
      </p:sp>
      <p:sp>
        <p:nvSpPr>
          <p:cNvPr id="3" name="직사각형 2"/>
          <p:cNvSpPr/>
          <p:nvPr/>
        </p:nvSpPr>
        <p:spPr>
          <a:xfrm>
            <a:off x="597005" y="578468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altLang="ko-K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* Background 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fit of radio </a:t>
            </a:r>
            <a:r>
              <a:rPr lang="en-US" altLang="ko-K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sonde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observation</a:t>
            </a:r>
          </a:p>
        </p:txBody>
      </p:sp>
    </p:spTree>
    <p:extLst>
      <p:ext uri="{BB962C8B-B14F-4D97-AF65-F5344CB8AC3E}">
        <p14:creationId xmlns:p14="http://schemas.microsoft.com/office/powerpoint/2010/main" val="395953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03286" y="1487152"/>
            <a:ext cx="8229600" cy="514543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ko-KR" sz="2000" b="1" dirty="0"/>
              <a:t>Verification against </a:t>
            </a:r>
            <a:r>
              <a:rPr lang="en-US" altLang="ko-KR" sz="2000" b="1" dirty="0" smtClean="0"/>
              <a:t>ECMWF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ko-KR" sz="2000" b="1" dirty="0" smtClean="0"/>
              <a:t>Improvement rate of RMSE (%), against ECMWF</a:t>
            </a:r>
            <a:endParaRPr lang="en-US" altLang="ko-KR" sz="2000" b="1" dirty="0"/>
          </a:p>
          <a:p>
            <a:pPr>
              <a:buFont typeface="Wingdings" pitchFamily="2" charset="2"/>
              <a:buChar char="l"/>
            </a:pPr>
            <a:endParaRPr lang="ko-KR" altLang="en-US" sz="2000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6061" y="948123"/>
            <a:ext cx="7519595" cy="525146"/>
          </a:xfrm>
        </p:spPr>
        <p:txBody>
          <a:bodyPr>
            <a:normAutofit/>
          </a:bodyPr>
          <a:lstStyle/>
          <a:p>
            <a:pPr algn="l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/>
              </a:rPr>
              <a:t>&gt;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/>
              </a:rPr>
              <a:t>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/>
              </a:rPr>
              <a:t>Experiment with both CSR and AMV(Himawari-8)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/>
              </a:rPr>
              <a:t> </a:t>
            </a:r>
            <a:endParaRPr lang="ko-KR" altLang="en-US" sz="2400" dirty="0"/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7" t="34707" r="2120" b="32646"/>
          <a:stretch/>
        </p:blipFill>
        <p:spPr bwMode="auto">
          <a:xfrm>
            <a:off x="3366426" y="2555104"/>
            <a:ext cx="787046" cy="195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286" y="3993268"/>
            <a:ext cx="74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(</a:t>
            </a:r>
            <a:r>
              <a:rPr lang="en-US" altLang="ko-KR" sz="1600" dirty="0" err="1" smtClean="0"/>
              <a:t>hPa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  <p:grpSp>
        <p:nvGrpSpPr>
          <p:cNvPr id="11" name="그룹 10"/>
          <p:cNvGrpSpPr/>
          <p:nvPr/>
        </p:nvGrpSpPr>
        <p:grpSpPr>
          <a:xfrm>
            <a:off x="851372" y="2315598"/>
            <a:ext cx="2348256" cy="3587261"/>
            <a:chOff x="1209639" y="1844824"/>
            <a:chExt cx="2348256" cy="3587261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2" t="2115" r="29140" b="2378"/>
            <a:stretch/>
          </p:blipFill>
          <p:spPr bwMode="auto">
            <a:xfrm>
              <a:off x="1209639" y="1844824"/>
              <a:ext cx="2348256" cy="3587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직선 연결선 8"/>
            <p:cNvCxnSpPr/>
            <p:nvPr/>
          </p:nvCxnSpPr>
          <p:spPr>
            <a:xfrm>
              <a:off x="1331640" y="5373216"/>
              <a:ext cx="21602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4320270" y="3308343"/>
            <a:ext cx="4522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en-US" altLang="ko-KR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Very positive to reduce </a:t>
            </a:r>
            <a:br>
              <a:rPr lang="en-US" altLang="ko-KR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  forecast error by assimilating </a:t>
            </a:r>
            <a:br>
              <a:rPr lang="en-US" altLang="ko-KR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  clear/cloudy information for </a:t>
            </a:r>
            <a:br>
              <a:rPr lang="en-US" altLang="ko-KR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r>
              <a:rPr lang="en-US" altLang="ko-KR" dirty="0" smtClean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  Himawari-8</a:t>
            </a:r>
            <a:endParaRPr lang="ko-KR" altLang="en-US" dirty="0">
              <a:solidFill>
                <a:srgbClr val="000066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8" name="오른쪽 화살표 27"/>
          <p:cNvSpPr/>
          <p:nvPr/>
        </p:nvSpPr>
        <p:spPr>
          <a:xfrm>
            <a:off x="1785557" y="5978714"/>
            <a:ext cx="599945" cy="144016"/>
          </a:xfrm>
          <a:prstGeom prst="righ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539389" y="619473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FF"/>
                </a:solidFill>
              </a:rPr>
              <a:t>Positive</a:t>
            </a:r>
            <a:endParaRPr lang="ko-KR" altLang="en-US" b="1" dirty="0">
              <a:solidFill>
                <a:srgbClr val="FF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3835" y="948123"/>
            <a:ext cx="1990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800" b="1" dirty="0">
                <a:ea typeface="HY강B" pitchFamily="18" charset="-127"/>
              </a:rPr>
              <a:t>Jung-Rim </a:t>
            </a:r>
            <a:r>
              <a:rPr lang="en-US" altLang="ko-KR" sz="1800" b="1" dirty="0" smtClean="0">
                <a:ea typeface="HY강B" pitchFamily="18" charset="-127"/>
              </a:rPr>
              <a:t>Lee</a:t>
            </a:r>
          </a:p>
          <a:p>
            <a:pPr algn="r"/>
            <a:r>
              <a:rPr lang="en-US" altLang="ko-KR" sz="1200" b="1" dirty="0">
                <a:ea typeface="HY강B" pitchFamily="18" charset="-127"/>
              </a:rPr>
              <a:t>(jrleeng@korea.kr)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3362" y="88900"/>
            <a:ext cx="8731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kern="10" dirty="0" smtClean="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rPr>
              <a:t>Satellite data utilization for Local Model</a:t>
            </a:r>
            <a:endParaRPr lang="ko-KR" altLang="en-US" sz="3200" b="1" kern="10" dirty="0">
              <a:ln w="0" cap="flat">
                <a:noFill/>
                <a:round/>
                <a:headEnd/>
                <a:tailEnd/>
              </a:ln>
              <a:solidFill>
                <a:srgbClr val="003366"/>
              </a:solidFill>
              <a:effectLst>
                <a:glow rad="101600">
                  <a:srgbClr val="002060">
                    <a:alpha val="40000"/>
                  </a:srgbClr>
                </a:glow>
                <a:outerShdw sx="1000" sy="1000" algn="tl" rotWithShape="0">
                  <a:prstClr val="black"/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95185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_x476214104" descr="EMB000013c024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16" y="2479918"/>
            <a:ext cx="2111246" cy="129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3362" y="88900"/>
            <a:ext cx="8731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lvl="0" fontAlgn="auto">
              <a:spcBef>
                <a:spcPts val="0"/>
              </a:spcBef>
              <a:spcAft>
                <a:spcPts val="0"/>
              </a:spcAft>
              <a:defRPr sz="3200" b="1" kern="1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defRPr>
            </a:lvl1pPr>
          </a:lstStyle>
          <a:p>
            <a:r>
              <a:rPr lang="en-US" altLang="ko-KR" dirty="0"/>
              <a:t>KIM Model in development</a:t>
            </a:r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110112" y="2412776"/>
            <a:ext cx="2294323" cy="3062866"/>
            <a:chOff x="299392" y="1637284"/>
            <a:chExt cx="2294323" cy="3062866"/>
          </a:xfrm>
        </p:grpSpPr>
        <p:sp>
          <p:nvSpPr>
            <p:cNvPr id="40" name="모서리가 둥근 직사각형 39"/>
            <p:cNvSpPr/>
            <p:nvPr/>
          </p:nvSpPr>
          <p:spPr bwMode="auto">
            <a:xfrm>
              <a:off x="299392" y="1637284"/>
              <a:ext cx="2294323" cy="3062866"/>
            </a:xfrm>
            <a:prstGeom prst="roundRect">
              <a:avLst>
                <a:gd name="adj" fmla="val 8575"/>
              </a:avLst>
            </a:pr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6" name="Text Box 7"/>
            <p:cNvSpPr txBox="1">
              <a:spLocks noChangeArrowheads="1"/>
            </p:cNvSpPr>
            <p:nvPr/>
          </p:nvSpPr>
          <p:spPr bwMode="auto">
            <a:xfrm>
              <a:off x="299393" y="1704426"/>
              <a:ext cx="2206625" cy="17257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ko-KR" sz="2200" b="1" dirty="0">
                  <a:solidFill>
                    <a:srgbClr val="990033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GB" altLang="ko-KR" sz="2200" b="1" dirty="0" smtClean="0">
                  <a:solidFill>
                    <a:srgbClr val="990033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KIM Global</a:t>
              </a:r>
              <a:endParaRPr kumimoji="0" lang="ko-KR" altLang="en-GB" sz="2200" b="1" dirty="0">
                <a:solidFill>
                  <a:srgbClr val="990033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Resolution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NE240L50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(~12km)</a:t>
              </a:r>
              <a:endParaRPr kumimoji="0" lang="ko-KR" altLang="en-GB" sz="14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Target </a:t>
              </a:r>
              <a:r>
                <a:rPr kumimoji="0" lang="en-GB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Length :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240hrs</a:t>
              </a:r>
              <a:endParaRPr kumimoji="0" lang="en-GB" altLang="ko-KR" sz="1400" dirty="0" smtClean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Initialization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: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KPOP</a:t>
              </a:r>
              <a:b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</a:b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   </a:t>
              </a:r>
              <a:r>
                <a:rPr kumimoji="0" lang="en-GB" altLang="ko-KR" sz="1400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4DEnVAR</a:t>
              </a:r>
              <a:br>
                <a:rPr kumimoji="0" lang="en-GB" altLang="ko-KR" sz="1400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</a:br>
              <a:r>
                <a:rPr kumimoji="0" lang="en-GB" altLang="ko-KR" sz="1400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  (50 members)</a:t>
              </a:r>
              <a:endParaRPr kumimoji="0" lang="ko-KR" altLang="en-GB" sz="1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7504" y="1043444"/>
            <a:ext cx="89180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KIM(KIAPS Integrated Model)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aimed for global model and will be operated from 2020(planed)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Cubed sphere grid and Non-hydrostatic dynamical core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Performance is 93% of operational model in anomaly correlation.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3623" y="4293817"/>
            <a:ext cx="2206625" cy="10793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 eaLnBrk="0" latinLnBrk="0" hangingPunct="0">
              <a:buClr>
                <a:srgbClr val="000066"/>
              </a:buClr>
              <a:buSzPct val="100000"/>
              <a:buFont typeface="Cre고딕 B" pitchFamily="18" charset="-127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ko-KR" sz="2200" b="1" dirty="0">
                <a:solidFill>
                  <a:srgbClr val="990033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GB" altLang="ko-KR" sz="2200" b="1" dirty="0" smtClean="0">
                <a:solidFill>
                  <a:srgbClr val="990033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KPOP</a:t>
            </a:r>
            <a:endParaRPr kumimoji="0" lang="ko-KR" altLang="en-GB" sz="2200" b="1" dirty="0">
              <a:solidFill>
                <a:srgbClr val="990033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l" defTabSz="449263" eaLnBrk="0" latinLnBrk="0" hangingPunct="0">
              <a:buClr>
                <a:srgbClr val="000066"/>
              </a:buClr>
              <a:buSzPct val="100000"/>
              <a:buFont typeface="Cre고딕 B" pitchFamily="18" charset="-127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ko-KR" sz="1400" dirty="0" smtClean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DA system for KIM</a:t>
            </a:r>
            <a:endParaRPr kumimoji="0" lang="ko-KR" altLang="en-GB" sz="1400" dirty="0">
              <a:solidFill>
                <a:srgbClr val="595959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defTabSz="449263" eaLnBrk="0" latinLnBrk="0" hangingPunct="0">
              <a:buClr>
                <a:srgbClr val="000066"/>
              </a:buClr>
              <a:buSzPct val="100000"/>
              <a:buFont typeface="Cre고딕 B" pitchFamily="18" charset="-127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ko-KR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4DEnVAR(50 member)</a:t>
            </a:r>
          </a:p>
          <a:p>
            <a:pPr defTabSz="449263" eaLnBrk="0" latinLnBrk="0" hangingPunct="0">
              <a:buClr>
                <a:srgbClr val="000066"/>
              </a:buClr>
              <a:buSzPct val="100000"/>
              <a:buFont typeface="Cre고딕 B" pitchFamily="18" charset="-127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ko-KR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include VARBC</a:t>
            </a:r>
            <a:endParaRPr kumimoji="0" lang="en-GB" altLang="ko-KR" sz="14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38369" t="13713" r="38370" b="13713"/>
          <a:stretch/>
        </p:blipFill>
        <p:spPr>
          <a:xfrm>
            <a:off x="107504" y="5896872"/>
            <a:ext cx="811358" cy="811358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113549" y="3900832"/>
            <a:ext cx="5252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spc="-100" dirty="0" smtClean="0">
                <a:solidFill>
                  <a:schemeClr val="accent5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500 </a:t>
            </a:r>
            <a:r>
              <a:rPr lang="en-US" altLang="ko-KR" sz="1600" b="1" spc="-100" dirty="0" err="1" smtClean="0">
                <a:solidFill>
                  <a:schemeClr val="accent5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hPa</a:t>
            </a:r>
            <a:r>
              <a:rPr lang="en-US" altLang="ko-KR" sz="1600" b="1" spc="-100" dirty="0" smtClean="0">
                <a:solidFill>
                  <a:schemeClr val="accent5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en-US" altLang="ko-KR" sz="1600" b="1" spc="-100" dirty="0" err="1" smtClean="0">
                <a:solidFill>
                  <a:schemeClr val="accent5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Geopotential</a:t>
            </a:r>
            <a:r>
              <a:rPr lang="en-US" altLang="ko-KR" sz="1600" b="1" spc="-100" dirty="0" smtClean="0">
                <a:solidFill>
                  <a:schemeClr val="accent5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en-US" altLang="ko-KR" sz="1600" b="1" spc="-100" dirty="0" err="1" smtClean="0">
                <a:solidFill>
                  <a:schemeClr val="accent5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Annomaly</a:t>
            </a:r>
            <a:r>
              <a:rPr lang="en-US" altLang="ko-KR" sz="1600" b="1" spc="-100" dirty="0" smtClean="0">
                <a:solidFill>
                  <a:schemeClr val="accent5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en-US" altLang="ko-KR" sz="1600" b="1" spc="-100" dirty="0" err="1" smtClean="0">
                <a:solidFill>
                  <a:schemeClr val="accent5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Corelation</a:t>
            </a:r>
            <a:r>
              <a:rPr lang="en-US" altLang="ko-KR" sz="1600" b="1" spc="-100" dirty="0" smtClean="0">
                <a:solidFill>
                  <a:schemeClr val="accent5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 for NH(+120h)</a:t>
            </a:r>
            <a:endParaRPr lang="ko-KR" altLang="en-US" sz="1600" b="1" spc="-100" dirty="0">
              <a:solidFill>
                <a:schemeClr val="accent5">
                  <a:lumMod val="7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4242415"/>
            <a:ext cx="6322741" cy="24658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5739" y="6132582"/>
            <a:ext cx="90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ea typeface="HY강B" pitchFamily="18" charset="-127"/>
              </a:rPr>
              <a:t>KIAPS</a:t>
            </a:r>
            <a:endParaRPr lang="en-US" altLang="ko-KR" sz="1800" b="1" dirty="0">
              <a:ea typeface="HY강B" pitchFamily="18" charset="-127"/>
            </a:endParaRPr>
          </a:p>
        </p:txBody>
      </p:sp>
      <p:pic>
        <p:nvPicPr>
          <p:cNvPr id="1025" name="_x165053168" descr="EMB00000c98617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/>
          <a:stretch>
            <a:fillRect/>
          </a:stretch>
        </p:blipFill>
        <p:spPr bwMode="auto">
          <a:xfrm>
            <a:off x="5475643" y="2561128"/>
            <a:ext cx="2617788" cy="13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337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3362" y="88900"/>
            <a:ext cx="8731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kern="10" dirty="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rPr>
              <a:t>Data</a:t>
            </a:r>
            <a:r>
              <a:rPr lang="en-US" altLang="ko-KR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  <a:cs typeface="Arial" pitchFamily="34" charset="0"/>
              </a:rPr>
              <a:t> </a:t>
            </a:r>
            <a:r>
              <a:rPr lang="en-US" altLang="ko-KR" sz="3200" b="1" kern="10" dirty="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rPr>
              <a:t>distribution &amp; BUFR migration</a:t>
            </a:r>
            <a:endParaRPr lang="ko-KR" altLang="en-US" sz="3200" b="1" kern="10" dirty="0">
              <a:ln w="0" cap="flat">
                <a:noFill/>
                <a:round/>
                <a:headEnd/>
                <a:tailEnd/>
              </a:ln>
              <a:solidFill>
                <a:srgbClr val="003366"/>
              </a:solidFill>
              <a:effectLst>
                <a:glow rad="101600">
                  <a:srgbClr val="002060">
                    <a:alpha val="40000"/>
                  </a:srgbClr>
                </a:glow>
                <a:outerShdw sx="1000" sy="1000" algn="tl" rotWithShape="0">
                  <a:prstClr val="black"/>
                </a:outerShdw>
              </a:effectLst>
              <a:latin typeface="HY헤드라인M"/>
              <a:ea typeface="HY헤드라인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64" y="1193751"/>
            <a:ext cx="2038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Current Status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271374"/>
              </p:ext>
            </p:extLst>
          </p:nvPr>
        </p:nvGraphicFramePr>
        <p:xfrm>
          <a:off x="107504" y="1629865"/>
          <a:ext cx="8784976" cy="302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8252"/>
                <a:gridCol w="1404156"/>
                <a:gridCol w="1584176"/>
                <a:gridCol w="3528392"/>
              </a:tblGrid>
              <a:tr h="43223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Data spices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TAC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BUFR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Bulletin Header Name(BUFR)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28784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SYNOP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O(2016. 5.~)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ISMC01, ISIC20(South Korea)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SHIP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O(2016. 5.~)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ISSC01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BUOY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O(2016. 5.~)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IOBC[19,41]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2880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ARGO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O(2016. 5.~)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IOPX02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43223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SONDE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O(2016. 5.~)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IUSC[01~06], IUKC[02~06](South Korea)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IUKN40, IUSN40(Arctic sea)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IUKK[01,02](Antarctic)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29602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AMDAR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IUA[B,C,F,G,X]01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50405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SAREP/SATOB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O</a:t>
                      </a:r>
                      <a:endParaRPr lang="ko-KR" altLang="en-US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COMS AMV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IUCN[01~80)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9943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contents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84" y="523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249289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84664" y="2348880"/>
            <a:ext cx="871296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200" b="1" i="1" dirty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Satellite Activities</a:t>
            </a:r>
            <a:endParaRPr lang="en-US" altLang="ko-KR" sz="3200" b="1" i="1" dirty="0">
              <a:solidFill>
                <a:schemeClr val="bg1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5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505" y="91440"/>
            <a:ext cx="8869470" cy="725488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The status of satellite data reception of NMSC</a:t>
            </a:r>
            <a:endParaRPr lang="ko-KR" altLang="en-US" sz="2800" dirty="0"/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515230"/>
              </p:ext>
            </p:extLst>
          </p:nvPr>
        </p:nvGraphicFramePr>
        <p:xfrm>
          <a:off x="702299" y="5378549"/>
          <a:ext cx="8139135" cy="1190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605"/>
                <a:gridCol w="6482530"/>
              </a:tblGrid>
              <a:tr h="45914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kern="1200" dirty="0" smtClean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GEO</a:t>
                      </a:r>
                      <a:endParaRPr lang="ko-KR" altLang="en-US" sz="1600" b="0" kern="1200" dirty="0">
                        <a:solidFill>
                          <a:schemeClr val="bg1"/>
                        </a:solidFill>
                        <a:latin typeface="HY헤드라인M" pitchFamily="18" charset="-127"/>
                        <a:ea typeface="HY헤드라인M" pitchFamily="18" charset="-127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COMS, HIMAWARI-8, FY-2E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9568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sz="1600" b="0" kern="1200" smtClean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LEO</a:t>
                      </a:r>
                      <a:endParaRPr lang="ko-KR" altLang="en-US" sz="1600" b="0" kern="1200" dirty="0">
                        <a:solidFill>
                          <a:schemeClr val="bg1"/>
                        </a:solidFill>
                        <a:latin typeface="HY헤드라인M" pitchFamily="18" charset="-127"/>
                        <a:ea typeface="HY헤드라인M" pitchFamily="18" charset="-127"/>
                        <a:cs typeface="Tahoma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eaLnBrk="0" latinLnBrk="0" hangingPunct="0"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NOAA-15/18/19 , Terra/Aqua,  </a:t>
                      </a:r>
                      <a:r>
                        <a:rPr lang="en-US" altLang="ko-KR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Metop</a:t>
                      </a:r>
                      <a:r>
                        <a:rPr lang="en-US" altLang="ko-KR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-A/B,</a:t>
                      </a:r>
                      <a:r>
                        <a:rPr lang="en-US" altLang="ko-KR" sz="14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 S-</a:t>
                      </a:r>
                      <a:r>
                        <a:rPr lang="en-US" altLang="ko-KR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NPP</a:t>
                      </a:r>
                    </a:p>
                    <a:p>
                      <a:pPr eaLnBrk="0" latinLnBrk="0" hangingPunct="0"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DMSP(SSM/I), CORIOLIS, GPM, GCOM-W1</a:t>
                      </a:r>
                      <a:endParaRPr lang="en-US" altLang="ko-KR" sz="1400" b="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  <a:cs typeface="Tahoma" pitchFamily="34" charset="0"/>
                      </a:endParaRPr>
                    </a:p>
                    <a:p>
                      <a:pPr eaLnBrk="0" latinLnBrk="0" hangingPunct="0">
                        <a:defRPr/>
                      </a:pPr>
                      <a:r>
                        <a:rPr lang="en-US" altLang="ko-KR" sz="1400" b="0" baseline="0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(Planned) </a:t>
                      </a:r>
                      <a:r>
                        <a:rPr lang="en-US" altLang="ko-KR" sz="1400" b="0" baseline="0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Megha-Tropiques</a:t>
                      </a:r>
                      <a:r>
                        <a:rPr lang="en-US" altLang="ko-KR" sz="1400" b="0" baseline="0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Tahoma" pitchFamily="34" charset="0"/>
                        </a:rPr>
                        <a:t>/SAPHIR, FY-3C/MWHS-2, MWRI</a:t>
                      </a:r>
                      <a:endParaRPr lang="en-US" altLang="ko-KR" sz="1400" b="0" dirty="0" smtClean="0">
                        <a:solidFill>
                          <a:srgbClr val="0000F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  <a:cs typeface="Tahoma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2962076" y="3654133"/>
            <a:ext cx="3066247" cy="4589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막힌 원호 6"/>
          <p:cNvSpPr/>
          <p:nvPr/>
        </p:nvSpPr>
        <p:spPr>
          <a:xfrm>
            <a:off x="2962076" y="2729823"/>
            <a:ext cx="3066247" cy="1868940"/>
          </a:xfrm>
          <a:prstGeom prst="blockArc">
            <a:avLst>
              <a:gd name="adj1" fmla="val 10800000"/>
              <a:gd name="adj2" fmla="val 38664"/>
              <a:gd name="adj3" fmla="val 1086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43" y="3712446"/>
            <a:ext cx="682642" cy="493476"/>
          </a:xfrm>
          <a:prstGeom prst="rect">
            <a:avLst/>
          </a:prstGeom>
        </p:spPr>
      </p:pic>
      <p:pic>
        <p:nvPicPr>
          <p:cNvPr id="10" name="Picture 2" descr="C:\Users\user\Desktop\GPM_core2_RGB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925" y="2574414"/>
            <a:ext cx="678196" cy="47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64" y="2111886"/>
            <a:ext cx="707030" cy="397261"/>
          </a:xfrm>
          <a:prstGeom prst="rect">
            <a:avLst/>
          </a:prstGeom>
        </p:spPr>
      </p:pic>
      <p:pic>
        <p:nvPicPr>
          <p:cNvPr id="13" name="Picture 365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04428" y="3432689"/>
            <a:ext cx="728235" cy="3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64"/>
          <p:cNvPicPr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53718" y="2743387"/>
            <a:ext cx="818567" cy="47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74"/>
          <p:cNvPicPr>
            <a:picLocks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9333418">
            <a:off x="3865222" y="991332"/>
            <a:ext cx="493999" cy="63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62"/>
          <p:cNvPicPr>
            <a:picLocks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00545" y="1689183"/>
            <a:ext cx="582242" cy="47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직선 화살표 연결선 16"/>
          <p:cNvCxnSpPr/>
          <p:nvPr/>
        </p:nvCxnSpPr>
        <p:spPr>
          <a:xfrm flipH="1">
            <a:off x="4902885" y="1849074"/>
            <a:ext cx="121590" cy="915068"/>
          </a:xfrm>
          <a:prstGeom prst="straightConnector1">
            <a:avLst/>
          </a:prstGeom>
          <a:ln>
            <a:solidFill>
              <a:schemeClr val="accent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H="1">
            <a:off x="5232702" y="1958184"/>
            <a:ext cx="446694" cy="867882"/>
          </a:xfrm>
          <a:prstGeom prst="straightConnector1">
            <a:avLst/>
          </a:prstGeom>
          <a:ln>
            <a:solidFill>
              <a:schemeClr val="accent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672665" y="1245661"/>
            <a:ext cx="773162" cy="419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703770" y="1104632"/>
            <a:ext cx="802329" cy="435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265603" y="3624148"/>
            <a:ext cx="247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National Meteorological Satellite Center</a:t>
            </a:r>
            <a:endParaRPr lang="ko-KR" altLang="en-US" sz="1400" b="1" dirty="0">
              <a:solidFill>
                <a:srgbClr val="000099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2" name="그림 45" descr="센터사진11112222211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269442" y="2950095"/>
            <a:ext cx="2409954" cy="70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C:\Users\aa\Desktop\위성\tn_sat_metop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60" y="4090377"/>
            <a:ext cx="654152" cy="70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직선 화살표 연결선 23"/>
          <p:cNvCxnSpPr/>
          <p:nvPr/>
        </p:nvCxnSpPr>
        <p:spPr>
          <a:xfrm flipH="1">
            <a:off x="5880751" y="2867661"/>
            <a:ext cx="1035075" cy="411593"/>
          </a:xfrm>
          <a:prstGeom prst="straightConnector1">
            <a:avLst/>
          </a:prstGeom>
          <a:ln>
            <a:solidFill>
              <a:schemeClr val="accent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4274313" y="1820499"/>
            <a:ext cx="152567" cy="915068"/>
          </a:xfrm>
          <a:prstGeom prst="straightConnector1">
            <a:avLst/>
          </a:prstGeom>
          <a:ln>
            <a:solidFill>
              <a:schemeClr val="accent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>
            <a:stCxn id="65" idx="1"/>
          </p:cNvCxnSpPr>
          <p:nvPr/>
        </p:nvCxnSpPr>
        <p:spPr>
          <a:xfrm flipH="1">
            <a:off x="5488592" y="2155888"/>
            <a:ext cx="848971" cy="786931"/>
          </a:xfrm>
          <a:prstGeom prst="straightConnector1">
            <a:avLst/>
          </a:prstGeom>
          <a:ln>
            <a:solidFill>
              <a:schemeClr val="accent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6" descr="C:\Users\aa\Desktop\위성\Operational_polar_satellites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5" t="16153" r="35163" b="75821"/>
          <a:stretch/>
        </p:blipFill>
        <p:spPr bwMode="auto">
          <a:xfrm>
            <a:off x="5703998" y="1206698"/>
            <a:ext cx="521689" cy="45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aa\Desktop\위성\Windsat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t="16172" r="20168" b="22378"/>
          <a:stretch/>
        </p:blipFill>
        <p:spPr bwMode="auto">
          <a:xfrm>
            <a:off x="6408959" y="1623070"/>
            <a:ext cx="531422" cy="44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직선 화살표 연결선 29"/>
          <p:cNvCxnSpPr/>
          <p:nvPr/>
        </p:nvCxnSpPr>
        <p:spPr>
          <a:xfrm flipH="1">
            <a:off x="5749437" y="2532480"/>
            <a:ext cx="984757" cy="596662"/>
          </a:xfrm>
          <a:prstGeom prst="straightConnector1">
            <a:avLst/>
          </a:prstGeom>
          <a:ln>
            <a:solidFill>
              <a:schemeClr val="accent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C:\Users\aa\Desktop\위성\NPP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74" y="2173497"/>
            <a:ext cx="516117" cy="31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직선 화살표 연결선 31"/>
          <p:cNvCxnSpPr/>
          <p:nvPr/>
        </p:nvCxnSpPr>
        <p:spPr>
          <a:xfrm flipH="1" flipV="1">
            <a:off x="5956683" y="3406684"/>
            <a:ext cx="1172968" cy="18224"/>
          </a:xfrm>
          <a:prstGeom prst="straightConnector1">
            <a:avLst/>
          </a:prstGeom>
          <a:ln>
            <a:solidFill>
              <a:schemeClr val="accent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 flipH="1" flipV="1">
            <a:off x="6028323" y="3534720"/>
            <a:ext cx="1079220" cy="305874"/>
          </a:xfrm>
          <a:prstGeom prst="straightConnector1">
            <a:avLst/>
          </a:prstGeom>
          <a:ln>
            <a:solidFill>
              <a:schemeClr val="accent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 flipH="1" flipV="1">
            <a:off x="6020691" y="3651184"/>
            <a:ext cx="997168" cy="521330"/>
          </a:xfrm>
          <a:prstGeom prst="straightConnector1">
            <a:avLst/>
          </a:prstGeom>
          <a:ln>
            <a:solidFill>
              <a:schemeClr val="accent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>
            <a:endCxn id="6" idx="3"/>
          </p:cNvCxnSpPr>
          <p:nvPr/>
        </p:nvCxnSpPr>
        <p:spPr>
          <a:xfrm flipH="1" flipV="1">
            <a:off x="6028323" y="3883606"/>
            <a:ext cx="652444" cy="721990"/>
          </a:xfrm>
          <a:prstGeom prst="straightConnector1">
            <a:avLst/>
          </a:prstGeom>
          <a:ln>
            <a:solidFill>
              <a:schemeClr val="accent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H="1">
            <a:off x="4923691" y="4363566"/>
            <a:ext cx="504000" cy="0"/>
          </a:xfrm>
          <a:prstGeom prst="straightConnector1">
            <a:avLst/>
          </a:prstGeom>
          <a:ln>
            <a:solidFill>
              <a:schemeClr val="accent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그룹 36"/>
          <p:cNvGrpSpPr/>
          <p:nvPr/>
        </p:nvGrpSpPr>
        <p:grpSpPr>
          <a:xfrm>
            <a:off x="3638756" y="1504797"/>
            <a:ext cx="4360274" cy="3745237"/>
            <a:chOff x="3638756" y="2878679"/>
            <a:chExt cx="4360274" cy="3745237"/>
          </a:xfrm>
        </p:grpSpPr>
        <p:sp>
          <p:nvSpPr>
            <p:cNvPr id="60" name="TextBox 59"/>
            <p:cNvSpPr txBox="1"/>
            <p:nvPr/>
          </p:nvSpPr>
          <p:spPr>
            <a:xfrm>
              <a:off x="3638756" y="2939954"/>
              <a:ext cx="889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accent6">
                      <a:lumMod val="7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Himawari-8</a:t>
              </a:r>
              <a:endPara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316079" y="3033058"/>
              <a:ext cx="10118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accent6">
                      <a:lumMod val="7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DMSP(SSM/I)</a:t>
              </a:r>
              <a:endPara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533796" y="2878679"/>
              <a:ext cx="9813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accent6">
                      <a:lumMod val="7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COMS(GOCI)</a:t>
              </a:r>
              <a:endPara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129651" y="4304444"/>
              <a:ext cx="4860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accent6">
                      <a:lumMod val="7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GPM</a:t>
              </a:r>
              <a:endPara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337563" y="3406659"/>
              <a:ext cx="6864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err="1" smtClean="0">
                  <a:solidFill>
                    <a:schemeClr val="accent6">
                      <a:lumMod val="7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Windsat</a:t>
              </a:r>
              <a:endPara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769611" y="3827003"/>
              <a:ext cx="8547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accent6">
                      <a:lumMod val="7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GCOM-W1</a:t>
              </a:r>
              <a:endPara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496593" y="4927487"/>
              <a:ext cx="4379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accent6">
                      <a:lumMod val="7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ACE</a:t>
              </a:r>
              <a:endPara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466512" y="5513323"/>
              <a:ext cx="5325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accent6">
                      <a:lumMod val="7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GOES</a:t>
              </a:r>
              <a:endPara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981063" y="5942164"/>
              <a:ext cx="5549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accent6">
                      <a:lumMod val="7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SOHO</a:t>
              </a:r>
              <a:endPara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393280" y="6377695"/>
              <a:ext cx="6527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accent6">
                      <a:lumMod val="7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STEREO</a:t>
              </a:r>
              <a:endPara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427332" y="5614337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accent6">
                      <a:lumMod val="7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FTP</a:t>
              </a:r>
              <a:endPara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cxnSp>
        <p:nvCxnSpPr>
          <p:cNvPr id="53" name="직선 화살표 연결선 52"/>
          <p:cNvCxnSpPr/>
          <p:nvPr/>
        </p:nvCxnSpPr>
        <p:spPr>
          <a:xfrm flipV="1">
            <a:off x="1972285" y="3570898"/>
            <a:ext cx="1010761" cy="1896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/>
          <p:nvPr/>
        </p:nvCxnSpPr>
        <p:spPr>
          <a:xfrm>
            <a:off x="2233107" y="2568518"/>
            <a:ext cx="1050738" cy="51005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/>
          <p:cNvCxnSpPr/>
          <p:nvPr/>
        </p:nvCxnSpPr>
        <p:spPr>
          <a:xfrm>
            <a:off x="2710392" y="2186942"/>
            <a:ext cx="823596" cy="763153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/>
          <p:cNvCxnSpPr/>
          <p:nvPr/>
        </p:nvCxnSpPr>
        <p:spPr>
          <a:xfrm>
            <a:off x="3341199" y="1938499"/>
            <a:ext cx="572584" cy="85758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/>
          <p:cNvCxnSpPr/>
          <p:nvPr/>
        </p:nvCxnSpPr>
        <p:spPr>
          <a:xfrm>
            <a:off x="2022136" y="3129142"/>
            <a:ext cx="1080483" cy="172905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/>
          <p:cNvCxnSpPr>
            <a:endCxn id="6" idx="1"/>
          </p:cNvCxnSpPr>
          <p:nvPr/>
        </p:nvCxnSpPr>
        <p:spPr>
          <a:xfrm flipV="1">
            <a:off x="2022136" y="3883606"/>
            <a:ext cx="939940" cy="36195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/>
          <p:cNvCxnSpPr/>
          <p:nvPr/>
        </p:nvCxnSpPr>
        <p:spPr>
          <a:xfrm flipH="1">
            <a:off x="3123491" y="4356341"/>
            <a:ext cx="504000" cy="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그룹 38"/>
          <p:cNvGrpSpPr/>
          <p:nvPr/>
        </p:nvGrpSpPr>
        <p:grpSpPr>
          <a:xfrm>
            <a:off x="915372" y="1664598"/>
            <a:ext cx="3856495" cy="3134444"/>
            <a:chOff x="915372" y="3038480"/>
            <a:chExt cx="3856495" cy="3134444"/>
          </a:xfrm>
        </p:grpSpPr>
        <p:sp>
          <p:nvSpPr>
            <p:cNvPr id="46" name="TextBox 45"/>
            <p:cNvSpPr txBox="1"/>
            <p:nvPr/>
          </p:nvSpPr>
          <p:spPr>
            <a:xfrm>
              <a:off x="915372" y="5180335"/>
              <a:ext cx="11737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rgbClr val="00B0F0"/>
                  </a:solidFill>
                  <a:latin typeface="나눔고딕 ExtraBold" pitchFamily="50" charset="-127"/>
                  <a:ea typeface="나눔고딕 ExtraBold" pitchFamily="50" charset="-127"/>
                </a:rPr>
                <a:t>NOAA-15/18/19</a:t>
              </a:r>
              <a:endParaRPr lang="ko-KR" altLang="en-US" sz="1000" b="1" dirty="0">
                <a:solidFill>
                  <a:srgbClr val="00B0F0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9930" y="4473257"/>
              <a:ext cx="8723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rgbClr val="00B0F0"/>
                  </a:solidFill>
                  <a:latin typeface="나눔고딕 ExtraBold" pitchFamily="50" charset="-127"/>
                  <a:ea typeface="나눔고딕 ExtraBold" pitchFamily="50" charset="-127"/>
                </a:rPr>
                <a:t>Terra/Aqua</a:t>
              </a:r>
              <a:endParaRPr lang="ko-KR" altLang="en-US" sz="1000" b="1" dirty="0">
                <a:solidFill>
                  <a:srgbClr val="00B0F0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229053" y="3478714"/>
              <a:ext cx="5261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rgbClr val="00B0F0"/>
                  </a:solidFill>
                  <a:latin typeface="나눔고딕 ExtraBold" pitchFamily="50" charset="-127"/>
                  <a:ea typeface="나눔고딕 ExtraBold" pitchFamily="50" charset="-127"/>
                </a:rPr>
                <a:t>FY-2E</a:t>
              </a:r>
              <a:endParaRPr lang="ko-KR" altLang="en-US" sz="1000" b="1" dirty="0">
                <a:solidFill>
                  <a:srgbClr val="00B0F0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671251" y="3038480"/>
              <a:ext cx="8627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rgbClr val="00B0F0"/>
                  </a:solidFill>
                  <a:latin typeface="나눔고딕 ExtraBold" pitchFamily="50" charset="-127"/>
                  <a:ea typeface="나눔고딕 ExtraBold" pitchFamily="50" charset="-127"/>
                </a:rPr>
                <a:t>COMS (MI)</a:t>
              </a:r>
              <a:endParaRPr lang="ko-KR" altLang="en-US" sz="1000" b="1" dirty="0">
                <a:solidFill>
                  <a:srgbClr val="00B0F0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131396" y="5926703"/>
              <a:ext cx="8691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err="1" smtClean="0">
                  <a:solidFill>
                    <a:srgbClr val="00B0F0"/>
                  </a:solidFill>
                  <a:latin typeface="나눔고딕 ExtraBold" pitchFamily="50" charset="-127"/>
                  <a:ea typeface="나눔고딕 ExtraBold" pitchFamily="50" charset="-127"/>
                </a:rPr>
                <a:t>Metop</a:t>
              </a:r>
              <a:r>
                <a:rPr lang="en-US" altLang="ko-KR" sz="1000" b="1" dirty="0" smtClean="0">
                  <a:solidFill>
                    <a:srgbClr val="00B0F0"/>
                  </a:solidFill>
                  <a:latin typeface="나눔고딕 ExtraBold" pitchFamily="50" charset="-127"/>
                  <a:ea typeface="나눔고딕 ExtraBold" pitchFamily="50" charset="-127"/>
                </a:rPr>
                <a:t>-A/B</a:t>
              </a:r>
              <a:endParaRPr lang="ko-KR" altLang="en-US" sz="1000" b="1" dirty="0">
                <a:solidFill>
                  <a:srgbClr val="00B0F0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565970" y="3861556"/>
              <a:ext cx="5421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rgbClr val="00B0F0"/>
                  </a:solidFill>
                  <a:latin typeface="나눔고딕 ExtraBold" pitchFamily="50" charset="-127"/>
                  <a:ea typeface="나눔고딕 ExtraBold" pitchFamily="50" charset="-127"/>
                </a:rPr>
                <a:t>S-NPP</a:t>
              </a:r>
              <a:endParaRPr lang="ko-KR" altLang="en-US" sz="1000" b="1" dirty="0">
                <a:solidFill>
                  <a:srgbClr val="00B0F0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41429" y="5589240"/>
              <a:ext cx="11304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rgbClr val="00B0F0"/>
                  </a:solidFill>
                  <a:latin typeface="나눔고딕 ExtraBold" pitchFamily="50" charset="-127"/>
                  <a:ea typeface="나눔고딕 ExtraBold" pitchFamily="50" charset="-127"/>
                </a:rPr>
                <a:t>Direct Receiving</a:t>
              </a:r>
              <a:endParaRPr lang="ko-KR" altLang="en-US" sz="1000" b="1" dirty="0">
                <a:solidFill>
                  <a:srgbClr val="00B0F0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pic>
        <p:nvPicPr>
          <p:cNvPr id="40" name="그림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400" y="3167639"/>
            <a:ext cx="751355" cy="403259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54" y="4128514"/>
            <a:ext cx="442786" cy="465055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94" y="4661136"/>
            <a:ext cx="674239" cy="342677"/>
          </a:xfrm>
          <a:prstGeom prst="rect">
            <a:avLst/>
          </a:prstGeom>
        </p:spPr>
      </p:pic>
      <p:sp>
        <p:nvSpPr>
          <p:cNvPr id="43" name="직사각형 42"/>
          <p:cNvSpPr/>
          <p:nvPr/>
        </p:nvSpPr>
        <p:spPr>
          <a:xfrm>
            <a:off x="6337563" y="3174585"/>
            <a:ext cx="1881630" cy="2120893"/>
          </a:xfrm>
          <a:prstGeom prst="rect">
            <a:avLst/>
          </a:prstGeom>
          <a:noFill/>
          <a:ln w="1905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7102559" y="4995608"/>
            <a:ext cx="108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rgbClr val="7030A0"/>
                </a:solidFill>
                <a:latin typeface="나눔고딕 ExtraBold" pitchFamily="50" charset="-127"/>
                <a:ea typeface="나눔고딕 ExtraBold" pitchFamily="50" charset="-127"/>
              </a:rPr>
              <a:t>Space Weather</a:t>
            </a:r>
            <a:endParaRPr lang="ko-KR" altLang="en-US" sz="1000" b="1" dirty="0">
              <a:solidFill>
                <a:srgbClr val="7030A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87824" y="4575398"/>
            <a:ext cx="3168352" cy="5232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ko-KR" sz="1400" b="1" spc="-50" dirty="0" smtClean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  <a:cs typeface="+mj-cs"/>
              </a:rPr>
              <a:t>Direct Reception : 10 </a:t>
            </a:r>
            <a:r>
              <a:rPr lang="en-US" altLang="ko-KR" sz="1400" b="1" spc="-50" dirty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  <a:cs typeface="+mj-cs"/>
              </a:rPr>
              <a:t>Satellites</a:t>
            </a:r>
          </a:p>
          <a:p>
            <a:r>
              <a:rPr lang="en-US" altLang="ko-KR" sz="1400" b="1" spc="-50" dirty="0">
                <a:solidFill>
                  <a:schemeClr val="accent6"/>
                </a:solidFill>
                <a:latin typeface="나눔고딕" pitchFamily="50" charset="-127"/>
                <a:ea typeface="나눔고딕" pitchFamily="50" charset="-127"/>
                <a:cs typeface="+mj-cs"/>
              </a:rPr>
              <a:t>Land-Line : </a:t>
            </a:r>
            <a:r>
              <a:rPr lang="en-US" altLang="ko-KR" sz="1400" b="1" spc="-50" dirty="0" smtClean="0">
                <a:solidFill>
                  <a:schemeClr val="accent6"/>
                </a:solidFill>
                <a:latin typeface="나눔고딕" pitchFamily="50" charset="-127"/>
                <a:ea typeface="나눔고딕" pitchFamily="50" charset="-127"/>
                <a:cs typeface="+mj-cs"/>
              </a:rPr>
              <a:t>10 </a:t>
            </a:r>
            <a:r>
              <a:rPr lang="en-US" altLang="ko-KR" sz="1400" b="1" spc="-50" dirty="0">
                <a:solidFill>
                  <a:schemeClr val="accent6"/>
                </a:solidFill>
                <a:latin typeface="나눔고딕" pitchFamily="50" charset="-127"/>
                <a:ea typeface="나눔고딕" pitchFamily="50" charset="-127"/>
                <a:cs typeface="+mj-cs"/>
              </a:rPr>
              <a:t>Satellites</a:t>
            </a:r>
            <a:endParaRPr lang="ko-KR" altLang="en-US" sz="1400" b="1" spc="-50" dirty="0">
              <a:solidFill>
                <a:schemeClr val="accent6"/>
              </a:solidFill>
              <a:latin typeface="나눔고딕" pitchFamily="50" charset="-127"/>
              <a:ea typeface="나눔고딕" pitchFamily="50" charset="-127"/>
              <a:cs typeface="+mj-cs"/>
            </a:endParaRPr>
          </a:p>
        </p:txBody>
      </p:sp>
      <p:cxnSp>
        <p:nvCxnSpPr>
          <p:cNvPr id="74" name="직선 화살표 연결선 73"/>
          <p:cNvCxnSpPr/>
          <p:nvPr/>
        </p:nvCxnSpPr>
        <p:spPr>
          <a:xfrm>
            <a:off x="4083749" y="1876822"/>
            <a:ext cx="181039" cy="8744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10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contents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84" y="-66536"/>
            <a:ext cx="9144000" cy="6858000"/>
          </a:xfrm>
          <a:prstGeom prst="rect">
            <a:avLst/>
          </a:prstGeom>
        </p:spPr>
      </p:pic>
      <p:pic>
        <p:nvPicPr>
          <p:cNvPr id="4" name="Picture 31" descr="ba"/>
          <p:cNvPicPr>
            <a:picLocks noChangeAspect="1" noChangeArrowheads="1"/>
          </p:cNvPicPr>
          <p:nvPr/>
        </p:nvPicPr>
        <p:blipFill>
          <a:blip r:embed="rId4" cstate="print"/>
          <a:srcRect l="246" r="-3802"/>
          <a:stretch>
            <a:fillRect/>
          </a:stretch>
        </p:blipFill>
        <p:spPr bwMode="auto">
          <a:xfrm>
            <a:off x="899592" y="2124073"/>
            <a:ext cx="6233842" cy="72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1" descr="ba"/>
          <p:cNvPicPr>
            <a:picLocks noChangeAspect="1" noChangeArrowheads="1"/>
          </p:cNvPicPr>
          <p:nvPr/>
        </p:nvPicPr>
        <p:blipFill>
          <a:blip r:embed="rId4" cstate="print"/>
          <a:srcRect l="246" r="-3802"/>
          <a:stretch>
            <a:fillRect/>
          </a:stretch>
        </p:blipFill>
        <p:spPr bwMode="auto">
          <a:xfrm>
            <a:off x="899592" y="2999910"/>
            <a:ext cx="6233842" cy="72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1" descr="ba"/>
          <p:cNvPicPr>
            <a:picLocks noChangeAspect="1" noChangeArrowheads="1"/>
          </p:cNvPicPr>
          <p:nvPr/>
        </p:nvPicPr>
        <p:blipFill>
          <a:blip r:embed="rId4" cstate="print"/>
          <a:srcRect l="246" r="-3802"/>
          <a:stretch>
            <a:fillRect/>
          </a:stretch>
        </p:blipFill>
        <p:spPr bwMode="auto">
          <a:xfrm>
            <a:off x="918328" y="3887248"/>
            <a:ext cx="6233842" cy="72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내용 개체 틀 1"/>
          <p:cNvSpPr>
            <a:spLocks noGrp="1"/>
          </p:cNvSpPr>
          <p:nvPr>
            <p:ph idx="1"/>
          </p:nvPr>
        </p:nvSpPr>
        <p:spPr>
          <a:xfrm>
            <a:off x="1402434" y="2195511"/>
            <a:ext cx="6705246" cy="571504"/>
          </a:xfrm>
        </p:spPr>
        <p:txBody>
          <a:bodyPr>
            <a:noAutofit/>
          </a:bodyPr>
          <a:lstStyle/>
          <a:p>
            <a:pPr marL="0" indent="0">
              <a:lnSpc>
                <a:spcPts val="4000"/>
              </a:lnSpc>
              <a:spcAft>
                <a:spcPts val="528"/>
              </a:spcAft>
              <a:buNone/>
            </a:pPr>
            <a:r>
              <a:rPr lang="en-US" altLang="ko-K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I. </a:t>
            </a:r>
            <a:r>
              <a:rPr lang="en-US" altLang="ko-KR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NWP &amp; Data Assimilation </a:t>
            </a:r>
            <a:r>
              <a:rPr lang="en-US" altLang="ko-KR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Activities </a:t>
            </a:r>
            <a:r>
              <a:rPr lang="en-US" altLang="ko-K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of KMA</a:t>
            </a:r>
          </a:p>
          <a:p>
            <a:pPr marL="514350" indent="-514350">
              <a:lnSpc>
                <a:spcPts val="4000"/>
              </a:lnSpc>
              <a:spcAft>
                <a:spcPts val="528"/>
              </a:spcAft>
              <a:buNone/>
            </a:pPr>
            <a:endParaRPr lang="en-US" altLang="ko-KR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내용 개체 틀 1"/>
          <p:cNvSpPr txBox="1">
            <a:spLocks/>
          </p:cNvSpPr>
          <p:nvPr/>
        </p:nvSpPr>
        <p:spPr bwMode="auto">
          <a:xfrm>
            <a:off x="1396734" y="3084357"/>
            <a:ext cx="730830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v"/>
              <a:defRPr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630238" indent="-271463" algn="l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901700" indent="-185738" algn="l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162050" indent="-173038" algn="l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1346200" indent="-184150" algn="l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Aft>
                <a:spcPts val="528"/>
              </a:spcAft>
              <a:buNone/>
            </a:pPr>
            <a:r>
              <a:rPr lang="en-US" altLang="ko-KR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II. </a:t>
            </a:r>
            <a:r>
              <a:rPr lang="en-US" altLang="ko-K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Satellite </a:t>
            </a:r>
            <a:r>
              <a:rPr lang="en-US" altLang="ko-K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Activities </a:t>
            </a:r>
            <a:r>
              <a:rPr lang="en-US" altLang="ko-KR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KMA</a:t>
            </a:r>
            <a:endParaRPr lang="en-US" altLang="ko-KR" sz="24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내용 개체 틀 1"/>
          <p:cNvSpPr txBox="1">
            <a:spLocks/>
          </p:cNvSpPr>
          <p:nvPr/>
        </p:nvSpPr>
        <p:spPr bwMode="auto">
          <a:xfrm>
            <a:off x="1396734" y="3964956"/>
            <a:ext cx="777475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v"/>
              <a:defRPr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630238" indent="-271463" algn="l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901700" indent="-185738" algn="l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162050" indent="-173038" algn="l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1346200" indent="-184150" algn="l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Aft>
                <a:spcPts val="528"/>
              </a:spcAft>
              <a:buNone/>
            </a:pPr>
            <a:r>
              <a:rPr lang="en-US" altLang="ko-KR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  <a:r>
              <a:rPr lang="en-US" altLang="ko-KR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Action Items related with KMA </a:t>
            </a:r>
            <a:endParaRPr lang="en-US" altLang="ko-KR" sz="24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14350" indent="-514350">
              <a:lnSpc>
                <a:spcPts val="4000"/>
              </a:lnSpc>
              <a:spcAft>
                <a:spcPts val="528"/>
              </a:spcAft>
              <a:buFont typeface="Wingdings" pitchFamily="2" charset="2"/>
              <a:buNone/>
            </a:pPr>
            <a:endParaRPr lang="en-US" altLang="ko-KR" sz="24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118" descr="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47"/>
          <a:stretch>
            <a:fillRect/>
          </a:stretch>
        </p:blipFill>
        <p:spPr bwMode="auto">
          <a:xfrm>
            <a:off x="1187624" y="1232563"/>
            <a:ext cx="1995190" cy="97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9" descr="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0" r="1666"/>
          <a:stretch>
            <a:fillRect/>
          </a:stretch>
        </p:blipFill>
        <p:spPr bwMode="auto">
          <a:xfrm>
            <a:off x="3178050" y="1232562"/>
            <a:ext cx="1177925" cy="97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20"/>
          <p:cNvSpPr>
            <a:spLocks noChangeArrowheads="1"/>
          </p:cNvSpPr>
          <p:nvPr/>
        </p:nvSpPr>
        <p:spPr bwMode="auto">
          <a:xfrm>
            <a:off x="1291159" y="1208946"/>
            <a:ext cx="3136825" cy="70788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400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Contents</a:t>
            </a:r>
            <a:endParaRPr lang="ko-KR" altLang="en-US" sz="4000" dirty="0">
              <a:solidFill>
                <a:srgbClr val="FFFFFF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pic>
        <p:nvPicPr>
          <p:cNvPr id="15" name="Picture 31" descr="ba"/>
          <p:cNvPicPr>
            <a:picLocks noChangeAspect="1" noChangeArrowheads="1"/>
          </p:cNvPicPr>
          <p:nvPr/>
        </p:nvPicPr>
        <p:blipFill>
          <a:blip r:embed="rId4" cstate="print"/>
          <a:srcRect l="246" r="-3802"/>
          <a:stretch>
            <a:fillRect/>
          </a:stretch>
        </p:blipFill>
        <p:spPr bwMode="auto">
          <a:xfrm>
            <a:off x="946903" y="4763548"/>
            <a:ext cx="6233842" cy="72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내용 개체 틀 1"/>
          <p:cNvSpPr txBox="1">
            <a:spLocks/>
          </p:cNvSpPr>
          <p:nvPr/>
        </p:nvSpPr>
        <p:spPr bwMode="auto">
          <a:xfrm>
            <a:off x="1425309" y="4841256"/>
            <a:ext cx="777475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v"/>
              <a:defRPr sz="2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630238" indent="-271463" algn="l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901700" indent="-185738" algn="l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162050" indent="-173038" algn="l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1346200" indent="-184150" algn="l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Aft>
                <a:spcPts val="528"/>
              </a:spcAft>
              <a:buNone/>
            </a:pPr>
            <a:r>
              <a:rPr lang="en-US" altLang="ko-KR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IV. Announcement</a:t>
            </a:r>
          </a:p>
          <a:p>
            <a:pPr marL="514350" indent="-514350">
              <a:lnSpc>
                <a:spcPts val="4000"/>
              </a:lnSpc>
              <a:spcAft>
                <a:spcPts val="528"/>
              </a:spcAft>
              <a:buFont typeface="Wingdings" pitchFamily="2" charset="2"/>
              <a:buNone/>
            </a:pPr>
            <a:endParaRPr lang="en-US" altLang="ko-KR" sz="24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41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505" y="91440"/>
            <a:ext cx="8869470" cy="725488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Update of satellite data exchange via </a:t>
            </a:r>
            <a:r>
              <a:rPr lang="en-US" altLang="ko-KR" sz="2800" dirty="0" err="1" smtClean="0"/>
              <a:t>DBNet</a:t>
            </a:r>
            <a:endParaRPr lang="ko-KR" altLang="en-US" sz="2800" dirty="0"/>
          </a:p>
        </p:txBody>
      </p:sp>
      <p:sp>
        <p:nvSpPr>
          <p:cNvPr id="7" name="爆発 2 2"/>
          <p:cNvSpPr/>
          <p:nvPr/>
        </p:nvSpPr>
        <p:spPr>
          <a:xfrm>
            <a:off x="2238661" y="1470491"/>
            <a:ext cx="1247992" cy="101687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65088" y="1023144"/>
            <a:ext cx="3029453" cy="3675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ko-KR" altLang="en-US" sz="3200" b="1" kern="1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  <a:cs typeface="+mn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r>
              <a:rPr lang="en-US" altLang="ja-JP" sz="2000" dirty="0" smtClean="0"/>
              <a:t>AP-RARS connectivity</a:t>
            </a:r>
            <a:endParaRPr lang="ja-JP" sz="2000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43213" y="3235325"/>
            <a:ext cx="3529012" cy="18002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u="sng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Asia-pacific regional RARS center</a:t>
            </a:r>
          </a:p>
        </p:txBody>
      </p:sp>
      <p:pic>
        <p:nvPicPr>
          <p:cNvPr id="11" name="Picture 5" descr="j0431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98925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j0431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98925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3851275" y="4314825"/>
            <a:ext cx="1368425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3995738" y="4386263"/>
            <a:ext cx="13684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3995738" y="4530725"/>
            <a:ext cx="1368425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3924300" y="4602163"/>
            <a:ext cx="1368425" cy="0"/>
          </a:xfrm>
          <a:prstGeom prst="line">
            <a:avLst/>
          </a:prstGeom>
          <a:noFill/>
          <a:ln w="28575">
            <a:solidFill>
              <a:srgbClr val="CC00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3924300" y="4459288"/>
            <a:ext cx="13684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3851275" y="4675188"/>
            <a:ext cx="1368425" cy="0"/>
          </a:xfrm>
          <a:prstGeom prst="line">
            <a:avLst/>
          </a:prstGeom>
          <a:noFill/>
          <a:ln w="28575">
            <a:solidFill>
              <a:srgbClr val="333333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059113" y="3738563"/>
            <a:ext cx="126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Arial" charset="0"/>
              </a:rPr>
              <a:t>Melbourne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219700" y="3738563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Arial" charset="0"/>
              </a:rPr>
              <a:t>Tokyo</a:t>
            </a:r>
          </a:p>
        </p:txBody>
      </p:sp>
      <p:sp>
        <p:nvSpPr>
          <p:cNvPr id="21" name="AutoShape 15"/>
          <p:cNvSpPr>
            <a:spLocks noChangeArrowheads="1"/>
          </p:cNvSpPr>
          <p:nvPr/>
        </p:nvSpPr>
        <p:spPr bwMode="auto">
          <a:xfrm rot="5400000">
            <a:off x="5219701" y="5106987"/>
            <a:ext cx="792162" cy="360363"/>
          </a:xfrm>
          <a:prstGeom prst="rightArrow">
            <a:avLst>
              <a:gd name="adj1" fmla="val 50000"/>
              <a:gd name="adj2" fmla="val 54956"/>
            </a:avLst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7235825" y="2259013"/>
            <a:ext cx="1198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Hong Kong</a:t>
            </a:r>
          </a:p>
        </p:txBody>
      </p:sp>
      <p:pic>
        <p:nvPicPr>
          <p:cNvPr id="23" name="Picture 17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9563" y="2116138"/>
            <a:ext cx="48101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AutoShape 18"/>
          <p:cNvCxnSpPr>
            <a:cxnSpLocks noChangeShapeType="1"/>
          </p:cNvCxnSpPr>
          <p:nvPr/>
        </p:nvCxnSpPr>
        <p:spPr bwMode="auto">
          <a:xfrm rot="5400000">
            <a:off x="5573713" y="3168650"/>
            <a:ext cx="1765300" cy="889000"/>
          </a:xfrm>
          <a:prstGeom prst="curvedConnector2">
            <a:avLst/>
          </a:prstGeom>
          <a:noFill/>
          <a:ln w="38100">
            <a:solidFill>
              <a:srgbClr val="6600FF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" name="Picture 19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0438" y="2836863"/>
            <a:ext cx="48101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AutoShape 20"/>
          <p:cNvCxnSpPr>
            <a:cxnSpLocks noChangeShapeType="1"/>
          </p:cNvCxnSpPr>
          <p:nvPr/>
        </p:nvCxnSpPr>
        <p:spPr bwMode="auto">
          <a:xfrm rot="5400000">
            <a:off x="6259513" y="3203575"/>
            <a:ext cx="1044575" cy="1539875"/>
          </a:xfrm>
          <a:prstGeom prst="curvedConnector2">
            <a:avLst/>
          </a:prstGeom>
          <a:noFill/>
          <a:ln w="38100">
            <a:solidFill>
              <a:srgbClr val="FFCC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7885113" y="2909888"/>
            <a:ext cx="995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err="1">
                <a:solidFill>
                  <a:prstClr val="black"/>
                </a:solidFill>
                <a:latin typeface="Arial" charset="0"/>
              </a:rPr>
              <a:t>Jincheon</a:t>
            </a:r>
            <a:endParaRPr lang="en-US" altLang="ja-JP" sz="16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8" name="Picture 22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8850" y="4206875"/>
            <a:ext cx="481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7837488" y="4137025"/>
            <a:ext cx="12334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Beijing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Guangzhou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Urumuqi</a:t>
            </a:r>
          </a:p>
        </p:txBody>
      </p:sp>
      <p:cxnSp>
        <p:nvCxnSpPr>
          <p:cNvPr id="30" name="AutoShape 24"/>
          <p:cNvCxnSpPr>
            <a:cxnSpLocks noChangeShapeType="1"/>
          </p:cNvCxnSpPr>
          <p:nvPr/>
        </p:nvCxnSpPr>
        <p:spPr bwMode="auto">
          <a:xfrm rot="10800000">
            <a:off x="6011863" y="4495800"/>
            <a:ext cx="1298575" cy="17463"/>
          </a:xfrm>
          <a:prstGeom prst="curvedConnector3">
            <a:avLst>
              <a:gd name="adj1" fmla="val 50120"/>
            </a:avLst>
          </a:prstGeom>
          <a:noFill/>
          <a:ln w="38100">
            <a:solidFill>
              <a:srgbClr val="FF00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" name="Picture 25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32522" y="5380037"/>
            <a:ext cx="481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7970114" y="5349575"/>
            <a:ext cx="7921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err="1">
                <a:solidFill>
                  <a:prstClr val="black"/>
                </a:solidFill>
                <a:latin typeface="Arial" charset="0"/>
              </a:rPr>
              <a:t>Kiyose</a:t>
            </a:r>
            <a:endParaRPr lang="en-US" altLang="ja-JP" sz="1600" dirty="0">
              <a:solidFill>
                <a:prstClr val="black"/>
              </a:solidFill>
              <a:latin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Syowa</a:t>
            </a:r>
          </a:p>
        </p:txBody>
      </p:sp>
      <p:cxnSp>
        <p:nvCxnSpPr>
          <p:cNvPr id="33" name="AutoShape 27"/>
          <p:cNvCxnSpPr>
            <a:cxnSpLocks noChangeShapeType="1"/>
            <a:stCxn id="31" idx="0"/>
          </p:cNvCxnSpPr>
          <p:nvPr/>
        </p:nvCxnSpPr>
        <p:spPr bwMode="auto">
          <a:xfrm rot="16200000" flipV="1">
            <a:off x="6398343" y="4105352"/>
            <a:ext cx="902493" cy="1646878"/>
          </a:xfrm>
          <a:prstGeom prst="curvedConnector2">
            <a:avLst/>
          </a:prstGeom>
          <a:noFill/>
          <a:ln w="38100">
            <a:solidFill>
              <a:srgbClr val="0080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4" name="Picture 28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841342"/>
            <a:ext cx="48101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9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14" y="2697956"/>
            <a:ext cx="481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363939" y="2668588"/>
            <a:ext cx="1108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Singapore</a:t>
            </a:r>
          </a:p>
        </p:txBody>
      </p:sp>
      <p:pic>
        <p:nvPicPr>
          <p:cNvPr id="37" name="Picture 31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48" y="6204145"/>
            <a:ext cx="48101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624548" y="6275582"/>
            <a:ext cx="962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Kelburn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Maupuia</a:t>
            </a:r>
          </a:p>
        </p:txBody>
      </p:sp>
      <p:pic>
        <p:nvPicPr>
          <p:cNvPr id="39" name="Picture 33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41686"/>
            <a:ext cx="481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34"/>
          <p:cNvSpPr txBox="1">
            <a:spLocks noChangeArrowheads="1"/>
          </p:cNvSpPr>
          <p:nvPr/>
        </p:nvSpPr>
        <p:spPr bwMode="auto">
          <a:xfrm>
            <a:off x="396937" y="3451225"/>
            <a:ext cx="441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Fiji</a:t>
            </a:r>
          </a:p>
        </p:txBody>
      </p:sp>
      <p:cxnSp>
        <p:nvCxnSpPr>
          <p:cNvPr id="41" name="AutoShape 35"/>
          <p:cNvCxnSpPr>
            <a:cxnSpLocks noChangeShapeType="1"/>
            <a:stCxn id="34" idx="0"/>
          </p:cNvCxnSpPr>
          <p:nvPr/>
        </p:nvCxnSpPr>
        <p:spPr bwMode="auto">
          <a:xfrm rot="5400000" flipH="1" flipV="1">
            <a:off x="2196970" y="3834737"/>
            <a:ext cx="345542" cy="1667668"/>
          </a:xfrm>
          <a:prstGeom prst="curvedConnector2">
            <a:avLst/>
          </a:prstGeom>
          <a:noFill/>
          <a:ln w="38100">
            <a:solidFill>
              <a:srgbClr val="FF00FF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36"/>
          <p:cNvCxnSpPr>
            <a:cxnSpLocks noChangeShapeType="1"/>
            <a:stCxn id="35" idx="2"/>
          </p:cNvCxnSpPr>
          <p:nvPr/>
        </p:nvCxnSpPr>
        <p:spPr bwMode="auto">
          <a:xfrm rot="16200000" flipH="1">
            <a:off x="1866308" y="3158532"/>
            <a:ext cx="1183481" cy="1491054"/>
          </a:xfrm>
          <a:prstGeom prst="curvedConnector2">
            <a:avLst/>
          </a:prstGeom>
          <a:noFill/>
          <a:ln w="38100">
            <a:solidFill>
              <a:srgbClr val="0000FF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37"/>
          <p:cNvCxnSpPr>
            <a:cxnSpLocks noChangeShapeType="1"/>
            <a:stCxn id="39" idx="2"/>
          </p:cNvCxnSpPr>
          <p:nvPr/>
        </p:nvCxnSpPr>
        <p:spPr bwMode="auto">
          <a:xfrm rot="16200000" flipH="1">
            <a:off x="1937941" y="3230165"/>
            <a:ext cx="539751" cy="1991518"/>
          </a:xfrm>
          <a:prstGeom prst="curvedConnector2">
            <a:avLst/>
          </a:prstGeom>
          <a:noFill/>
          <a:ln w="38100">
            <a:solidFill>
              <a:srgbClr val="0080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AutoShape 38"/>
          <p:cNvCxnSpPr>
            <a:cxnSpLocks noChangeShapeType="1"/>
            <a:stCxn id="37" idx="0"/>
            <a:endCxn id="11" idx="1"/>
          </p:cNvCxnSpPr>
          <p:nvPr/>
        </p:nvCxnSpPr>
        <p:spPr bwMode="auto">
          <a:xfrm rot="5400000" flipH="1" flipV="1">
            <a:off x="1649646" y="4650216"/>
            <a:ext cx="1709138" cy="1398720"/>
          </a:xfrm>
          <a:prstGeom prst="curvedConnector2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AutoShape 39"/>
          <p:cNvSpPr>
            <a:spLocks noChangeArrowheads="1"/>
          </p:cNvSpPr>
          <p:nvPr/>
        </p:nvSpPr>
        <p:spPr bwMode="auto">
          <a:xfrm rot="5400000">
            <a:off x="3203576" y="5106987"/>
            <a:ext cx="792162" cy="360363"/>
          </a:xfrm>
          <a:prstGeom prst="rightArrow">
            <a:avLst>
              <a:gd name="adj1" fmla="val 50000"/>
              <a:gd name="adj2" fmla="val 54956"/>
            </a:avLst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6" name="Text Box 40"/>
          <p:cNvSpPr txBox="1">
            <a:spLocks noChangeArrowheads="1"/>
          </p:cNvSpPr>
          <p:nvPr/>
        </p:nvSpPr>
        <p:spPr bwMode="auto">
          <a:xfrm>
            <a:off x="3708400" y="5826125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Exeter</a:t>
            </a:r>
          </a:p>
        </p:txBody>
      </p:sp>
      <p:sp>
        <p:nvSpPr>
          <p:cNvPr id="47" name="Text Box 41"/>
          <p:cNvSpPr txBox="1">
            <a:spLocks noChangeArrowheads="1"/>
          </p:cNvSpPr>
          <p:nvPr/>
        </p:nvSpPr>
        <p:spPr bwMode="auto">
          <a:xfrm>
            <a:off x="4572000" y="5826125"/>
            <a:ext cx="1255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prstClr val="black"/>
                </a:solidFill>
                <a:latin typeface="Arial" charset="0"/>
              </a:rPr>
              <a:t>Washington</a:t>
            </a:r>
          </a:p>
        </p:txBody>
      </p:sp>
      <p:sp>
        <p:nvSpPr>
          <p:cNvPr id="48" name="Text Box 42"/>
          <p:cNvSpPr txBox="1">
            <a:spLocks noChangeArrowheads="1"/>
          </p:cNvSpPr>
          <p:nvPr/>
        </p:nvSpPr>
        <p:spPr bwMode="auto">
          <a:xfrm>
            <a:off x="69850" y="4554004"/>
            <a:ext cx="11874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Crib Point1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Darwin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Perth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Townsville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Casey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Davis</a:t>
            </a:r>
          </a:p>
        </p:txBody>
      </p:sp>
      <p:sp>
        <p:nvSpPr>
          <p:cNvPr id="49" name="正方形/長方形 42"/>
          <p:cNvSpPr/>
          <p:nvPr/>
        </p:nvSpPr>
        <p:spPr>
          <a:xfrm>
            <a:off x="3132138" y="5681663"/>
            <a:ext cx="3024187" cy="57626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50" name="Picture 25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5199" y="6204145"/>
            <a:ext cx="4810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AutoShape 27"/>
          <p:cNvCxnSpPr>
            <a:cxnSpLocks noChangeShapeType="1"/>
            <a:stCxn id="50" idx="0"/>
            <a:endCxn id="12" idx="3"/>
          </p:cNvCxnSpPr>
          <p:nvPr/>
        </p:nvCxnSpPr>
        <p:spPr bwMode="auto">
          <a:xfrm rot="16200000" flipV="1">
            <a:off x="5684215" y="4822655"/>
            <a:ext cx="1709138" cy="1053842"/>
          </a:xfrm>
          <a:prstGeom prst="curvedConnector2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Line 12"/>
          <p:cNvSpPr>
            <a:spLocks noChangeShapeType="1"/>
          </p:cNvSpPr>
          <p:nvPr/>
        </p:nvSpPr>
        <p:spPr bwMode="auto">
          <a:xfrm>
            <a:off x="3924300" y="4746104"/>
            <a:ext cx="1368425" cy="0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Text Box 26"/>
          <p:cNvSpPr txBox="1">
            <a:spLocks noChangeArrowheads="1"/>
          </p:cNvSpPr>
          <p:nvPr/>
        </p:nvSpPr>
        <p:spPr bwMode="auto">
          <a:xfrm>
            <a:off x="7402063" y="6341454"/>
            <a:ext cx="11160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Arial" charset="0"/>
              </a:rPr>
              <a:t>New Delhi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Arial" charset="0"/>
              </a:rPr>
              <a:t>Chennai</a:t>
            </a:r>
          </a:p>
        </p:txBody>
      </p:sp>
      <p:pic>
        <p:nvPicPr>
          <p:cNvPr id="54" name="Picture 31" descr="MCj03076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85" y="1717676"/>
            <a:ext cx="48101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 Box 34"/>
          <p:cNvSpPr txBox="1">
            <a:spLocks noChangeArrowheads="1"/>
          </p:cNvSpPr>
          <p:nvPr/>
        </p:nvSpPr>
        <p:spPr bwMode="auto">
          <a:xfrm>
            <a:off x="1331008" y="1843304"/>
            <a:ext cx="9476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err="1" smtClean="0">
                <a:solidFill>
                  <a:prstClr val="black"/>
                </a:solidFill>
                <a:latin typeface="Arial" charset="0"/>
              </a:rPr>
              <a:t>Papeete</a:t>
            </a:r>
            <a:endParaRPr lang="en-US" altLang="ja-JP" sz="1600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" name="テキスト ボックス 43"/>
          <p:cNvSpPr txBox="1"/>
          <p:nvPr/>
        </p:nvSpPr>
        <p:spPr>
          <a:xfrm>
            <a:off x="4300763" y="1826616"/>
            <a:ext cx="102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</a:rPr>
              <a:t>Toulouse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7" name="AutoShape 27"/>
          <p:cNvCxnSpPr>
            <a:cxnSpLocks noChangeShapeType="1"/>
            <a:stCxn id="54" idx="3"/>
            <a:endCxn id="56" idx="1"/>
          </p:cNvCxnSpPr>
          <p:nvPr/>
        </p:nvCxnSpPr>
        <p:spPr bwMode="auto">
          <a:xfrm flipV="1">
            <a:off x="3160998" y="2011282"/>
            <a:ext cx="1139765" cy="1357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accent1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AutoShape 27"/>
          <p:cNvCxnSpPr>
            <a:cxnSpLocks noChangeShapeType="1"/>
            <a:stCxn id="56" idx="3"/>
            <a:endCxn id="12" idx="3"/>
          </p:cNvCxnSpPr>
          <p:nvPr/>
        </p:nvCxnSpPr>
        <p:spPr bwMode="auto">
          <a:xfrm>
            <a:off x="5322518" y="2011282"/>
            <a:ext cx="689345" cy="2483725"/>
          </a:xfrm>
          <a:prstGeom prst="curvedConnector3">
            <a:avLst>
              <a:gd name="adj1" fmla="val 179129"/>
            </a:avLst>
          </a:prstGeom>
          <a:noFill/>
          <a:ln w="38100">
            <a:solidFill>
              <a:schemeClr val="accent1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오른쪽 화살표 5"/>
          <p:cNvSpPr/>
          <p:nvPr/>
        </p:nvSpPr>
        <p:spPr>
          <a:xfrm flipH="1">
            <a:off x="5439438" y="2469226"/>
            <a:ext cx="1701135" cy="981999"/>
          </a:xfrm>
          <a:prstGeom prst="rightArrow">
            <a:avLst>
              <a:gd name="adj1" fmla="val 69893"/>
              <a:gd name="adj2" fmla="val 26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/>
              <a:t>IASI Radiance</a:t>
            </a:r>
          </a:p>
          <a:p>
            <a:pPr algn="ctr"/>
            <a:r>
              <a:rPr lang="en-US" altLang="ko-KR" sz="1600" dirty="0"/>
              <a:t>(Dec. 2016)</a:t>
            </a:r>
            <a:endParaRPr lang="ko-KR" altLang="en-US" sz="1600" dirty="0"/>
          </a:p>
        </p:txBody>
      </p:sp>
      <p:sp>
        <p:nvSpPr>
          <p:cNvPr id="60" name="오른쪽 화살표 59"/>
          <p:cNvSpPr/>
          <p:nvPr/>
        </p:nvSpPr>
        <p:spPr>
          <a:xfrm>
            <a:off x="5590228" y="3341686"/>
            <a:ext cx="1860086" cy="981999"/>
          </a:xfrm>
          <a:prstGeom prst="rightArrow">
            <a:avLst>
              <a:gd name="adj1" fmla="val 69893"/>
              <a:gd name="adj2" fmla="val 26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 err="1" smtClean="0"/>
              <a:t>Metop</a:t>
            </a:r>
            <a:r>
              <a:rPr lang="en-US" altLang="ko-KR" sz="1600" dirty="0" smtClean="0"/>
              <a:t> ATOVS from Syowa site</a:t>
            </a:r>
          </a:p>
          <a:p>
            <a:pPr algn="ctr"/>
            <a:r>
              <a:rPr lang="en-US" altLang="ko-KR" sz="1600" dirty="0" smtClean="0"/>
              <a:t>(Sep. </a:t>
            </a:r>
            <a:r>
              <a:rPr lang="en-US" altLang="ko-KR" sz="1600" dirty="0"/>
              <a:t>2016)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0787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505" y="91440"/>
            <a:ext cx="8869470" cy="725488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COMS </a:t>
            </a:r>
            <a:endParaRPr lang="ko-KR" altLang="en-US" sz="2800" dirty="0"/>
          </a:p>
        </p:txBody>
      </p:sp>
      <p:sp>
        <p:nvSpPr>
          <p:cNvPr id="59" name="Rectangle 3"/>
          <p:cNvSpPr>
            <a:spLocks/>
          </p:cNvSpPr>
          <p:nvPr/>
        </p:nvSpPr>
        <p:spPr bwMode="auto">
          <a:xfrm>
            <a:off x="545152" y="1040129"/>
            <a:ext cx="8275320" cy="2089404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auto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SemiBold" charset="0"/>
              </a:rPr>
              <a:t>COMS(GK-1) </a:t>
            </a:r>
            <a:r>
              <a:rPr kumimoji="0" lang="en-US" altLang="ko-K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SemiBold" charset="0"/>
              </a:rPr>
              <a:t>is </a:t>
            </a:r>
            <a:r>
              <a:rPr kumimoji="0" lang="en-US" altLang="ko-KR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SemiBold" charset="0"/>
              </a:rPr>
              <a:t>the </a:t>
            </a:r>
            <a:r>
              <a:rPr kumimoji="0" lang="en-US" altLang="ko-K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SemiBold" charset="0"/>
              </a:rPr>
              <a:t>first multi-purpose geostationary </a:t>
            </a:r>
            <a:r>
              <a:rPr kumimoji="0" lang="en-US" altLang="ko-KR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SemiBold" charset="0"/>
              </a:rPr>
              <a:t>satellite for Korea </a:t>
            </a:r>
            <a:r>
              <a:rPr kumimoji="0" lang="en-US" altLang="ko-K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SemiBold" charset="0"/>
              </a:rPr>
              <a:t>in the application of Meteorology, Ocean and Communication</a:t>
            </a:r>
          </a:p>
          <a:p>
            <a:pPr marL="271463" lvl="2" indent="-25400" fontAlgn="auto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50000"/>
              <a:buFont typeface="Daum_Regular" charset="0"/>
              <a:buChar char="•"/>
              <a:defRPr/>
            </a:pPr>
            <a:r>
              <a:rPr kumimoji="0" lang="en-US" altLang="ko-KR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 Meteorological Mission : Continuous </a:t>
            </a:r>
            <a:r>
              <a:rPr kumimoji="0" lang="en-US" altLang="ko-KR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Observation </a:t>
            </a:r>
            <a:r>
              <a:rPr kumimoji="0" lang="en-US" altLang="ko-KR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to support weather forecasting </a:t>
            </a:r>
            <a:endParaRPr kumimoji="0" lang="en-US" altLang="ko-KR" sz="1400" b="1" dirty="0" smtClean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  <a:cs typeface="ヒラギノ角ゴ ProN W3" charset="0"/>
              <a:sym typeface="Daum_Regular" charset="0"/>
            </a:endParaRPr>
          </a:p>
          <a:p>
            <a:pPr marL="271463" lvl="2" indent="-25400" fontAlgn="auto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50000"/>
              <a:defRPr/>
            </a:pPr>
            <a:r>
              <a:rPr kumimoji="0" lang="en-US" altLang="ko-KR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                                         and </a:t>
            </a:r>
            <a:r>
              <a:rPr kumimoji="0" lang="en-US" altLang="ko-KR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early </a:t>
            </a:r>
            <a:r>
              <a:rPr kumimoji="0" lang="en-US" altLang="ko-KR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detection </a:t>
            </a:r>
            <a:r>
              <a:rPr kumimoji="0" lang="en-US" altLang="ko-KR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of severe weather phenomena</a:t>
            </a:r>
          </a:p>
          <a:p>
            <a:pPr marL="246888" lvl="2" fontAlgn="auto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50000"/>
              <a:buFont typeface="Daum_Regular" charset="0"/>
              <a:buChar char="•"/>
              <a:defRPr/>
            </a:pPr>
            <a:r>
              <a:rPr kumimoji="0" lang="en-US" altLang="ko-KR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 Period : 2003 - 2010 (8 </a:t>
            </a:r>
            <a:r>
              <a:rPr kumimoji="0" lang="en-US" altLang="ko-KR" sz="1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yrs</a:t>
            </a:r>
            <a:r>
              <a:rPr kumimoji="0" lang="en-US" altLang="ko-KR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)</a:t>
            </a:r>
          </a:p>
          <a:p>
            <a:pPr marL="246888" lvl="2" fontAlgn="auto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50000"/>
              <a:buFont typeface="Daum_Regular" charset="0"/>
              <a:buChar char="•"/>
              <a:defRPr/>
            </a:pPr>
            <a:r>
              <a:rPr kumimoji="0" lang="en-US" altLang="ko-KR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 Orbit : 128.2°E over equator (</a:t>
            </a:r>
            <a:r>
              <a:rPr kumimoji="0" lang="en-US" altLang="ko-KR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36,000 </a:t>
            </a:r>
            <a:r>
              <a:rPr kumimoji="0" lang="en-US" altLang="ko-KR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km)</a:t>
            </a:r>
          </a:p>
          <a:p>
            <a:pPr marL="246888" lvl="2" fontAlgn="auto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50000"/>
              <a:buFont typeface="Daum_Regular" charset="0"/>
              <a:buChar char="•"/>
              <a:defRPr/>
            </a:pPr>
            <a:r>
              <a:rPr kumimoji="0" lang="en-US" altLang="ko-KR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 Design </a:t>
            </a:r>
            <a:r>
              <a:rPr kumimoji="0" lang="en-US" altLang="ko-KR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life : 7 </a:t>
            </a:r>
            <a:r>
              <a:rPr kumimoji="0" lang="en-US" altLang="ko-KR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years</a:t>
            </a:r>
          </a:p>
          <a:p>
            <a:pPr marL="246888" lvl="2" fontAlgn="auto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50000"/>
              <a:buFont typeface="Daum_Regular" charset="0"/>
              <a:buChar char="•"/>
              <a:defRPr/>
            </a:pPr>
            <a:r>
              <a:rPr kumimoji="0" lang="en-US" altLang="ko-KR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ヒラギノ角ゴ ProN W3" charset="0"/>
                <a:sym typeface="Daum_Regular" charset="0"/>
              </a:rPr>
              <a:t> Operation : April 2011 -</a:t>
            </a:r>
            <a:endParaRPr kumimoji="0" lang="en-US" altLang="ko-KR" sz="1400" b="1" dirty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  <a:cs typeface="ヒラギノ角ゴ ProN W3" charset="0"/>
              <a:sym typeface="Daum_Regular" charset="0"/>
            </a:endParaRPr>
          </a:p>
        </p:txBody>
      </p:sp>
      <p:sp>
        <p:nvSpPr>
          <p:cNvPr id="61" name="Rectangle 31"/>
          <p:cNvSpPr>
            <a:spLocks/>
          </p:cNvSpPr>
          <p:nvPr/>
        </p:nvSpPr>
        <p:spPr bwMode="auto">
          <a:xfrm>
            <a:off x="5773292" y="2501652"/>
            <a:ext cx="996696" cy="160020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300" dirty="0">
                <a:solidFill>
                  <a:srgbClr val="00B0F0"/>
                </a:solidFill>
                <a:latin typeface="나눔고딕 ExtraBold" pitchFamily="50" charset="-127"/>
                <a:ea typeface="나눔고딕 ExtraBold" pitchFamily="50" charset="-127"/>
                <a:cs typeface="ヒラギノ角ゴ ProN W3" charset="0"/>
                <a:sym typeface="Daum_Regular" charset="0"/>
              </a:rPr>
              <a:t>Solar Panel</a:t>
            </a:r>
          </a:p>
        </p:txBody>
      </p:sp>
      <p:sp>
        <p:nvSpPr>
          <p:cNvPr id="62" name="Rectangle 32"/>
          <p:cNvSpPr>
            <a:spLocks/>
          </p:cNvSpPr>
          <p:nvPr/>
        </p:nvSpPr>
        <p:spPr bwMode="auto">
          <a:xfrm>
            <a:off x="7812360" y="2732723"/>
            <a:ext cx="1179576" cy="160020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300" dirty="0">
                <a:solidFill>
                  <a:srgbClr val="00B0F0"/>
                </a:solidFill>
                <a:latin typeface="나눔고딕 ExtraBold" pitchFamily="50" charset="-127"/>
                <a:ea typeface="나눔고딕 ExtraBold" pitchFamily="50" charset="-127"/>
                <a:cs typeface="ヒラギノ角ゴ ProN W3" charset="0"/>
                <a:sym typeface="Daum_Regular" charset="0"/>
              </a:rPr>
              <a:t>Ka-band Antenna</a:t>
            </a:r>
          </a:p>
        </p:txBody>
      </p:sp>
      <p:sp>
        <p:nvSpPr>
          <p:cNvPr id="63" name="Rectangle 34"/>
          <p:cNvSpPr>
            <a:spLocks/>
          </p:cNvSpPr>
          <p:nvPr/>
        </p:nvSpPr>
        <p:spPr bwMode="auto">
          <a:xfrm>
            <a:off x="7559760" y="5843927"/>
            <a:ext cx="550281" cy="160020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300" dirty="0">
                <a:solidFill>
                  <a:srgbClr val="00B0F0"/>
                </a:solidFill>
                <a:latin typeface="나눔고딕 ExtraBold" pitchFamily="50" charset="-127"/>
                <a:ea typeface="나눔고딕 ExtraBold" pitchFamily="50" charset="-127"/>
                <a:cs typeface="ヒラギノ角ゴ ProN W3" charset="0"/>
                <a:sym typeface="Daum_Regular" charset="0"/>
              </a:rPr>
              <a:t>GOCI</a:t>
            </a:r>
          </a:p>
        </p:txBody>
      </p:sp>
      <p:grpSp>
        <p:nvGrpSpPr>
          <p:cNvPr id="64" name="Group 37"/>
          <p:cNvGrpSpPr>
            <a:grpSpLocks/>
          </p:cNvGrpSpPr>
          <p:nvPr/>
        </p:nvGrpSpPr>
        <p:grpSpPr bwMode="auto">
          <a:xfrm>
            <a:off x="-87443" y="3397527"/>
            <a:ext cx="9264019" cy="2043684"/>
            <a:chOff x="-153" y="0"/>
            <a:chExt cx="16210" cy="3576"/>
          </a:xfrm>
        </p:grpSpPr>
        <p:pic>
          <p:nvPicPr>
            <p:cNvPr id="65" name="Picture 3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81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" y="0"/>
              <a:ext cx="16099" cy="3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66" name="Rectangle 36"/>
            <p:cNvSpPr>
              <a:spLocks/>
            </p:cNvSpPr>
            <p:nvPr/>
          </p:nvSpPr>
          <p:spPr bwMode="auto">
            <a:xfrm>
              <a:off x="-153" y="1669"/>
              <a:ext cx="6840" cy="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266700" tIns="266700" rIns="266700" bIns="266700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700" dirty="0">
                  <a:solidFill>
                    <a:prstClr val="white"/>
                  </a:solidFill>
                  <a:effectLst>
                    <a:outerShdw blurRad="38100" dist="38100" sx="1000" sy="1000" algn="tl">
                      <a:srgbClr val="C0C0C0"/>
                    </a:outerShdw>
                  </a:effectLst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Geeza Pro" charset="0"/>
                </a:rPr>
                <a:t>Communication, Ocean and</a:t>
              </a:r>
            </a:p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700" dirty="0">
                  <a:solidFill>
                    <a:prstClr val="white"/>
                  </a:solidFill>
                  <a:effectLst>
                    <a:outerShdw blurRad="38100" dist="38100" sx="1000" sy="1000" algn="tl">
                      <a:srgbClr val="C0C0C0"/>
                    </a:outerShdw>
                  </a:effectLst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Geeza Pro" charset="0"/>
                </a:rPr>
                <a:t>Meteorological Satellite</a:t>
              </a:r>
            </a:p>
          </p:txBody>
        </p:sp>
      </p:grpSp>
      <p:pic>
        <p:nvPicPr>
          <p:cNvPr id="67" name="Picture 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960" y="2648109"/>
            <a:ext cx="5770096" cy="31146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8" name="Line 39"/>
          <p:cNvSpPr>
            <a:spLocks noChangeShapeType="1"/>
          </p:cNvSpPr>
          <p:nvPr/>
        </p:nvSpPr>
        <p:spPr bwMode="auto">
          <a:xfrm rot="10800000" flipH="1">
            <a:off x="5217794" y="2695391"/>
            <a:ext cx="555498" cy="1037272"/>
          </a:xfrm>
          <a:prstGeom prst="line">
            <a:avLst/>
          </a:prstGeom>
          <a:noFill/>
          <a:ln w="12700">
            <a:solidFill>
              <a:srgbClr val="00B0F0"/>
            </a:solidFill>
            <a:miter lim="800000"/>
            <a:headEnd type="oval" w="med" len="med"/>
            <a:tailEnd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69" name="Line 40"/>
          <p:cNvSpPr>
            <a:spLocks noChangeShapeType="1"/>
          </p:cNvSpPr>
          <p:nvPr/>
        </p:nvSpPr>
        <p:spPr bwMode="auto">
          <a:xfrm rot="10800000" flipH="1">
            <a:off x="7396353" y="2923525"/>
            <a:ext cx="354330" cy="680085"/>
          </a:xfrm>
          <a:prstGeom prst="line">
            <a:avLst/>
          </a:prstGeom>
          <a:noFill/>
          <a:ln w="12700">
            <a:solidFill>
              <a:srgbClr val="00B0F0"/>
            </a:solidFill>
            <a:miter lim="800000"/>
            <a:headEnd type="oval" w="med" len="med"/>
            <a:tailEnd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70" name="Line 41"/>
          <p:cNvSpPr>
            <a:spLocks noChangeShapeType="1"/>
          </p:cNvSpPr>
          <p:nvPr/>
        </p:nvSpPr>
        <p:spPr bwMode="auto">
          <a:xfrm rot="10800000" flipH="1">
            <a:off x="7811262" y="4062562"/>
            <a:ext cx="354330" cy="680085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 type="oval" w="med" len="med"/>
            <a:tailEnd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71" name="Rectangle 42"/>
          <p:cNvSpPr>
            <a:spLocks/>
          </p:cNvSpPr>
          <p:nvPr/>
        </p:nvSpPr>
        <p:spPr bwMode="auto">
          <a:xfrm>
            <a:off x="7662100" y="3612823"/>
            <a:ext cx="1356741" cy="411480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ヒラギノ角ゴ ProN W3" charset="0"/>
                <a:sym typeface="Daum_Regular" charset="0"/>
              </a:rPr>
              <a:t>Meteorological</a:t>
            </a: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ヒラギノ角ゴ ProN W3" charset="0"/>
                <a:sym typeface="Daum_Regular" charset="0"/>
              </a:rPr>
              <a:t>Imager  </a:t>
            </a:r>
            <a:endParaRPr kumimoji="0" lang="en-US" altLang="ko-KR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50" charset="-127"/>
              <a:ea typeface="Arial Unicode MS" pitchFamily="50" charset="-127"/>
              <a:cs typeface="ヒラギノ角ゴ ProN W3" charset="0"/>
              <a:sym typeface="Daum_Regular" charset="0"/>
            </a:endParaRPr>
          </a:p>
        </p:txBody>
      </p:sp>
      <p:pic>
        <p:nvPicPr>
          <p:cNvPr id="72" name="Picture 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5851" y="2695391"/>
            <a:ext cx="560070" cy="5257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3" name="Line 33"/>
          <p:cNvSpPr>
            <a:spLocks noChangeShapeType="1"/>
          </p:cNvSpPr>
          <p:nvPr/>
        </p:nvSpPr>
        <p:spPr bwMode="auto">
          <a:xfrm>
            <a:off x="7413455" y="5445973"/>
            <a:ext cx="254889" cy="350330"/>
          </a:xfrm>
          <a:prstGeom prst="line">
            <a:avLst/>
          </a:prstGeom>
          <a:noFill/>
          <a:ln w="12700">
            <a:solidFill>
              <a:srgbClr val="00B0F0"/>
            </a:solidFill>
            <a:miter lim="800000"/>
            <a:headEnd type="oval" w="med" len="med"/>
            <a:tailEnd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387" y="5277476"/>
            <a:ext cx="4344876" cy="158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373568" y="5691008"/>
            <a:ext cx="3807907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COMS Operation Performance (%)</a:t>
            </a:r>
            <a:endParaRPr lang="ko-KR" altLang="en-US" sz="1600" dirty="0">
              <a:solidFill>
                <a:prstClr val="black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900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505" y="91440"/>
            <a:ext cx="8869470" cy="725488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COMS Meteorological Products</a:t>
            </a:r>
            <a:endParaRPr lang="ko-KR" altLang="en-US" sz="2800" dirty="0"/>
          </a:p>
        </p:txBody>
      </p:sp>
      <p:sp>
        <p:nvSpPr>
          <p:cNvPr id="53" name="Text Box 26"/>
          <p:cNvSpPr txBox="1">
            <a:spLocks noChangeArrowheads="1"/>
          </p:cNvSpPr>
          <p:nvPr/>
        </p:nvSpPr>
        <p:spPr bwMode="auto">
          <a:xfrm>
            <a:off x="7402063" y="6341454"/>
            <a:ext cx="11160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Arial" charset="0"/>
              </a:rPr>
              <a:t>New Delhi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Arial" charset="0"/>
              </a:rPr>
              <a:t>Chennai</a:t>
            </a:r>
          </a:p>
        </p:txBody>
      </p:sp>
      <p:pic>
        <p:nvPicPr>
          <p:cNvPr id="59" name="Picture 2"/>
          <p:cNvPicPr>
            <a:picLocks noChangeAspect="1"/>
          </p:cNvPicPr>
          <p:nvPr/>
        </p:nvPicPr>
        <p:blipFill rotWithShape="1">
          <a:blip r:embed="rId2" cstate="print"/>
          <a:srcRect t="8659"/>
          <a:stretch/>
        </p:blipFill>
        <p:spPr bwMode="auto">
          <a:xfrm>
            <a:off x="0" y="917842"/>
            <a:ext cx="9144000" cy="59723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" name="Rectangle 10"/>
          <p:cNvSpPr>
            <a:spLocks/>
          </p:cNvSpPr>
          <p:nvPr/>
        </p:nvSpPr>
        <p:spPr bwMode="auto">
          <a:xfrm>
            <a:off x="3992963" y="1163574"/>
            <a:ext cx="1376172" cy="502920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rgbClr val="3596DE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latinLnBrk="0">
              <a:lnSpc>
                <a:spcPct val="110000"/>
              </a:lnSpc>
              <a:defRPr/>
            </a:pPr>
            <a:endParaRPr kumimoji="0" lang="en-US" altLang="ko-KR" sz="900" dirty="0">
              <a:solidFill>
                <a:srgbClr val="FFFFFF"/>
              </a:solidFill>
              <a:latin typeface="Arial Unicode MS" pitchFamily="50" charset="-127"/>
              <a:ea typeface="굴림" charset="-127"/>
              <a:cs typeface="ヒラギノ角ゴ ProN W3" charset="0"/>
              <a:sym typeface="Daum_Regular" charset="0"/>
            </a:endParaRPr>
          </a:p>
        </p:txBody>
      </p:sp>
      <p:sp>
        <p:nvSpPr>
          <p:cNvPr id="62" name="Line 19"/>
          <p:cNvSpPr>
            <a:spLocks noChangeShapeType="1"/>
          </p:cNvSpPr>
          <p:nvPr/>
        </p:nvSpPr>
        <p:spPr bwMode="auto">
          <a:xfrm>
            <a:off x="1481328" y="921830"/>
            <a:ext cx="6336792" cy="56007"/>
          </a:xfrm>
          <a:prstGeom prst="line">
            <a:avLst/>
          </a:prstGeom>
          <a:noFill/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63" name="Line 20"/>
          <p:cNvSpPr>
            <a:spLocks noChangeShapeType="1"/>
          </p:cNvSpPr>
          <p:nvPr/>
        </p:nvSpPr>
        <p:spPr bwMode="auto">
          <a:xfrm>
            <a:off x="1527048" y="969264"/>
            <a:ext cx="6336792" cy="56007"/>
          </a:xfrm>
          <a:prstGeom prst="line">
            <a:avLst/>
          </a:prstGeom>
          <a:noFill/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64" name="Line 21"/>
          <p:cNvSpPr>
            <a:spLocks noChangeShapeType="1"/>
          </p:cNvSpPr>
          <p:nvPr/>
        </p:nvSpPr>
        <p:spPr bwMode="auto">
          <a:xfrm>
            <a:off x="1572768" y="1014984"/>
            <a:ext cx="6336792" cy="56007"/>
          </a:xfrm>
          <a:prstGeom prst="line">
            <a:avLst/>
          </a:prstGeom>
          <a:noFill/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4627451" y="827566"/>
            <a:ext cx="4516549" cy="32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10000"/>
              </a:lnSpc>
              <a:defRPr/>
            </a:pPr>
            <a:r>
              <a:rPr lang="en-US" altLang="ko-KR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  <a:cs typeface="Arial Unicode MS" pitchFamily="50" charset="-127"/>
                <a:sym typeface="Daum_Regular" charset="0"/>
              </a:rPr>
              <a:t>16 Baseline </a:t>
            </a:r>
            <a:r>
              <a:rPr lang="en-US" altLang="ko-KR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  <a:cs typeface="Arial Unicode MS" pitchFamily="50" charset="-127"/>
                <a:sym typeface="Daum_Regular" charset="0"/>
              </a:rPr>
              <a:t>Products are in operation (Apr. 2011-)</a:t>
            </a:r>
            <a:endParaRPr lang="en-US" altLang="ko-KR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  <a:cs typeface="Arial Unicode MS" pitchFamily="50" charset="-127"/>
              <a:sym typeface="Daum_Regular" charset="0"/>
            </a:endParaRPr>
          </a:p>
        </p:txBody>
      </p:sp>
      <p:grpSp>
        <p:nvGrpSpPr>
          <p:cNvPr id="66" name="그룹 65"/>
          <p:cNvGrpSpPr/>
          <p:nvPr/>
        </p:nvGrpSpPr>
        <p:grpSpPr>
          <a:xfrm>
            <a:off x="184404" y="1196752"/>
            <a:ext cx="8951976" cy="5472608"/>
            <a:chOff x="146304" y="1196752"/>
            <a:chExt cx="8951976" cy="5472608"/>
          </a:xfrm>
        </p:grpSpPr>
        <p:pic>
          <p:nvPicPr>
            <p:cNvPr id="67" name="Picture 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6690" y="1484784"/>
              <a:ext cx="7905949" cy="50040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68" name="Picture 8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62824" y="2648140"/>
              <a:ext cx="2885440" cy="16897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69" name="그룹 68"/>
            <p:cNvGrpSpPr/>
            <p:nvPr/>
          </p:nvGrpSpPr>
          <p:grpSpPr>
            <a:xfrm>
              <a:off x="146304" y="1196752"/>
              <a:ext cx="8951976" cy="5472608"/>
              <a:chOff x="146304" y="1196752"/>
              <a:chExt cx="8951976" cy="5472608"/>
            </a:xfrm>
          </p:grpSpPr>
          <p:sp>
            <p:nvSpPr>
              <p:cNvPr id="70" name="Rectangle 22"/>
              <p:cNvSpPr>
                <a:spLocks/>
              </p:cNvSpPr>
              <p:nvPr/>
            </p:nvSpPr>
            <p:spPr bwMode="auto">
              <a:xfrm>
                <a:off x="2798068" y="1402484"/>
                <a:ext cx="1485900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CLD</a:t>
                </a: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9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(Cloud Detection)</a:t>
                </a:r>
              </a:p>
            </p:txBody>
          </p:sp>
          <p:sp>
            <p:nvSpPr>
              <p:cNvPr id="71" name="Rectangle 23"/>
              <p:cNvSpPr>
                <a:spLocks/>
              </p:cNvSpPr>
              <p:nvPr/>
            </p:nvSpPr>
            <p:spPr bwMode="auto">
              <a:xfrm>
                <a:off x="6012180" y="1472184"/>
                <a:ext cx="1485900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SSI</a:t>
                </a: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lang="en-US" altLang="ko-KR" sz="9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</a:t>
                </a:r>
                <a:r>
                  <a:rPr lang="en-US" altLang="ko-KR" sz="9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Snow/Sea </a:t>
                </a:r>
                <a:r>
                  <a:rPr kumimoji="0" lang="en-US" altLang="ko-KR" sz="9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Ice)</a:t>
                </a:r>
                <a:endParaRPr kumimoji="0" lang="en-US" altLang="ko-KR" sz="9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</p:txBody>
          </p:sp>
          <p:sp>
            <p:nvSpPr>
              <p:cNvPr id="72" name="Rectangle 24"/>
              <p:cNvSpPr>
                <a:spLocks/>
              </p:cNvSpPr>
              <p:nvPr/>
            </p:nvSpPr>
            <p:spPr bwMode="auto">
              <a:xfrm>
                <a:off x="7498080" y="3122676"/>
                <a:ext cx="1600200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UTH</a:t>
                </a: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9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(Upper </a:t>
                </a:r>
                <a:r>
                  <a:rPr kumimoji="0" lang="en-US" altLang="ko-KR" sz="900" dirty="0" err="1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Tropospheric</a:t>
                </a:r>
                <a:r>
                  <a:rPr kumimoji="0" lang="en-US" altLang="ko-KR" sz="9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 Humidity)</a:t>
                </a:r>
              </a:p>
            </p:txBody>
          </p:sp>
          <p:sp>
            <p:nvSpPr>
              <p:cNvPr id="73" name="Rectangle 25"/>
              <p:cNvSpPr>
                <a:spLocks/>
              </p:cNvSpPr>
              <p:nvPr/>
            </p:nvSpPr>
            <p:spPr bwMode="auto">
              <a:xfrm>
                <a:off x="6071616" y="5756148"/>
                <a:ext cx="1600200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INS</a:t>
                </a: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9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</a:t>
                </a:r>
                <a:r>
                  <a:rPr kumimoji="0" lang="en-US" altLang="ko-KR" sz="900" dirty="0" err="1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Insolation</a:t>
                </a:r>
                <a:r>
                  <a:rPr kumimoji="0" lang="en-US" altLang="ko-KR" sz="9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)</a:t>
                </a:r>
              </a:p>
            </p:txBody>
          </p:sp>
          <p:sp>
            <p:nvSpPr>
              <p:cNvPr id="74" name="Rectangle 26"/>
              <p:cNvSpPr>
                <a:spLocks/>
              </p:cNvSpPr>
              <p:nvPr/>
            </p:nvSpPr>
            <p:spPr bwMode="auto">
              <a:xfrm>
                <a:off x="5020056" y="6217920"/>
                <a:ext cx="1600200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RI</a:t>
                </a: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9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(Rain Intensity)</a:t>
                </a:r>
              </a:p>
            </p:txBody>
          </p:sp>
          <p:sp>
            <p:nvSpPr>
              <p:cNvPr id="75" name="Rectangle 27"/>
              <p:cNvSpPr>
                <a:spLocks/>
              </p:cNvSpPr>
              <p:nvPr/>
            </p:nvSpPr>
            <p:spPr bwMode="auto">
              <a:xfrm>
                <a:off x="2638044" y="6199632"/>
                <a:ext cx="1600200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AI</a:t>
                </a: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9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(Aerosol Index)</a:t>
                </a:r>
              </a:p>
            </p:txBody>
          </p:sp>
          <p:sp>
            <p:nvSpPr>
              <p:cNvPr id="76" name="Rectangle 28"/>
              <p:cNvSpPr>
                <a:spLocks/>
              </p:cNvSpPr>
              <p:nvPr/>
            </p:nvSpPr>
            <p:spPr bwMode="auto">
              <a:xfrm>
                <a:off x="576072" y="5234940"/>
                <a:ext cx="1600200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CA</a:t>
                </a: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9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(Cloud Analysis)</a:t>
                </a:r>
              </a:p>
            </p:txBody>
          </p:sp>
          <p:sp>
            <p:nvSpPr>
              <p:cNvPr id="77" name="Rectangle 29"/>
              <p:cNvSpPr>
                <a:spLocks/>
              </p:cNvSpPr>
              <p:nvPr/>
            </p:nvSpPr>
            <p:spPr bwMode="auto">
              <a:xfrm>
                <a:off x="146304" y="3172968"/>
                <a:ext cx="1696212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CTT/CTH</a:t>
                </a: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900" dirty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(Cloud Top Temperature/Height)</a:t>
                </a:r>
              </a:p>
            </p:txBody>
          </p:sp>
          <p:sp>
            <p:nvSpPr>
              <p:cNvPr id="78" name="직사각형 77"/>
              <p:cNvSpPr/>
              <p:nvPr/>
            </p:nvSpPr>
            <p:spPr>
              <a:xfrm>
                <a:off x="6006433" y="4260819"/>
                <a:ext cx="795410" cy="363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lang="en-US" altLang="ko-KR" sz="16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COMS</a:t>
                </a:r>
              </a:p>
            </p:txBody>
          </p:sp>
          <p:sp>
            <p:nvSpPr>
              <p:cNvPr id="79" name="Rectangle 22"/>
              <p:cNvSpPr>
                <a:spLocks/>
              </p:cNvSpPr>
              <p:nvPr/>
            </p:nvSpPr>
            <p:spPr bwMode="auto">
              <a:xfrm>
                <a:off x="3878188" y="1196752"/>
                <a:ext cx="1485900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AMV</a:t>
                </a:r>
                <a:endParaRPr kumimoji="0" lang="en-US" altLang="ko-KR" sz="13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9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(Atmospheric Motion Vector)</a:t>
                </a:r>
                <a:endParaRPr kumimoji="0" lang="en-US" altLang="ko-KR" sz="9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</p:txBody>
          </p:sp>
          <p:sp>
            <p:nvSpPr>
              <p:cNvPr id="80" name="Rectangle 22"/>
              <p:cNvSpPr>
                <a:spLocks/>
              </p:cNvSpPr>
              <p:nvPr/>
            </p:nvSpPr>
            <p:spPr bwMode="auto">
              <a:xfrm>
                <a:off x="5220072" y="1406882"/>
                <a:ext cx="1019220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LST</a:t>
                </a:r>
                <a:endParaRPr kumimoji="0" lang="en-US" altLang="ko-KR" sz="13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9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(Land Surface Temperature)</a:t>
                </a:r>
                <a:endParaRPr kumimoji="0" lang="en-US" altLang="ko-KR" sz="9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</p:txBody>
          </p:sp>
          <p:sp>
            <p:nvSpPr>
              <p:cNvPr id="81" name="Rectangle 22"/>
              <p:cNvSpPr>
                <a:spLocks/>
              </p:cNvSpPr>
              <p:nvPr/>
            </p:nvSpPr>
            <p:spPr bwMode="auto">
              <a:xfrm>
                <a:off x="6988470" y="2221992"/>
                <a:ext cx="1019220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Fog</a:t>
                </a:r>
                <a:endParaRPr kumimoji="0" lang="en-US" altLang="ko-KR" sz="13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</p:txBody>
          </p:sp>
          <p:sp>
            <p:nvSpPr>
              <p:cNvPr id="82" name="Rectangle 22"/>
              <p:cNvSpPr>
                <a:spLocks/>
              </p:cNvSpPr>
              <p:nvPr/>
            </p:nvSpPr>
            <p:spPr bwMode="auto">
              <a:xfrm>
                <a:off x="7236296" y="5234425"/>
                <a:ext cx="1449937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CSR</a:t>
                </a:r>
                <a:endParaRPr kumimoji="0" lang="en-US" altLang="ko-KR" sz="13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9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(Clear Sky Radiance)</a:t>
                </a:r>
                <a:endParaRPr kumimoji="0" lang="en-US" altLang="ko-KR" sz="9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</p:txBody>
          </p:sp>
          <p:sp>
            <p:nvSpPr>
              <p:cNvPr id="83" name="Rectangle 22"/>
              <p:cNvSpPr>
                <a:spLocks/>
              </p:cNvSpPr>
              <p:nvPr/>
            </p:nvSpPr>
            <p:spPr bwMode="auto">
              <a:xfrm>
                <a:off x="3923928" y="6299028"/>
                <a:ext cx="1449937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OLR</a:t>
                </a:r>
                <a:endParaRPr kumimoji="0" lang="en-US" altLang="ko-KR" sz="13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9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(Outgoing </a:t>
                </a:r>
                <a:r>
                  <a:rPr kumimoji="0" lang="en-US" altLang="ko-KR" sz="900" dirty="0" err="1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Longwave</a:t>
                </a:r>
                <a:r>
                  <a:rPr kumimoji="0" lang="en-US" altLang="ko-KR" sz="9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 Radiation)</a:t>
                </a:r>
                <a:endParaRPr kumimoji="0" lang="en-US" altLang="ko-KR" sz="9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</p:txBody>
          </p:sp>
          <p:sp>
            <p:nvSpPr>
              <p:cNvPr id="84" name="Rectangle 22"/>
              <p:cNvSpPr>
                <a:spLocks/>
              </p:cNvSpPr>
              <p:nvPr/>
            </p:nvSpPr>
            <p:spPr bwMode="auto">
              <a:xfrm>
                <a:off x="1722743" y="5756148"/>
                <a:ext cx="1449937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AOD</a:t>
                </a:r>
                <a:endParaRPr kumimoji="0" lang="en-US" altLang="ko-KR" sz="13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9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(Aerosol Optical Depth)</a:t>
                </a:r>
                <a:endParaRPr kumimoji="0" lang="en-US" altLang="ko-KR" sz="9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</p:txBody>
          </p:sp>
          <p:sp>
            <p:nvSpPr>
              <p:cNvPr id="85" name="Rectangle 22"/>
              <p:cNvSpPr>
                <a:spLocks/>
              </p:cNvSpPr>
              <p:nvPr/>
            </p:nvSpPr>
            <p:spPr bwMode="auto">
              <a:xfrm>
                <a:off x="927130" y="2221992"/>
                <a:ext cx="1449937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TPW</a:t>
                </a:r>
                <a:endParaRPr kumimoji="0" lang="en-US" altLang="ko-KR" sz="13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9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(Total </a:t>
                </a:r>
                <a:r>
                  <a:rPr kumimoji="0" lang="en-US" altLang="ko-KR" sz="900" dirty="0" err="1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Precipitable</a:t>
                </a:r>
                <a:r>
                  <a:rPr kumimoji="0" lang="en-US" altLang="ko-KR" sz="9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 Water)</a:t>
                </a:r>
                <a:endParaRPr kumimoji="0" lang="en-US" altLang="ko-KR" sz="9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</p:txBody>
          </p:sp>
          <p:sp>
            <p:nvSpPr>
              <p:cNvPr id="86" name="Rectangle 22"/>
              <p:cNvSpPr>
                <a:spLocks/>
              </p:cNvSpPr>
              <p:nvPr/>
            </p:nvSpPr>
            <p:spPr bwMode="auto">
              <a:xfrm>
                <a:off x="1722743" y="1592048"/>
                <a:ext cx="1449937" cy="370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88899" dir="2700000" algn="ctr" rotWithShape="0">
                  <a:srgbClr val="3596DE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13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SST</a:t>
                </a:r>
                <a:endParaRPr kumimoji="0" lang="en-US" altLang="ko-KR" sz="13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  <a:p>
                <a:pPr algn="ctr" latinLnBrk="0">
                  <a:lnSpc>
                    <a:spcPct val="110000"/>
                  </a:lnSpc>
                  <a:defRPr/>
                </a:pPr>
                <a:r>
                  <a:rPr kumimoji="0" lang="en-US" altLang="ko-KR" sz="900" dirty="0" smtClean="0">
                    <a:solidFill>
                      <a:srgbClr val="FFFFFF"/>
                    </a:solidFill>
                    <a:latin typeface="나눔고딕 ExtraBold" pitchFamily="50" charset="-127"/>
                    <a:ea typeface="나눔고딕 ExtraBold" pitchFamily="50" charset="-127"/>
                    <a:cs typeface="ヒラギノ角ゴ ProN W3" charset="0"/>
                    <a:sym typeface="Daum_Regular" charset="0"/>
                  </a:rPr>
                  <a:t>(Sea Surface Temperature)</a:t>
                </a:r>
                <a:endParaRPr kumimoji="0" lang="en-US" altLang="ko-KR" sz="900" dirty="0">
                  <a:solidFill>
                    <a:srgbClr val="FFFFFF"/>
                  </a:solidFill>
                  <a:latin typeface="나눔고딕 ExtraBold" pitchFamily="50" charset="-127"/>
                  <a:ea typeface="나눔고딕 ExtraBold" pitchFamily="50" charset="-127"/>
                  <a:cs typeface="ヒラギノ角ゴ ProN W3" charset="0"/>
                  <a:sym typeface="Daum_Regular" charset="0"/>
                </a:endParaRPr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9074" y="6484194"/>
            <a:ext cx="2037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</a:rPr>
              <a:t>http://nmsc.kma.go.kr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4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4588160" presetClass="entr" presetSubtype="19709448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04588160" presetClass="entr" presetSubtype="197094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04588160" presetClass="entr" presetSubtype="19709465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3"/>
          <p:cNvSpPr>
            <a:spLocks noGrp="1"/>
          </p:cNvSpPr>
          <p:nvPr>
            <p:ph type="title"/>
          </p:nvPr>
        </p:nvSpPr>
        <p:spPr>
          <a:xfrm>
            <a:off x="1" y="91440"/>
            <a:ext cx="8963024" cy="725488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COMS Data Distribution</a:t>
            </a:r>
            <a:endParaRPr lang="ko-KR" alt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7830"/>
            <a:ext cx="9144001" cy="603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5275" y="6542842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</a:rPr>
              <a:t>http://dcpc.nmsc.kma.go.kr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438650" y="1190669"/>
            <a:ext cx="1698509" cy="14718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438650" y="1190670"/>
            <a:ext cx="1735254" cy="65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smtClean="0">
                <a:solidFill>
                  <a:srgbClr val="FFFF00"/>
                </a:solidFill>
              </a:rPr>
              <a:t>MDUS</a:t>
            </a:r>
          </a:p>
          <a:p>
            <a:r>
              <a:rPr lang="en-US" altLang="ko-KR" sz="1600" smtClean="0">
                <a:solidFill>
                  <a:schemeClr val="bg1"/>
                </a:solidFill>
              </a:rPr>
              <a:t>(Korea</a:t>
            </a:r>
            <a:r>
              <a:rPr lang="en-US" altLang="ko-KR" sz="1600" smtClean="0">
                <a:solidFill>
                  <a:srgbClr val="FFFF00"/>
                </a:solidFill>
              </a:rPr>
              <a:t>10</a:t>
            </a:r>
            <a:r>
              <a:rPr lang="en-US" altLang="ko-KR" sz="1600" smtClean="0">
                <a:solidFill>
                  <a:schemeClr val="bg1"/>
                </a:solidFill>
              </a:rPr>
              <a:t>, Foreign</a:t>
            </a:r>
            <a:r>
              <a:rPr lang="en-US" altLang="ko-KR" sz="1600" smtClean="0">
                <a:solidFill>
                  <a:srgbClr val="FFFF00"/>
                </a:solidFill>
              </a:rPr>
              <a:t>8</a:t>
            </a:r>
            <a:r>
              <a:rPr lang="en-US" altLang="ko-KR" sz="1600" smtClean="0">
                <a:solidFill>
                  <a:schemeClr val="bg1"/>
                </a:solidFill>
              </a:rPr>
              <a:t>)</a:t>
            </a:r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8650" y="1990381"/>
            <a:ext cx="1639420" cy="65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>
                <a:solidFill>
                  <a:srgbClr val="FFFF00"/>
                </a:solidFill>
              </a:rPr>
              <a:t>S</a:t>
            </a:r>
            <a:r>
              <a:rPr lang="en-US" altLang="ko-KR" sz="1600" b="1" smtClean="0">
                <a:solidFill>
                  <a:srgbClr val="FFFF00"/>
                </a:solidFill>
              </a:rPr>
              <a:t>DUS</a:t>
            </a:r>
          </a:p>
          <a:p>
            <a:r>
              <a:rPr lang="en-US" altLang="ko-KR" sz="1600" smtClean="0">
                <a:solidFill>
                  <a:schemeClr val="bg1"/>
                </a:solidFill>
              </a:rPr>
              <a:t>(Korea</a:t>
            </a:r>
            <a:r>
              <a:rPr lang="en-US" altLang="ko-KR" sz="1600" smtClean="0">
                <a:solidFill>
                  <a:srgbClr val="FFFF00"/>
                </a:solidFill>
              </a:rPr>
              <a:t>4</a:t>
            </a:r>
            <a:r>
              <a:rPr lang="en-US" altLang="ko-KR" sz="1600" smtClean="0">
                <a:solidFill>
                  <a:schemeClr val="bg1"/>
                </a:solidFill>
              </a:rPr>
              <a:t>, Foreign</a:t>
            </a:r>
            <a:r>
              <a:rPr lang="en-US" altLang="ko-KR" sz="1600" smtClean="0">
                <a:solidFill>
                  <a:srgbClr val="FFFF00"/>
                </a:solidFill>
              </a:rPr>
              <a:t>6</a:t>
            </a:r>
            <a:r>
              <a:rPr lang="en-US" altLang="ko-KR" sz="1600" smtClean="0">
                <a:solidFill>
                  <a:schemeClr val="bg1"/>
                </a:solidFill>
              </a:rPr>
              <a:t>)</a:t>
            </a:r>
            <a:endParaRPr lang="ko-KR" altLang="en-US" sz="1600">
              <a:solidFill>
                <a:schemeClr val="bg1"/>
              </a:solidFill>
            </a:endParaRPr>
          </a:p>
        </p:txBody>
      </p:sp>
      <p:cxnSp>
        <p:nvCxnSpPr>
          <p:cNvPr id="14" name="직선 연결선 13"/>
          <p:cNvCxnSpPr>
            <a:stCxn id="7" idx="1"/>
            <a:endCxn id="7" idx="3"/>
          </p:cNvCxnSpPr>
          <p:nvPr/>
        </p:nvCxnSpPr>
        <p:spPr>
          <a:xfrm>
            <a:off x="4438650" y="1926603"/>
            <a:ext cx="16985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76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3"/>
          <p:cNvSpPr>
            <a:spLocks noGrp="1"/>
          </p:cNvSpPr>
          <p:nvPr>
            <p:ph type="title"/>
          </p:nvPr>
        </p:nvSpPr>
        <p:spPr>
          <a:xfrm>
            <a:off x="1" y="91440"/>
            <a:ext cx="8963024" cy="725488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Geo-KOMPSAT-2A Program</a:t>
            </a:r>
            <a:endParaRPr lang="ko-KR" altLang="en-US" sz="2800" dirty="0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 flipH="1">
            <a:off x="2266950" y="2106882"/>
            <a:ext cx="485775" cy="173038"/>
          </a:xfrm>
          <a:custGeom>
            <a:avLst/>
            <a:gdLst>
              <a:gd name="T0" fmla="*/ 0 w 272"/>
              <a:gd name="T1" fmla="*/ 129 h 181"/>
              <a:gd name="T2" fmla="*/ 83 w 272"/>
              <a:gd name="T3" fmla="*/ 0 h 181"/>
              <a:gd name="T4" fmla="*/ 248 w 272"/>
              <a:gd name="T5" fmla="*/ 0 h 181"/>
              <a:gd name="T6" fmla="*/ 0 60000 65536"/>
              <a:gd name="T7" fmla="*/ 0 60000 65536"/>
              <a:gd name="T8" fmla="*/ 0 60000 65536"/>
              <a:gd name="T9" fmla="*/ 0 w 272"/>
              <a:gd name="T10" fmla="*/ 0 h 181"/>
              <a:gd name="T11" fmla="*/ 272 w 272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181">
                <a:moveTo>
                  <a:pt x="0" y="181"/>
                </a:moveTo>
                <a:lnTo>
                  <a:pt x="91" y="0"/>
                </a:lnTo>
                <a:lnTo>
                  <a:pt x="272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 type="triangle" w="sm" len="med"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 kern="0" dirty="0">
              <a:solidFill>
                <a:prstClr val="black">
                  <a:lumMod val="65000"/>
                  <a:lumOff val="35000"/>
                </a:prstClr>
              </a:solidFill>
              <a:latin typeface="Arial Unicode MS" pitchFamily="50" charset="-127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51010" y="1821371"/>
            <a:ext cx="1946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Meteorological Sensor</a:t>
            </a: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 flipH="1" flipV="1">
            <a:off x="2501134" y="2892050"/>
            <a:ext cx="328613" cy="161925"/>
          </a:xfrm>
          <a:custGeom>
            <a:avLst/>
            <a:gdLst>
              <a:gd name="T0" fmla="*/ 0 w 272"/>
              <a:gd name="T1" fmla="*/ 129 h 181"/>
              <a:gd name="T2" fmla="*/ 83 w 272"/>
              <a:gd name="T3" fmla="*/ 0 h 181"/>
              <a:gd name="T4" fmla="*/ 248 w 272"/>
              <a:gd name="T5" fmla="*/ 0 h 181"/>
              <a:gd name="T6" fmla="*/ 0 60000 65536"/>
              <a:gd name="T7" fmla="*/ 0 60000 65536"/>
              <a:gd name="T8" fmla="*/ 0 60000 65536"/>
              <a:gd name="T9" fmla="*/ 0 w 272"/>
              <a:gd name="T10" fmla="*/ 0 h 181"/>
              <a:gd name="T11" fmla="*/ 272 w 272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181">
                <a:moveTo>
                  <a:pt x="0" y="181"/>
                </a:moveTo>
                <a:lnTo>
                  <a:pt x="91" y="0"/>
                </a:lnTo>
                <a:lnTo>
                  <a:pt x="272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 type="triangle" w="sm" len="med"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 kern="0" dirty="0">
              <a:solidFill>
                <a:prstClr val="black">
                  <a:lumMod val="65000"/>
                  <a:lumOff val="35000"/>
                </a:prstClr>
              </a:solidFill>
              <a:latin typeface="Arial Unicode MS" pitchFamily="50" charset="-127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681339"/>
            <a:ext cx="1902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kern="0" dirty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Space weather Sensor</a:t>
            </a:r>
            <a:endParaRPr kumimoji="0" lang="ko-KR" altLang="en-US" sz="1600" b="1" kern="0" dirty="0">
              <a:solidFill>
                <a:srgbClr val="00B0F0"/>
              </a:solidFill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  <p:grpSp>
        <p:nvGrpSpPr>
          <p:cNvPr id="7" name="그룹 7"/>
          <p:cNvGrpSpPr>
            <a:grpSpLocks/>
          </p:cNvGrpSpPr>
          <p:nvPr/>
        </p:nvGrpSpPr>
        <p:grpSpPr bwMode="auto">
          <a:xfrm>
            <a:off x="898525" y="2183082"/>
            <a:ext cx="6438900" cy="3378200"/>
            <a:chOff x="892380" y="1895412"/>
            <a:chExt cx="6975919" cy="3379253"/>
          </a:xfrm>
        </p:grpSpPr>
        <p:grpSp>
          <p:nvGrpSpPr>
            <p:cNvPr id="9" name="그룹 8"/>
            <p:cNvGrpSpPr/>
            <p:nvPr/>
          </p:nvGrpSpPr>
          <p:grpSpPr>
            <a:xfrm>
              <a:off x="4547558" y="4009053"/>
              <a:ext cx="576065" cy="1084837"/>
              <a:chOff x="4461329" y="3861048"/>
              <a:chExt cx="576065" cy="108483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5" name="그룹 23"/>
              <p:cNvGrpSpPr/>
              <p:nvPr/>
            </p:nvGrpSpPr>
            <p:grpSpPr>
              <a:xfrm>
                <a:off x="4461329" y="3861048"/>
                <a:ext cx="576065" cy="869355"/>
                <a:chOff x="5164063" y="2996952"/>
                <a:chExt cx="1298575" cy="1743075"/>
              </a:xfrm>
              <a:scene3d>
                <a:camera prst="orthographicFront">
                  <a:rot lat="0" lon="0" rev="19499999"/>
                </a:camera>
                <a:lightRig rig="threePt" dir="t"/>
              </a:scene3d>
            </p:grpSpPr>
            <p:sp>
              <p:nvSpPr>
                <p:cNvPr id="32" name="Freeform 70"/>
                <p:cNvSpPr>
                  <a:spLocks/>
                </p:cNvSpPr>
                <p:nvPr/>
              </p:nvSpPr>
              <p:spPr bwMode="auto">
                <a:xfrm>
                  <a:off x="5965552" y="3720249"/>
                  <a:ext cx="477423" cy="534747"/>
                </a:xfrm>
                <a:custGeom>
                  <a:avLst/>
                  <a:gdLst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937 w 10000"/>
                    <a:gd name="connsiteY6" fmla="*/ 5051 h 10000"/>
                    <a:gd name="connsiteX7" fmla="*/ 6465 w 10000"/>
                    <a:gd name="connsiteY7" fmla="*/ 5051 h 10000"/>
                    <a:gd name="connsiteX8" fmla="*/ 5234 w 10000"/>
                    <a:gd name="connsiteY8" fmla="*/ 6019 h 10000"/>
                    <a:gd name="connsiteX9" fmla="*/ 5562 w 10000"/>
                    <a:gd name="connsiteY9" fmla="*/ 4852 h 10000"/>
                    <a:gd name="connsiteX10" fmla="*/ 5562 w 10000"/>
                    <a:gd name="connsiteY10" fmla="*/ 4340 h 10000"/>
                    <a:gd name="connsiteX11" fmla="*/ 5793 w 10000"/>
                    <a:gd name="connsiteY11" fmla="*/ 4340 h 10000"/>
                    <a:gd name="connsiteX12" fmla="*/ 5793 w 10000"/>
                    <a:gd name="connsiteY12" fmla="*/ 4063 h 10000"/>
                    <a:gd name="connsiteX13" fmla="*/ 5274 w 10000"/>
                    <a:gd name="connsiteY13" fmla="*/ 4063 h 10000"/>
                    <a:gd name="connsiteX14" fmla="*/ 5274 w 10000"/>
                    <a:gd name="connsiteY14" fmla="*/ 3725 h 10000"/>
                    <a:gd name="connsiteX15" fmla="*/ 8578 w 10000"/>
                    <a:gd name="connsiteY15" fmla="*/ 3165 h 10000"/>
                    <a:gd name="connsiteX16" fmla="*/ 8943 w 10000"/>
                    <a:gd name="connsiteY16" fmla="*/ 2700 h 10000"/>
                    <a:gd name="connsiteX17" fmla="*/ 8943 w 10000"/>
                    <a:gd name="connsiteY17" fmla="*/ 1893 h 10000"/>
                    <a:gd name="connsiteX18" fmla="*/ 4448 w 10000"/>
                    <a:gd name="connsiteY18" fmla="*/ 0 h 10000"/>
                    <a:gd name="connsiteX19" fmla="*/ 4448 w 10000"/>
                    <a:gd name="connsiteY19" fmla="*/ 0 h 10000"/>
                    <a:gd name="connsiteX20" fmla="*/ 4448 w 10000"/>
                    <a:gd name="connsiteY20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937 w 10000"/>
                    <a:gd name="connsiteY6" fmla="*/ 5051 h 10000"/>
                    <a:gd name="connsiteX7" fmla="*/ 6465 w 10000"/>
                    <a:gd name="connsiteY7" fmla="*/ 5051 h 10000"/>
                    <a:gd name="connsiteX8" fmla="*/ 5562 w 10000"/>
                    <a:gd name="connsiteY8" fmla="*/ 4852 h 10000"/>
                    <a:gd name="connsiteX9" fmla="*/ 5562 w 10000"/>
                    <a:gd name="connsiteY9" fmla="*/ 4340 h 10000"/>
                    <a:gd name="connsiteX10" fmla="*/ 5793 w 10000"/>
                    <a:gd name="connsiteY10" fmla="*/ 4340 h 10000"/>
                    <a:gd name="connsiteX11" fmla="*/ 5793 w 10000"/>
                    <a:gd name="connsiteY11" fmla="*/ 4063 h 10000"/>
                    <a:gd name="connsiteX12" fmla="*/ 5274 w 10000"/>
                    <a:gd name="connsiteY12" fmla="*/ 4063 h 10000"/>
                    <a:gd name="connsiteX13" fmla="*/ 5274 w 10000"/>
                    <a:gd name="connsiteY13" fmla="*/ 3725 h 10000"/>
                    <a:gd name="connsiteX14" fmla="*/ 8578 w 10000"/>
                    <a:gd name="connsiteY14" fmla="*/ 3165 h 10000"/>
                    <a:gd name="connsiteX15" fmla="*/ 8943 w 10000"/>
                    <a:gd name="connsiteY15" fmla="*/ 2700 h 10000"/>
                    <a:gd name="connsiteX16" fmla="*/ 8943 w 10000"/>
                    <a:gd name="connsiteY16" fmla="*/ 1893 h 10000"/>
                    <a:gd name="connsiteX17" fmla="*/ 4448 w 10000"/>
                    <a:gd name="connsiteY17" fmla="*/ 0 h 10000"/>
                    <a:gd name="connsiteX18" fmla="*/ 4448 w 10000"/>
                    <a:gd name="connsiteY18" fmla="*/ 0 h 10000"/>
                    <a:gd name="connsiteX19" fmla="*/ 4448 w 10000"/>
                    <a:gd name="connsiteY19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937 w 10000"/>
                    <a:gd name="connsiteY6" fmla="*/ 5051 h 10000"/>
                    <a:gd name="connsiteX7" fmla="*/ 5562 w 10000"/>
                    <a:gd name="connsiteY7" fmla="*/ 4852 h 10000"/>
                    <a:gd name="connsiteX8" fmla="*/ 5562 w 10000"/>
                    <a:gd name="connsiteY8" fmla="*/ 4340 h 10000"/>
                    <a:gd name="connsiteX9" fmla="*/ 5793 w 10000"/>
                    <a:gd name="connsiteY9" fmla="*/ 4340 h 10000"/>
                    <a:gd name="connsiteX10" fmla="*/ 5793 w 10000"/>
                    <a:gd name="connsiteY10" fmla="*/ 4063 h 10000"/>
                    <a:gd name="connsiteX11" fmla="*/ 5274 w 10000"/>
                    <a:gd name="connsiteY11" fmla="*/ 4063 h 10000"/>
                    <a:gd name="connsiteX12" fmla="*/ 5274 w 10000"/>
                    <a:gd name="connsiteY12" fmla="*/ 3725 h 10000"/>
                    <a:gd name="connsiteX13" fmla="*/ 8578 w 10000"/>
                    <a:gd name="connsiteY13" fmla="*/ 3165 h 10000"/>
                    <a:gd name="connsiteX14" fmla="*/ 8943 w 10000"/>
                    <a:gd name="connsiteY14" fmla="*/ 2700 h 10000"/>
                    <a:gd name="connsiteX15" fmla="*/ 8943 w 10000"/>
                    <a:gd name="connsiteY15" fmla="*/ 1893 h 10000"/>
                    <a:gd name="connsiteX16" fmla="*/ 4448 w 10000"/>
                    <a:gd name="connsiteY16" fmla="*/ 0 h 10000"/>
                    <a:gd name="connsiteX17" fmla="*/ 4448 w 10000"/>
                    <a:gd name="connsiteY17" fmla="*/ 0 h 10000"/>
                    <a:gd name="connsiteX18" fmla="*/ 4448 w 10000"/>
                    <a:gd name="connsiteY18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852 h 10000"/>
                    <a:gd name="connsiteX7" fmla="*/ 5562 w 10000"/>
                    <a:gd name="connsiteY7" fmla="*/ 4340 h 10000"/>
                    <a:gd name="connsiteX8" fmla="*/ 5793 w 10000"/>
                    <a:gd name="connsiteY8" fmla="*/ 4340 h 10000"/>
                    <a:gd name="connsiteX9" fmla="*/ 5793 w 10000"/>
                    <a:gd name="connsiteY9" fmla="*/ 4063 h 10000"/>
                    <a:gd name="connsiteX10" fmla="*/ 5274 w 10000"/>
                    <a:gd name="connsiteY10" fmla="*/ 4063 h 10000"/>
                    <a:gd name="connsiteX11" fmla="*/ 5274 w 10000"/>
                    <a:gd name="connsiteY11" fmla="*/ 3725 h 10000"/>
                    <a:gd name="connsiteX12" fmla="*/ 8578 w 10000"/>
                    <a:gd name="connsiteY12" fmla="*/ 3165 h 10000"/>
                    <a:gd name="connsiteX13" fmla="*/ 8943 w 10000"/>
                    <a:gd name="connsiteY13" fmla="*/ 2700 h 10000"/>
                    <a:gd name="connsiteX14" fmla="*/ 8943 w 10000"/>
                    <a:gd name="connsiteY14" fmla="*/ 1893 h 10000"/>
                    <a:gd name="connsiteX15" fmla="*/ 4448 w 10000"/>
                    <a:gd name="connsiteY15" fmla="*/ 0 h 10000"/>
                    <a:gd name="connsiteX16" fmla="*/ 4448 w 10000"/>
                    <a:gd name="connsiteY16" fmla="*/ 0 h 10000"/>
                    <a:gd name="connsiteX17" fmla="*/ 4448 w 10000"/>
                    <a:gd name="connsiteY17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340 h 10000"/>
                    <a:gd name="connsiteX7" fmla="*/ 5793 w 10000"/>
                    <a:gd name="connsiteY7" fmla="*/ 4340 h 10000"/>
                    <a:gd name="connsiteX8" fmla="*/ 5793 w 10000"/>
                    <a:gd name="connsiteY8" fmla="*/ 4063 h 10000"/>
                    <a:gd name="connsiteX9" fmla="*/ 5274 w 10000"/>
                    <a:gd name="connsiteY9" fmla="*/ 4063 h 10000"/>
                    <a:gd name="connsiteX10" fmla="*/ 5274 w 10000"/>
                    <a:gd name="connsiteY10" fmla="*/ 3725 h 10000"/>
                    <a:gd name="connsiteX11" fmla="*/ 8578 w 10000"/>
                    <a:gd name="connsiteY11" fmla="*/ 3165 h 10000"/>
                    <a:gd name="connsiteX12" fmla="*/ 8943 w 10000"/>
                    <a:gd name="connsiteY12" fmla="*/ 2700 h 10000"/>
                    <a:gd name="connsiteX13" fmla="*/ 8943 w 10000"/>
                    <a:gd name="connsiteY13" fmla="*/ 1893 h 10000"/>
                    <a:gd name="connsiteX14" fmla="*/ 4448 w 10000"/>
                    <a:gd name="connsiteY14" fmla="*/ 0 h 10000"/>
                    <a:gd name="connsiteX15" fmla="*/ 4448 w 10000"/>
                    <a:gd name="connsiteY15" fmla="*/ 0 h 10000"/>
                    <a:gd name="connsiteX16" fmla="*/ 4448 w 10000"/>
                    <a:gd name="connsiteY16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340 h 10000"/>
                    <a:gd name="connsiteX7" fmla="*/ 5793 w 10000"/>
                    <a:gd name="connsiteY7" fmla="*/ 4063 h 10000"/>
                    <a:gd name="connsiteX8" fmla="*/ 5274 w 10000"/>
                    <a:gd name="connsiteY8" fmla="*/ 4063 h 10000"/>
                    <a:gd name="connsiteX9" fmla="*/ 5274 w 10000"/>
                    <a:gd name="connsiteY9" fmla="*/ 3725 h 10000"/>
                    <a:gd name="connsiteX10" fmla="*/ 8578 w 10000"/>
                    <a:gd name="connsiteY10" fmla="*/ 3165 h 10000"/>
                    <a:gd name="connsiteX11" fmla="*/ 8943 w 10000"/>
                    <a:gd name="connsiteY11" fmla="*/ 2700 h 10000"/>
                    <a:gd name="connsiteX12" fmla="*/ 8943 w 10000"/>
                    <a:gd name="connsiteY12" fmla="*/ 1893 h 10000"/>
                    <a:gd name="connsiteX13" fmla="*/ 4448 w 10000"/>
                    <a:gd name="connsiteY13" fmla="*/ 0 h 10000"/>
                    <a:gd name="connsiteX14" fmla="*/ 4448 w 10000"/>
                    <a:gd name="connsiteY14" fmla="*/ 0 h 10000"/>
                    <a:gd name="connsiteX15" fmla="*/ 4448 w 10000"/>
                    <a:gd name="connsiteY15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340 h 10000"/>
                    <a:gd name="connsiteX7" fmla="*/ 5274 w 10000"/>
                    <a:gd name="connsiteY7" fmla="*/ 4063 h 10000"/>
                    <a:gd name="connsiteX8" fmla="*/ 5274 w 10000"/>
                    <a:gd name="connsiteY8" fmla="*/ 3725 h 10000"/>
                    <a:gd name="connsiteX9" fmla="*/ 8578 w 10000"/>
                    <a:gd name="connsiteY9" fmla="*/ 3165 h 10000"/>
                    <a:gd name="connsiteX10" fmla="*/ 8943 w 10000"/>
                    <a:gd name="connsiteY10" fmla="*/ 2700 h 10000"/>
                    <a:gd name="connsiteX11" fmla="*/ 8943 w 10000"/>
                    <a:gd name="connsiteY11" fmla="*/ 1893 h 10000"/>
                    <a:gd name="connsiteX12" fmla="*/ 4448 w 10000"/>
                    <a:gd name="connsiteY12" fmla="*/ 0 h 10000"/>
                    <a:gd name="connsiteX13" fmla="*/ 4448 w 10000"/>
                    <a:gd name="connsiteY13" fmla="*/ 0 h 10000"/>
                    <a:gd name="connsiteX14" fmla="*/ 4448 w 10000"/>
                    <a:gd name="connsiteY14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340 h 10000"/>
                    <a:gd name="connsiteX7" fmla="*/ 5274 w 10000"/>
                    <a:gd name="connsiteY7" fmla="*/ 3725 h 10000"/>
                    <a:gd name="connsiteX8" fmla="*/ 8578 w 10000"/>
                    <a:gd name="connsiteY8" fmla="*/ 3165 h 10000"/>
                    <a:gd name="connsiteX9" fmla="*/ 8943 w 10000"/>
                    <a:gd name="connsiteY9" fmla="*/ 2700 h 10000"/>
                    <a:gd name="connsiteX10" fmla="*/ 8943 w 10000"/>
                    <a:gd name="connsiteY10" fmla="*/ 1893 h 10000"/>
                    <a:gd name="connsiteX11" fmla="*/ 4448 w 10000"/>
                    <a:gd name="connsiteY11" fmla="*/ 0 h 10000"/>
                    <a:gd name="connsiteX12" fmla="*/ 4448 w 10000"/>
                    <a:gd name="connsiteY12" fmla="*/ 0 h 10000"/>
                    <a:gd name="connsiteX13" fmla="*/ 4448 w 10000"/>
                    <a:gd name="connsiteY13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274 w 10000"/>
                    <a:gd name="connsiteY6" fmla="*/ 3725 h 10000"/>
                    <a:gd name="connsiteX7" fmla="*/ 8578 w 10000"/>
                    <a:gd name="connsiteY7" fmla="*/ 3165 h 10000"/>
                    <a:gd name="connsiteX8" fmla="*/ 8943 w 10000"/>
                    <a:gd name="connsiteY8" fmla="*/ 2700 h 10000"/>
                    <a:gd name="connsiteX9" fmla="*/ 8943 w 10000"/>
                    <a:gd name="connsiteY9" fmla="*/ 1893 h 10000"/>
                    <a:gd name="connsiteX10" fmla="*/ 4448 w 10000"/>
                    <a:gd name="connsiteY10" fmla="*/ 0 h 10000"/>
                    <a:gd name="connsiteX11" fmla="*/ 4448 w 10000"/>
                    <a:gd name="connsiteY11" fmla="*/ 0 h 10000"/>
                    <a:gd name="connsiteX12" fmla="*/ 4448 w 10000"/>
                    <a:gd name="connsiteY12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0 w 10000"/>
                    <a:gd name="connsiteY3" fmla="*/ 9476 h 10000"/>
                    <a:gd name="connsiteX4" fmla="*/ 10000 w 10000"/>
                    <a:gd name="connsiteY4" fmla="*/ 10000 h 10000"/>
                    <a:gd name="connsiteX5" fmla="*/ 5274 w 10000"/>
                    <a:gd name="connsiteY5" fmla="*/ 3725 h 10000"/>
                    <a:gd name="connsiteX6" fmla="*/ 8578 w 10000"/>
                    <a:gd name="connsiteY6" fmla="*/ 3165 h 10000"/>
                    <a:gd name="connsiteX7" fmla="*/ 8943 w 10000"/>
                    <a:gd name="connsiteY7" fmla="*/ 2700 h 10000"/>
                    <a:gd name="connsiteX8" fmla="*/ 8943 w 10000"/>
                    <a:gd name="connsiteY8" fmla="*/ 1893 h 10000"/>
                    <a:gd name="connsiteX9" fmla="*/ 4448 w 10000"/>
                    <a:gd name="connsiteY9" fmla="*/ 0 h 10000"/>
                    <a:gd name="connsiteX10" fmla="*/ 4448 w 10000"/>
                    <a:gd name="connsiteY10" fmla="*/ 0 h 10000"/>
                    <a:gd name="connsiteX11" fmla="*/ 4448 w 10000"/>
                    <a:gd name="connsiteY11" fmla="*/ 0 h 10000"/>
                    <a:gd name="connsiteX0" fmla="*/ 4448 w 8943"/>
                    <a:gd name="connsiteY0" fmla="*/ 0 h 9476"/>
                    <a:gd name="connsiteX1" fmla="*/ 3160 w 8943"/>
                    <a:gd name="connsiteY1" fmla="*/ 3671 h 9476"/>
                    <a:gd name="connsiteX2" fmla="*/ 3910 w 8943"/>
                    <a:gd name="connsiteY2" fmla="*/ 4063 h 9476"/>
                    <a:gd name="connsiteX3" fmla="*/ 0 w 8943"/>
                    <a:gd name="connsiteY3" fmla="*/ 9476 h 9476"/>
                    <a:gd name="connsiteX4" fmla="*/ 5274 w 8943"/>
                    <a:gd name="connsiteY4" fmla="*/ 3725 h 9476"/>
                    <a:gd name="connsiteX5" fmla="*/ 8578 w 8943"/>
                    <a:gd name="connsiteY5" fmla="*/ 3165 h 9476"/>
                    <a:gd name="connsiteX6" fmla="*/ 8943 w 8943"/>
                    <a:gd name="connsiteY6" fmla="*/ 2700 h 9476"/>
                    <a:gd name="connsiteX7" fmla="*/ 8943 w 8943"/>
                    <a:gd name="connsiteY7" fmla="*/ 1893 h 9476"/>
                    <a:gd name="connsiteX8" fmla="*/ 4448 w 8943"/>
                    <a:gd name="connsiteY8" fmla="*/ 0 h 9476"/>
                    <a:gd name="connsiteX9" fmla="*/ 4448 w 8943"/>
                    <a:gd name="connsiteY9" fmla="*/ 0 h 9476"/>
                    <a:gd name="connsiteX10" fmla="*/ 4448 w 8943"/>
                    <a:gd name="connsiteY10" fmla="*/ 0 h 9476"/>
                    <a:gd name="connsiteX0" fmla="*/ 1441 w 6467"/>
                    <a:gd name="connsiteY0" fmla="*/ 0 h 4288"/>
                    <a:gd name="connsiteX1" fmla="*/ 0 w 6467"/>
                    <a:gd name="connsiteY1" fmla="*/ 3874 h 4288"/>
                    <a:gd name="connsiteX2" fmla="*/ 839 w 6467"/>
                    <a:gd name="connsiteY2" fmla="*/ 4288 h 4288"/>
                    <a:gd name="connsiteX3" fmla="*/ 2364 w 6467"/>
                    <a:gd name="connsiteY3" fmla="*/ 3931 h 4288"/>
                    <a:gd name="connsiteX4" fmla="*/ 6059 w 6467"/>
                    <a:gd name="connsiteY4" fmla="*/ 3340 h 4288"/>
                    <a:gd name="connsiteX5" fmla="*/ 6467 w 6467"/>
                    <a:gd name="connsiteY5" fmla="*/ 2849 h 4288"/>
                    <a:gd name="connsiteX6" fmla="*/ 6467 w 6467"/>
                    <a:gd name="connsiteY6" fmla="*/ 1998 h 4288"/>
                    <a:gd name="connsiteX7" fmla="*/ 1441 w 6467"/>
                    <a:gd name="connsiteY7" fmla="*/ 0 h 4288"/>
                    <a:gd name="connsiteX8" fmla="*/ 1441 w 6467"/>
                    <a:gd name="connsiteY8" fmla="*/ 0 h 4288"/>
                    <a:gd name="connsiteX9" fmla="*/ 1441 w 6467"/>
                    <a:gd name="connsiteY9" fmla="*/ 0 h 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67" h="4288">
                      <a:moveTo>
                        <a:pt x="1441" y="0"/>
                      </a:moveTo>
                      <a:lnTo>
                        <a:pt x="0" y="3874"/>
                      </a:lnTo>
                      <a:lnTo>
                        <a:pt x="839" y="4288"/>
                      </a:lnTo>
                      <a:lnTo>
                        <a:pt x="2364" y="3931"/>
                      </a:lnTo>
                      <a:lnTo>
                        <a:pt x="6059" y="3340"/>
                      </a:lnTo>
                      <a:lnTo>
                        <a:pt x="6467" y="2849"/>
                      </a:lnTo>
                      <a:lnTo>
                        <a:pt x="6467" y="1998"/>
                      </a:lnTo>
                      <a:lnTo>
                        <a:pt x="1441" y="0"/>
                      </a:lnTo>
                      <a:lnTo>
                        <a:pt x="1441" y="0"/>
                      </a:lnTo>
                      <a:lnTo>
                        <a:pt x="1441" y="0"/>
                      </a:lnTo>
                      <a:close/>
                    </a:path>
                  </a:pathLst>
                </a:custGeom>
                <a:solidFill>
                  <a:srgbClr val="8280A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3" name="Freeform 71"/>
                <p:cNvSpPr>
                  <a:spLocks/>
                </p:cNvSpPr>
                <p:nvPr/>
              </p:nvSpPr>
              <p:spPr bwMode="auto">
                <a:xfrm>
                  <a:off x="5357738" y="3022352"/>
                  <a:ext cx="469900" cy="1711325"/>
                </a:xfrm>
                <a:custGeom>
                  <a:avLst/>
                  <a:gdLst/>
                  <a:ahLst/>
                  <a:cxnLst>
                    <a:cxn ang="0">
                      <a:pos x="539" y="0"/>
                    </a:cxn>
                    <a:cxn ang="0">
                      <a:pos x="485" y="56"/>
                    </a:cxn>
                    <a:cxn ang="0">
                      <a:pos x="351" y="383"/>
                    </a:cxn>
                    <a:cxn ang="0">
                      <a:pos x="249" y="713"/>
                    </a:cxn>
                    <a:cxn ang="0">
                      <a:pos x="178" y="1008"/>
                    </a:cxn>
                    <a:cxn ang="0">
                      <a:pos x="108" y="1305"/>
                    </a:cxn>
                    <a:cxn ang="0">
                      <a:pos x="39" y="1649"/>
                    </a:cxn>
                    <a:cxn ang="0">
                      <a:pos x="16" y="1891"/>
                    </a:cxn>
                    <a:cxn ang="0">
                      <a:pos x="0" y="2063"/>
                    </a:cxn>
                    <a:cxn ang="0">
                      <a:pos x="16" y="2141"/>
                    </a:cxn>
                    <a:cxn ang="0">
                      <a:pos x="30" y="2158"/>
                    </a:cxn>
                    <a:cxn ang="0">
                      <a:pos x="63" y="2150"/>
                    </a:cxn>
                    <a:cxn ang="0">
                      <a:pos x="140" y="2040"/>
                    </a:cxn>
                    <a:cxn ang="0">
                      <a:pos x="256" y="1814"/>
                    </a:cxn>
                    <a:cxn ang="0">
                      <a:pos x="390" y="1454"/>
                    </a:cxn>
                    <a:cxn ang="0">
                      <a:pos x="485" y="1118"/>
                    </a:cxn>
                    <a:cxn ang="0">
                      <a:pos x="547" y="797"/>
                    </a:cxn>
                    <a:cxn ang="0">
                      <a:pos x="577" y="523"/>
                    </a:cxn>
                    <a:cxn ang="0">
                      <a:pos x="592" y="274"/>
                    </a:cxn>
                    <a:cxn ang="0">
                      <a:pos x="592" y="134"/>
                    </a:cxn>
                    <a:cxn ang="0">
                      <a:pos x="570" y="15"/>
                    </a:cxn>
                    <a:cxn ang="0">
                      <a:pos x="539" y="0"/>
                    </a:cxn>
                    <a:cxn ang="0">
                      <a:pos x="539" y="0"/>
                    </a:cxn>
                    <a:cxn ang="0">
                      <a:pos x="539" y="0"/>
                    </a:cxn>
                  </a:cxnLst>
                  <a:rect l="0" t="0" r="r" b="b"/>
                  <a:pathLst>
                    <a:path w="592" h="2158">
                      <a:moveTo>
                        <a:pt x="539" y="0"/>
                      </a:moveTo>
                      <a:lnTo>
                        <a:pt x="485" y="56"/>
                      </a:lnTo>
                      <a:lnTo>
                        <a:pt x="351" y="383"/>
                      </a:lnTo>
                      <a:lnTo>
                        <a:pt x="249" y="713"/>
                      </a:lnTo>
                      <a:lnTo>
                        <a:pt x="178" y="1008"/>
                      </a:lnTo>
                      <a:lnTo>
                        <a:pt x="108" y="1305"/>
                      </a:lnTo>
                      <a:lnTo>
                        <a:pt x="39" y="1649"/>
                      </a:lnTo>
                      <a:lnTo>
                        <a:pt x="16" y="1891"/>
                      </a:lnTo>
                      <a:lnTo>
                        <a:pt x="0" y="2063"/>
                      </a:lnTo>
                      <a:lnTo>
                        <a:pt x="16" y="2141"/>
                      </a:lnTo>
                      <a:lnTo>
                        <a:pt x="30" y="2158"/>
                      </a:lnTo>
                      <a:lnTo>
                        <a:pt x="63" y="2150"/>
                      </a:lnTo>
                      <a:lnTo>
                        <a:pt x="140" y="2040"/>
                      </a:lnTo>
                      <a:lnTo>
                        <a:pt x="256" y="1814"/>
                      </a:lnTo>
                      <a:lnTo>
                        <a:pt x="390" y="1454"/>
                      </a:lnTo>
                      <a:lnTo>
                        <a:pt x="485" y="1118"/>
                      </a:lnTo>
                      <a:lnTo>
                        <a:pt x="547" y="797"/>
                      </a:lnTo>
                      <a:lnTo>
                        <a:pt x="577" y="523"/>
                      </a:lnTo>
                      <a:lnTo>
                        <a:pt x="592" y="274"/>
                      </a:lnTo>
                      <a:lnTo>
                        <a:pt x="592" y="134"/>
                      </a:lnTo>
                      <a:lnTo>
                        <a:pt x="570" y="15"/>
                      </a:lnTo>
                      <a:lnTo>
                        <a:pt x="539" y="0"/>
                      </a:lnTo>
                      <a:lnTo>
                        <a:pt x="539" y="0"/>
                      </a:lnTo>
                      <a:lnTo>
                        <a:pt x="539" y="0"/>
                      </a:lnTo>
                      <a:close/>
                    </a:path>
                  </a:pathLst>
                </a:custGeom>
                <a:solidFill>
                  <a:srgbClr val="E8E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4" name="Freeform 72"/>
                <p:cNvSpPr>
                  <a:spLocks/>
                </p:cNvSpPr>
                <p:nvPr/>
              </p:nvSpPr>
              <p:spPr bwMode="auto">
                <a:xfrm>
                  <a:off x="5176763" y="3724027"/>
                  <a:ext cx="100013" cy="185738"/>
                </a:xfrm>
                <a:custGeom>
                  <a:avLst/>
                  <a:gdLst/>
                  <a:ahLst/>
                  <a:cxnLst>
                    <a:cxn ang="0">
                      <a:pos x="125" y="0"/>
                    </a:cxn>
                    <a:cxn ang="0">
                      <a:pos x="118" y="85"/>
                    </a:cxn>
                    <a:cxn ang="0">
                      <a:pos x="86" y="179"/>
                    </a:cxn>
                    <a:cxn ang="0">
                      <a:pos x="47" y="234"/>
                    </a:cxn>
                    <a:cxn ang="0">
                      <a:pos x="8" y="155"/>
                    </a:cxn>
                    <a:cxn ang="0">
                      <a:pos x="0" y="102"/>
                    </a:cxn>
                    <a:cxn ang="0">
                      <a:pos x="15" y="70"/>
                    </a:cxn>
                    <a:cxn ang="0">
                      <a:pos x="47" y="31"/>
                    </a:cxn>
                    <a:cxn ang="0">
                      <a:pos x="125" y="0"/>
                    </a:cxn>
                    <a:cxn ang="0">
                      <a:pos x="125" y="0"/>
                    </a:cxn>
                    <a:cxn ang="0">
                      <a:pos x="125" y="0"/>
                    </a:cxn>
                  </a:cxnLst>
                  <a:rect l="0" t="0" r="r" b="b"/>
                  <a:pathLst>
                    <a:path w="125" h="234">
                      <a:moveTo>
                        <a:pt x="125" y="0"/>
                      </a:moveTo>
                      <a:lnTo>
                        <a:pt x="118" y="85"/>
                      </a:lnTo>
                      <a:lnTo>
                        <a:pt x="86" y="179"/>
                      </a:lnTo>
                      <a:lnTo>
                        <a:pt x="47" y="234"/>
                      </a:lnTo>
                      <a:lnTo>
                        <a:pt x="8" y="155"/>
                      </a:lnTo>
                      <a:lnTo>
                        <a:pt x="0" y="102"/>
                      </a:lnTo>
                      <a:lnTo>
                        <a:pt x="15" y="70"/>
                      </a:lnTo>
                      <a:lnTo>
                        <a:pt x="47" y="31"/>
                      </a:lnTo>
                      <a:lnTo>
                        <a:pt x="125" y="0"/>
                      </a:lnTo>
                      <a:lnTo>
                        <a:pt x="125" y="0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E8E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5" name="Freeform 74"/>
                <p:cNvSpPr>
                  <a:spLocks/>
                </p:cNvSpPr>
                <p:nvPr/>
              </p:nvSpPr>
              <p:spPr bwMode="auto">
                <a:xfrm>
                  <a:off x="6083225" y="3784352"/>
                  <a:ext cx="204788" cy="161925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233" y="141"/>
                    </a:cxn>
                    <a:cxn ang="0">
                      <a:pos x="171" y="132"/>
                    </a:cxn>
                    <a:cxn ang="0">
                      <a:pos x="256" y="203"/>
                    </a:cxn>
                    <a:cxn ang="0">
                      <a:pos x="0" y="93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256" h="203">
                      <a:moveTo>
                        <a:pt x="13" y="0"/>
                      </a:moveTo>
                      <a:lnTo>
                        <a:pt x="233" y="141"/>
                      </a:lnTo>
                      <a:lnTo>
                        <a:pt x="171" y="132"/>
                      </a:lnTo>
                      <a:lnTo>
                        <a:pt x="256" y="203"/>
                      </a:lnTo>
                      <a:lnTo>
                        <a:pt x="0" y="93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C1C0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6" name="Freeform 75"/>
                <p:cNvSpPr>
                  <a:spLocks/>
                </p:cNvSpPr>
                <p:nvPr/>
              </p:nvSpPr>
              <p:spPr bwMode="auto">
                <a:xfrm>
                  <a:off x="5176763" y="3790702"/>
                  <a:ext cx="74613" cy="1254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5" y="86"/>
                    </a:cxn>
                    <a:cxn ang="0">
                      <a:pos x="71" y="142"/>
                    </a:cxn>
                    <a:cxn ang="0">
                      <a:pos x="47" y="158"/>
                    </a:cxn>
                    <a:cxn ang="0">
                      <a:pos x="0" y="63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5" h="158">
                      <a:moveTo>
                        <a:pt x="0" y="0"/>
                      </a:moveTo>
                      <a:lnTo>
                        <a:pt x="95" y="86"/>
                      </a:lnTo>
                      <a:lnTo>
                        <a:pt x="71" y="142"/>
                      </a:lnTo>
                      <a:lnTo>
                        <a:pt x="47" y="158"/>
                      </a:ln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1C0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7" name="Freeform 76"/>
                <p:cNvSpPr>
                  <a:spLocks/>
                </p:cNvSpPr>
                <p:nvPr/>
              </p:nvSpPr>
              <p:spPr bwMode="auto">
                <a:xfrm>
                  <a:off x="5381550" y="3568452"/>
                  <a:ext cx="385763" cy="1165225"/>
                </a:xfrm>
                <a:custGeom>
                  <a:avLst/>
                  <a:gdLst/>
                  <a:ahLst/>
                  <a:cxnLst>
                    <a:cxn ang="0">
                      <a:pos x="446" y="54"/>
                    </a:cxn>
                    <a:cxn ang="0">
                      <a:pos x="267" y="422"/>
                    </a:cxn>
                    <a:cxn ang="0">
                      <a:pos x="141" y="711"/>
                    </a:cxn>
                    <a:cxn ang="0">
                      <a:pos x="63" y="984"/>
                    </a:cxn>
                    <a:cxn ang="0">
                      <a:pos x="16" y="1273"/>
                    </a:cxn>
                    <a:cxn ang="0">
                      <a:pos x="0" y="1398"/>
                    </a:cxn>
                    <a:cxn ang="0">
                      <a:pos x="9" y="1469"/>
                    </a:cxn>
                    <a:cxn ang="0">
                      <a:pos x="47" y="1437"/>
                    </a:cxn>
                    <a:cxn ang="0">
                      <a:pos x="148" y="1265"/>
                    </a:cxn>
                    <a:cxn ang="0">
                      <a:pos x="259" y="953"/>
                    </a:cxn>
                    <a:cxn ang="0">
                      <a:pos x="354" y="648"/>
                    </a:cxn>
                    <a:cxn ang="0">
                      <a:pos x="408" y="405"/>
                    </a:cxn>
                    <a:cxn ang="0">
                      <a:pos x="485" y="0"/>
                    </a:cxn>
                    <a:cxn ang="0">
                      <a:pos x="446" y="54"/>
                    </a:cxn>
                    <a:cxn ang="0">
                      <a:pos x="446" y="54"/>
                    </a:cxn>
                    <a:cxn ang="0">
                      <a:pos x="446" y="54"/>
                    </a:cxn>
                  </a:cxnLst>
                  <a:rect l="0" t="0" r="r" b="b"/>
                  <a:pathLst>
                    <a:path w="485" h="1469">
                      <a:moveTo>
                        <a:pt x="446" y="54"/>
                      </a:moveTo>
                      <a:lnTo>
                        <a:pt x="267" y="422"/>
                      </a:lnTo>
                      <a:lnTo>
                        <a:pt x="141" y="711"/>
                      </a:lnTo>
                      <a:lnTo>
                        <a:pt x="63" y="984"/>
                      </a:lnTo>
                      <a:lnTo>
                        <a:pt x="16" y="1273"/>
                      </a:lnTo>
                      <a:lnTo>
                        <a:pt x="0" y="1398"/>
                      </a:lnTo>
                      <a:lnTo>
                        <a:pt x="9" y="1469"/>
                      </a:lnTo>
                      <a:lnTo>
                        <a:pt x="47" y="1437"/>
                      </a:lnTo>
                      <a:lnTo>
                        <a:pt x="148" y="1265"/>
                      </a:lnTo>
                      <a:lnTo>
                        <a:pt x="259" y="953"/>
                      </a:lnTo>
                      <a:lnTo>
                        <a:pt x="354" y="648"/>
                      </a:lnTo>
                      <a:lnTo>
                        <a:pt x="408" y="405"/>
                      </a:lnTo>
                      <a:lnTo>
                        <a:pt x="485" y="0"/>
                      </a:lnTo>
                      <a:lnTo>
                        <a:pt x="446" y="54"/>
                      </a:lnTo>
                      <a:lnTo>
                        <a:pt x="446" y="54"/>
                      </a:lnTo>
                      <a:lnTo>
                        <a:pt x="446" y="54"/>
                      </a:lnTo>
                      <a:close/>
                    </a:path>
                  </a:pathLst>
                </a:custGeom>
                <a:solidFill>
                  <a:srgbClr val="C1C0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8" name="Freeform 77"/>
                <p:cNvSpPr>
                  <a:spLocks/>
                </p:cNvSpPr>
                <p:nvPr/>
              </p:nvSpPr>
              <p:spPr bwMode="auto">
                <a:xfrm>
                  <a:off x="5953050" y="3743077"/>
                  <a:ext cx="509588" cy="531813"/>
                </a:xfrm>
                <a:custGeom>
                  <a:avLst/>
                  <a:gdLst/>
                  <a:ahLst/>
                  <a:cxnLst>
                    <a:cxn ang="0">
                      <a:pos x="189" y="0"/>
                    </a:cxn>
                    <a:cxn ang="0">
                      <a:pos x="633" y="296"/>
                    </a:cxn>
                    <a:cxn ang="0">
                      <a:pos x="641" y="367"/>
                    </a:cxn>
                    <a:cxn ang="0">
                      <a:pos x="641" y="438"/>
                    </a:cxn>
                    <a:cxn ang="0">
                      <a:pos x="625" y="484"/>
                    </a:cxn>
                    <a:cxn ang="0">
                      <a:pos x="602" y="539"/>
                    </a:cxn>
                    <a:cxn ang="0">
                      <a:pos x="86" y="671"/>
                    </a:cxn>
                    <a:cxn ang="0">
                      <a:pos x="0" y="608"/>
                    </a:cxn>
                    <a:cxn ang="0">
                      <a:pos x="0" y="531"/>
                    </a:cxn>
                    <a:cxn ang="0">
                      <a:pos x="94" y="546"/>
                    </a:cxn>
                    <a:cxn ang="0">
                      <a:pos x="133" y="453"/>
                    </a:cxn>
                    <a:cxn ang="0">
                      <a:pos x="430" y="453"/>
                    </a:cxn>
                    <a:cxn ang="0">
                      <a:pos x="445" y="405"/>
                    </a:cxn>
                    <a:cxn ang="0">
                      <a:pos x="117" y="335"/>
                    </a:cxn>
                    <a:cxn ang="0">
                      <a:pos x="141" y="249"/>
                    </a:cxn>
                    <a:cxn ang="0">
                      <a:pos x="578" y="381"/>
                    </a:cxn>
                    <a:cxn ang="0">
                      <a:pos x="157" y="179"/>
                    </a:cxn>
                    <a:cxn ang="0">
                      <a:pos x="594" y="343"/>
                    </a:cxn>
                    <a:cxn ang="0">
                      <a:pos x="438" y="233"/>
                    </a:cxn>
                    <a:cxn ang="0">
                      <a:pos x="594" y="296"/>
                    </a:cxn>
                    <a:cxn ang="0">
                      <a:pos x="196" y="31"/>
                    </a:cxn>
                    <a:cxn ang="0">
                      <a:pos x="189" y="0"/>
                    </a:cxn>
                    <a:cxn ang="0">
                      <a:pos x="189" y="0"/>
                    </a:cxn>
                    <a:cxn ang="0">
                      <a:pos x="189" y="0"/>
                    </a:cxn>
                  </a:cxnLst>
                  <a:rect l="0" t="0" r="r" b="b"/>
                  <a:pathLst>
                    <a:path w="641" h="671">
                      <a:moveTo>
                        <a:pt x="189" y="0"/>
                      </a:moveTo>
                      <a:lnTo>
                        <a:pt x="633" y="296"/>
                      </a:lnTo>
                      <a:lnTo>
                        <a:pt x="641" y="367"/>
                      </a:lnTo>
                      <a:lnTo>
                        <a:pt x="641" y="438"/>
                      </a:lnTo>
                      <a:lnTo>
                        <a:pt x="625" y="484"/>
                      </a:lnTo>
                      <a:lnTo>
                        <a:pt x="602" y="539"/>
                      </a:lnTo>
                      <a:lnTo>
                        <a:pt x="86" y="671"/>
                      </a:lnTo>
                      <a:lnTo>
                        <a:pt x="0" y="608"/>
                      </a:lnTo>
                      <a:lnTo>
                        <a:pt x="0" y="531"/>
                      </a:lnTo>
                      <a:lnTo>
                        <a:pt x="94" y="546"/>
                      </a:lnTo>
                      <a:lnTo>
                        <a:pt x="133" y="453"/>
                      </a:lnTo>
                      <a:lnTo>
                        <a:pt x="430" y="453"/>
                      </a:lnTo>
                      <a:lnTo>
                        <a:pt x="445" y="405"/>
                      </a:lnTo>
                      <a:lnTo>
                        <a:pt x="117" y="335"/>
                      </a:lnTo>
                      <a:lnTo>
                        <a:pt x="141" y="249"/>
                      </a:lnTo>
                      <a:lnTo>
                        <a:pt x="578" y="381"/>
                      </a:lnTo>
                      <a:lnTo>
                        <a:pt x="157" y="179"/>
                      </a:lnTo>
                      <a:lnTo>
                        <a:pt x="594" y="343"/>
                      </a:lnTo>
                      <a:lnTo>
                        <a:pt x="438" y="233"/>
                      </a:lnTo>
                      <a:lnTo>
                        <a:pt x="594" y="296"/>
                      </a:lnTo>
                      <a:lnTo>
                        <a:pt x="196" y="31"/>
                      </a:lnTo>
                      <a:lnTo>
                        <a:pt x="189" y="0"/>
                      </a:lnTo>
                      <a:lnTo>
                        <a:pt x="189" y="0"/>
                      </a:lnTo>
                      <a:lnTo>
                        <a:pt x="1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9" name="Freeform 78"/>
                <p:cNvSpPr>
                  <a:spLocks/>
                </p:cNvSpPr>
                <p:nvPr/>
              </p:nvSpPr>
              <p:spPr bwMode="auto">
                <a:xfrm>
                  <a:off x="6014963" y="4263777"/>
                  <a:ext cx="117475" cy="96838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149" y="62"/>
                    </a:cxn>
                    <a:cxn ang="0">
                      <a:pos x="64" y="62"/>
                    </a:cxn>
                    <a:cxn ang="0">
                      <a:pos x="24" y="124"/>
                    </a:cxn>
                    <a:cxn ang="0">
                      <a:pos x="24" y="62"/>
                    </a:cxn>
                    <a:cxn ang="0">
                      <a:pos x="0" y="62"/>
                    </a:cxn>
                    <a:cxn ang="0">
                      <a:pos x="0" y="0"/>
                    </a:cxn>
                    <a:cxn ang="0">
                      <a:pos x="80" y="0"/>
                    </a:cxn>
                    <a:cxn ang="0">
                      <a:pos x="80" y="0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49" h="124">
                      <a:moveTo>
                        <a:pt x="80" y="0"/>
                      </a:moveTo>
                      <a:lnTo>
                        <a:pt x="149" y="62"/>
                      </a:lnTo>
                      <a:lnTo>
                        <a:pt x="64" y="62"/>
                      </a:lnTo>
                      <a:lnTo>
                        <a:pt x="24" y="124"/>
                      </a:lnTo>
                      <a:lnTo>
                        <a:pt x="24" y="62"/>
                      </a:lnTo>
                      <a:lnTo>
                        <a:pt x="0" y="62"/>
                      </a:lnTo>
                      <a:lnTo>
                        <a:pt x="0" y="0"/>
                      </a:lnTo>
                      <a:lnTo>
                        <a:pt x="80" y="0"/>
                      </a:lnTo>
                      <a:lnTo>
                        <a:pt x="80" y="0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0" name="Freeform 81"/>
                <p:cNvSpPr>
                  <a:spLocks/>
                </p:cNvSpPr>
                <p:nvPr/>
              </p:nvSpPr>
              <p:spPr bwMode="auto">
                <a:xfrm>
                  <a:off x="5351388" y="2996952"/>
                  <a:ext cx="446088" cy="1717675"/>
                </a:xfrm>
                <a:custGeom>
                  <a:avLst/>
                  <a:gdLst/>
                  <a:ahLst/>
                  <a:cxnLst>
                    <a:cxn ang="0">
                      <a:pos x="561" y="0"/>
                    </a:cxn>
                    <a:cxn ang="0">
                      <a:pos x="484" y="94"/>
                    </a:cxn>
                    <a:cxn ang="0">
                      <a:pos x="375" y="352"/>
                    </a:cxn>
                    <a:cxn ang="0">
                      <a:pos x="264" y="665"/>
                    </a:cxn>
                    <a:cxn ang="0">
                      <a:pos x="179" y="962"/>
                    </a:cxn>
                    <a:cxn ang="0">
                      <a:pos x="101" y="1344"/>
                    </a:cxn>
                    <a:cxn ang="0">
                      <a:pos x="47" y="1642"/>
                    </a:cxn>
                    <a:cxn ang="0">
                      <a:pos x="15" y="1853"/>
                    </a:cxn>
                    <a:cxn ang="0">
                      <a:pos x="0" y="2040"/>
                    </a:cxn>
                    <a:cxn ang="0">
                      <a:pos x="15" y="2165"/>
                    </a:cxn>
                    <a:cxn ang="0">
                      <a:pos x="24" y="1969"/>
                    </a:cxn>
                    <a:cxn ang="0">
                      <a:pos x="62" y="1666"/>
                    </a:cxn>
                    <a:cxn ang="0">
                      <a:pos x="131" y="1289"/>
                    </a:cxn>
                    <a:cxn ang="0">
                      <a:pos x="217" y="915"/>
                    </a:cxn>
                    <a:cxn ang="0">
                      <a:pos x="329" y="539"/>
                    </a:cxn>
                    <a:cxn ang="0">
                      <a:pos x="413" y="281"/>
                    </a:cxn>
                    <a:cxn ang="0">
                      <a:pos x="484" y="111"/>
                    </a:cxn>
                    <a:cxn ang="0">
                      <a:pos x="561" y="0"/>
                    </a:cxn>
                    <a:cxn ang="0">
                      <a:pos x="561" y="0"/>
                    </a:cxn>
                    <a:cxn ang="0">
                      <a:pos x="561" y="0"/>
                    </a:cxn>
                  </a:cxnLst>
                  <a:rect l="0" t="0" r="r" b="b"/>
                  <a:pathLst>
                    <a:path w="561" h="2165">
                      <a:moveTo>
                        <a:pt x="561" y="0"/>
                      </a:moveTo>
                      <a:lnTo>
                        <a:pt x="484" y="94"/>
                      </a:lnTo>
                      <a:lnTo>
                        <a:pt x="375" y="352"/>
                      </a:lnTo>
                      <a:lnTo>
                        <a:pt x="264" y="665"/>
                      </a:lnTo>
                      <a:lnTo>
                        <a:pt x="179" y="962"/>
                      </a:lnTo>
                      <a:lnTo>
                        <a:pt x="101" y="1344"/>
                      </a:lnTo>
                      <a:lnTo>
                        <a:pt x="47" y="1642"/>
                      </a:lnTo>
                      <a:lnTo>
                        <a:pt x="15" y="1853"/>
                      </a:lnTo>
                      <a:lnTo>
                        <a:pt x="0" y="2040"/>
                      </a:lnTo>
                      <a:lnTo>
                        <a:pt x="15" y="2165"/>
                      </a:lnTo>
                      <a:lnTo>
                        <a:pt x="24" y="1969"/>
                      </a:lnTo>
                      <a:lnTo>
                        <a:pt x="62" y="1666"/>
                      </a:lnTo>
                      <a:lnTo>
                        <a:pt x="131" y="1289"/>
                      </a:lnTo>
                      <a:lnTo>
                        <a:pt x="217" y="915"/>
                      </a:lnTo>
                      <a:lnTo>
                        <a:pt x="329" y="539"/>
                      </a:lnTo>
                      <a:lnTo>
                        <a:pt x="413" y="281"/>
                      </a:lnTo>
                      <a:lnTo>
                        <a:pt x="484" y="111"/>
                      </a:lnTo>
                      <a:lnTo>
                        <a:pt x="561" y="0"/>
                      </a:lnTo>
                      <a:lnTo>
                        <a:pt x="561" y="0"/>
                      </a:lnTo>
                      <a:lnTo>
                        <a:pt x="56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1" name="Freeform 82"/>
                <p:cNvSpPr>
                  <a:spLocks/>
                </p:cNvSpPr>
                <p:nvPr/>
              </p:nvSpPr>
              <p:spPr bwMode="auto">
                <a:xfrm>
                  <a:off x="5364088" y="2996952"/>
                  <a:ext cx="719138" cy="1743075"/>
                </a:xfrm>
                <a:custGeom>
                  <a:avLst/>
                  <a:gdLst/>
                  <a:ahLst/>
                  <a:cxnLst>
                    <a:cxn ang="0">
                      <a:pos x="516" y="46"/>
                    </a:cxn>
                    <a:cxn ang="0">
                      <a:pos x="546" y="46"/>
                    </a:cxn>
                    <a:cxn ang="0">
                      <a:pos x="563" y="87"/>
                    </a:cxn>
                    <a:cxn ang="0">
                      <a:pos x="579" y="158"/>
                    </a:cxn>
                    <a:cxn ang="0">
                      <a:pos x="563" y="336"/>
                    </a:cxn>
                    <a:cxn ang="0">
                      <a:pos x="492" y="758"/>
                    </a:cxn>
                    <a:cxn ang="0">
                      <a:pos x="383" y="1243"/>
                    </a:cxn>
                    <a:cxn ang="0">
                      <a:pos x="267" y="1642"/>
                    </a:cxn>
                    <a:cxn ang="0">
                      <a:pos x="148" y="1969"/>
                    </a:cxn>
                    <a:cxn ang="0">
                      <a:pos x="77" y="2127"/>
                    </a:cxn>
                    <a:cxn ang="0">
                      <a:pos x="39" y="2181"/>
                    </a:cxn>
                    <a:cxn ang="0">
                      <a:pos x="0" y="2181"/>
                    </a:cxn>
                    <a:cxn ang="0">
                      <a:pos x="23" y="2195"/>
                    </a:cxn>
                    <a:cxn ang="0">
                      <a:pos x="77" y="2181"/>
                    </a:cxn>
                    <a:cxn ang="0">
                      <a:pos x="225" y="2047"/>
                    </a:cxn>
                    <a:cxn ang="0">
                      <a:pos x="368" y="1862"/>
                    </a:cxn>
                    <a:cxn ang="0">
                      <a:pos x="478" y="1657"/>
                    </a:cxn>
                    <a:cxn ang="0">
                      <a:pos x="555" y="1478"/>
                    </a:cxn>
                    <a:cxn ang="0">
                      <a:pos x="736" y="1633"/>
                    </a:cxn>
                    <a:cxn ang="0">
                      <a:pos x="805" y="1508"/>
                    </a:cxn>
                    <a:cxn ang="0">
                      <a:pos x="852" y="1360"/>
                    </a:cxn>
                    <a:cxn ang="0">
                      <a:pos x="890" y="1149"/>
                    </a:cxn>
                    <a:cxn ang="0">
                      <a:pos x="908" y="985"/>
                    </a:cxn>
                    <a:cxn ang="0">
                      <a:pos x="890" y="821"/>
                    </a:cxn>
                    <a:cxn ang="0">
                      <a:pos x="751" y="1024"/>
                    </a:cxn>
                    <a:cxn ang="0">
                      <a:pos x="712" y="970"/>
                    </a:cxn>
                    <a:cxn ang="0">
                      <a:pos x="728" y="744"/>
                    </a:cxn>
                    <a:cxn ang="0">
                      <a:pos x="728" y="501"/>
                    </a:cxn>
                    <a:cxn ang="0">
                      <a:pos x="695" y="236"/>
                    </a:cxn>
                    <a:cxn ang="0">
                      <a:pos x="657" y="94"/>
                    </a:cxn>
                    <a:cxn ang="0">
                      <a:pos x="611" y="9"/>
                    </a:cxn>
                    <a:cxn ang="0">
                      <a:pos x="555" y="0"/>
                    </a:cxn>
                    <a:cxn ang="0">
                      <a:pos x="516" y="46"/>
                    </a:cxn>
                    <a:cxn ang="0">
                      <a:pos x="516" y="46"/>
                    </a:cxn>
                    <a:cxn ang="0">
                      <a:pos x="516" y="46"/>
                    </a:cxn>
                  </a:cxnLst>
                  <a:rect l="0" t="0" r="r" b="b"/>
                  <a:pathLst>
                    <a:path w="908" h="2195">
                      <a:moveTo>
                        <a:pt x="516" y="46"/>
                      </a:moveTo>
                      <a:lnTo>
                        <a:pt x="546" y="46"/>
                      </a:lnTo>
                      <a:lnTo>
                        <a:pt x="563" y="87"/>
                      </a:lnTo>
                      <a:lnTo>
                        <a:pt x="579" y="158"/>
                      </a:lnTo>
                      <a:lnTo>
                        <a:pt x="563" y="336"/>
                      </a:lnTo>
                      <a:lnTo>
                        <a:pt x="492" y="758"/>
                      </a:lnTo>
                      <a:lnTo>
                        <a:pt x="383" y="1243"/>
                      </a:lnTo>
                      <a:lnTo>
                        <a:pt x="267" y="1642"/>
                      </a:lnTo>
                      <a:lnTo>
                        <a:pt x="148" y="1969"/>
                      </a:lnTo>
                      <a:lnTo>
                        <a:pt x="77" y="2127"/>
                      </a:lnTo>
                      <a:lnTo>
                        <a:pt x="39" y="2181"/>
                      </a:lnTo>
                      <a:lnTo>
                        <a:pt x="0" y="2181"/>
                      </a:lnTo>
                      <a:lnTo>
                        <a:pt x="23" y="2195"/>
                      </a:lnTo>
                      <a:lnTo>
                        <a:pt x="77" y="2181"/>
                      </a:lnTo>
                      <a:lnTo>
                        <a:pt x="225" y="2047"/>
                      </a:lnTo>
                      <a:lnTo>
                        <a:pt x="368" y="1862"/>
                      </a:lnTo>
                      <a:lnTo>
                        <a:pt x="478" y="1657"/>
                      </a:lnTo>
                      <a:lnTo>
                        <a:pt x="555" y="1478"/>
                      </a:lnTo>
                      <a:lnTo>
                        <a:pt x="736" y="1633"/>
                      </a:lnTo>
                      <a:lnTo>
                        <a:pt x="805" y="1508"/>
                      </a:lnTo>
                      <a:lnTo>
                        <a:pt x="852" y="1360"/>
                      </a:lnTo>
                      <a:lnTo>
                        <a:pt x="890" y="1149"/>
                      </a:lnTo>
                      <a:lnTo>
                        <a:pt x="908" y="985"/>
                      </a:lnTo>
                      <a:lnTo>
                        <a:pt x="890" y="821"/>
                      </a:lnTo>
                      <a:lnTo>
                        <a:pt x="751" y="1024"/>
                      </a:lnTo>
                      <a:lnTo>
                        <a:pt x="712" y="970"/>
                      </a:lnTo>
                      <a:lnTo>
                        <a:pt x="728" y="744"/>
                      </a:lnTo>
                      <a:lnTo>
                        <a:pt x="728" y="501"/>
                      </a:lnTo>
                      <a:lnTo>
                        <a:pt x="695" y="236"/>
                      </a:lnTo>
                      <a:lnTo>
                        <a:pt x="657" y="94"/>
                      </a:lnTo>
                      <a:lnTo>
                        <a:pt x="611" y="9"/>
                      </a:lnTo>
                      <a:lnTo>
                        <a:pt x="555" y="0"/>
                      </a:lnTo>
                      <a:lnTo>
                        <a:pt x="516" y="46"/>
                      </a:lnTo>
                      <a:lnTo>
                        <a:pt x="516" y="46"/>
                      </a:lnTo>
                      <a:lnTo>
                        <a:pt x="516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2" name="Freeform 83"/>
                <p:cNvSpPr>
                  <a:spLocks/>
                </p:cNvSpPr>
                <p:nvPr/>
              </p:nvSpPr>
              <p:spPr bwMode="auto">
                <a:xfrm>
                  <a:off x="5400600" y="3003302"/>
                  <a:ext cx="693738" cy="1730375"/>
                </a:xfrm>
                <a:custGeom>
                  <a:avLst/>
                  <a:gdLst/>
                  <a:ahLst/>
                  <a:cxnLst>
                    <a:cxn ang="0">
                      <a:pos x="564" y="0"/>
                    </a:cxn>
                    <a:cxn ang="0">
                      <a:pos x="648" y="109"/>
                    </a:cxn>
                    <a:cxn ang="0">
                      <a:pos x="742" y="312"/>
                    </a:cxn>
                    <a:cxn ang="0">
                      <a:pos x="813" y="530"/>
                    </a:cxn>
                    <a:cxn ang="0">
                      <a:pos x="867" y="819"/>
                    </a:cxn>
                    <a:cxn ang="0">
                      <a:pos x="874" y="1030"/>
                    </a:cxn>
                    <a:cxn ang="0">
                      <a:pos x="837" y="1280"/>
                    </a:cxn>
                    <a:cxn ang="0">
                      <a:pos x="766" y="1515"/>
                    </a:cxn>
                    <a:cxn ang="0">
                      <a:pos x="641" y="1710"/>
                    </a:cxn>
                    <a:cxn ang="0">
                      <a:pos x="469" y="1890"/>
                    </a:cxn>
                    <a:cxn ang="0">
                      <a:pos x="297" y="2031"/>
                    </a:cxn>
                    <a:cxn ang="0">
                      <a:pos x="101" y="2141"/>
                    </a:cxn>
                    <a:cxn ang="0">
                      <a:pos x="0" y="2180"/>
                    </a:cxn>
                    <a:cxn ang="0">
                      <a:pos x="69" y="2125"/>
                    </a:cxn>
                    <a:cxn ang="0">
                      <a:pos x="226" y="2023"/>
                    </a:cxn>
                    <a:cxn ang="0">
                      <a:pos x="351" y="1946"/>
                    </a:cxn>
                    <a:cxn ang="0">
                      <a:pos x="485" y="1829"/>
                    </a:cxn>
                    <a:cxn ang="0">
                      <a:pos x="601" y="1678"/>
                    </a:cxn>
                    <a:cxn ang="0">
                      <a:pos x="711" y="1469"/>
                    </a:cxn>
                    <a:cxn ang="0">
                      <a:pos x="805" y="991"/>
                    </a:cxn>
                    <a:cxn ang="0">
                      <a:pos x="805" y="741"/>
                    </a:cxn>
                    <a:cxn ang="0">
                      <a:pos x="773" y="506"/>
                    </a:cxn>
                    <a:cxn ang="0">
                      <a:pos x="711" y="304"/>
                    </a:cxn>
                    <a:cxn ang="0">
                      <a:pos x="648" y="179"/>
                    </a:cxn>
                    <a:cxn ang="0">
                      <a:pos x="564" y="78"/>
                    </a:cxn>
                    <a:cxn ang="0">
                      <a:pos x="564" y="0"/>
                    </a:cxn>
                    <a:cxn ang="0">
                      <a:pos x="564" y="0"/>
                    </a:cxn>
                    <a:cxn ang="0">
                      <a:pos x="564" y="0"/>
                    </a:cxn>
                  </a:cxnLst>
                  <a:rect l="0" t="0" r="r" b="b"/>
                  <a:pathLst>
                    <a:path w="874" h="2180">
                      <a:moveTo>
                        <a:pt x="564" y="0"/>
                      </a:moveTo>
                      <a:lnTo>
                        <a:pt x="648" y="109"/>
                      </a:lnTo>
                      <a:lnTo>
                        <a:pt x="742" y="312"/>
                      </a:lnTo>
                      <a:lnTo>
                        <a:pt x="813" y="530"/>
                      </a:lnTo>
                      <a:lnTo>
                        <a:pt x="867" y="819"/>
                      </a:lnTo>
                      <a:lnTo>
                        <a:pt x="874" y="1030"/>
                      </a:lnTo>
                      <a:lnTo>
                        <a:pt x="837" y="1280"/>
                      </a:lnTo>
                      <a:lnTo>
                        <a:pt x="766" y="1515"/>
                      </a:lnTo>
                      <a:lnTo>
                        <a:pt x="641" y="1710"/>
                      </a:lnTo>
                      <a:lnTo>
                        <a:pt x="469" y="1890"/>
                      </a:lnTo>
                      <a:lnTo>
                        <a:pt x="297" y="2031"/>
                      </a:lnTo>
                      <a:lnTo>
                        <a:pt x="101" y="2141"/>
                      </a:lnTo>
                      <a:lnTo>
                        <a:pt x="0" y="2180"/>
                      </a:lnTo>
                      <a:lnTo>
                        <a:pt x="69" y="2125"/>
                      </a:lnTo>
                      <a:lnTo>
                        <a:pt x="226" y="2023"/>
                      </a:lnTo>
                      <a:lnTo>
                        <a:pt x="351" y="1946"/>
                      </a:lnTo>
                      <a:lnTo>
                        <a:pt x="485" y="1829"/>
                      </a:lnTo>
                      <a:lnTo>
                        <a:pt x="601" y="1678"/>
                      </a:lnTo>
                      <a:lnTo>
                        <a:pt x="711" y="1469"/>
                      </a:lnTo>
                      <a:lnTo>
                        <a:pt x="805" y="991"/>
                      </a:lnTo>
                      <a:lnTo>
                        <a:pt x="805" y="741"/>
                      </a:lnTo>
                      <a:lnTo>
                        <a:pt x="773" y="506"/>
                      </a:lnTo>
                      <a:lnTo>
                        <a:pt x="711" y="304"/>
                      </a:lnTo>
                      <a:lnTo>
                        <a:pt x="648" y="179"/>
                      </a:lnTo>
                      <a:lnTo>
                        <a:pt x="564" y="78"/>
                      </a:lnTo>
                      <a:lnTo>
                        <a:pt x="564" y="0"/>
                      </a:lnTo>
                      <a:lnTo>
                        <a:pt x="564" y="0"/>
                      </a:lnTo>
                      <a:lnTo>
                        <a:pt x="56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3" name="Freeform 84"/>
                <p:cNvSpPr>
                  <a:spLocks/>
                </p:cNvSpPr>
                <p:nvPr/>
              </p:nvSpPr>
              <p:spPr bwMode="auto">
                <a:xfrm>
                  <a:off x="5537125" y="3184277"/>
                  <a:ext cx="465138" cy="1457325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547" y="295"/>
                    </a:cxn>
                    <a:cxn ang="0">
                      <a:pos x="563" y="561"/>
                    </a:cxn>
                    <a:cxn ang="0">
                      <a:pos x="556" y="740"/>
                    </a:cxn>
                    <a:cxn ang="0">
                      <a:pos x="485" y="1100"/>
                    </a:cxn>
                    <a:cxn ang="0">
                      <a:pos x="360" y="1406"/>
                    </a:cxn>
                    <a:cxn ang="0">
                      <a:pos x="226" y="1602"/>
                    </a:cxn>
                    <a:cxn ang="0">
                      <a:pos x="0" y="1835"/>
                    </a:cxn>
                    <a:cxn ang="0">
                      <a:pos x="179" y="1679"/>
                    </a:cxn>
                    <a:cxn ang="0">
                      <a:pos x="313" y="1537"/>
                    </a:cxn>
                    <a:cxn ang="0">
                      <a:pos x="438" y="1319"/>
                    </a:cxn>
                    <a:cxn ang="0">
                      <a:pos x="556" y="975"/>
                    </a:cxn>
                    <a:cxn ang="0">
                      <a:pos x="586" y="655"/>
                    </a:cxn>
                    <a:cxn ang="0">
                      <a:pos x="586" y="422"/>
                    </a:cxn>
                    <a:cxn ang="0">
                      <a:pos x="547" y="202"/>
                    </a:cxn>
                    <a:cxn ang="0">
                      <a:pos x="476" y="0"/>
                    </a:cxn>
                    <a:cxn ang="0">
                      <a:pos x="476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86" h="1835">
                      <a:moveTo>
                        <a:pt x="476" y="0"/>
                      </a:moveTo>
                      <a:lnTo>
                        <a:pt x="547" y="295"/>
                      </a:lnTo>
                      <a:lnTo>
                        <a:pt x="563" y="561"/>
                      </a:lnTo>
                      <a:lnTo>
                        <a:pt x="556" y="740"/>
                      </a:lnTo>
                      <a:lnTo>
                        <a:pt x="485" y="1100"/>
                      </a:lnTo>
                      <a:lnTo>
                        <a:pt x="360" y="1406"/>
                      </a:lnTo>
                      <a:lnTo>
                        <a:pt x="226" y="1602"/>
                      </a:lnTo>
                      <a:lnTo>
                        <a:pt x="0" y="1835"/>
                      </a:lnTo>
                      <a:lnTo>
                        <a:pt x="179" y="1679"/>
                      </a:lnTo>
                      <a:lnTo>
                        <a:pt x="313" y="1537"/>
                      </a:lnTo>
                      <a:lnTo>
                        <a:pt x="438" y="1319"/>
                      </a:lnTo>
                      <a:lnTo>
                        <a:pt x="556" y="975"/>
                      </a:lnTo>
                      <a:lnTo>
                        <a:pt x="586" y="655"/>
                      </a:lnTo>
                      <a:lnTo>
                        <a:pt x="586" y="422"/>
                      </a:lnTo>
                      <a:lnTo>
                        <a:pt x="547" y="202"/>
                      </a:lnTo>
                      <a:lnTo>
                        <a:pt x="476" y="0"/>
                      </a:lnTo>
                      <a:lnTo>
                        <a:pt x="476" y="0"/>
                      </a:ln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4" name="Freeform 85"/>
                <p:cNvSpPr>
                  <a:spLocks/>
                </p:cNvSpPr>
                <p:nvPr/>
              </p:nvSpPr>
              <p:spPr bwMode="auto">
                <a:xfrm>
                  <a:off x="5897488" y="3158877"/>
                  <a:ext cx="171450" cy="687388"/>
                </a:xfrm>
                <a:custGeom>
                  <a:avLst/>
                  <a:gdLst/>
                  <a:ahLst/>
                  <a:cxnLst>
                    <a:cxn ang="0">
                      <a:pos x="217" y="843"/>
                    </a:cxn>
                    <a:cxn ang="0">
                      <a:pos x="132" y="344"/>
                    </a:cxn>
                    <a:cxn ang="0">
                      <a:pos x="78" y="180"/>
                    </a:cxn>
                    <a:cxn ang="0">
                      <a:pos x="0" y="0"/>
                    </a:cxn>
                    <a:cxn ang="0">
                      <a:pos x="102" y="320"/>
                    </a:cxn>
                    <a:cxn ang="0">
                      <a:pos x="147" y="586"/>
                    </a:cxn>
                    <a:cxn ang="0">
                      <a:pos x="187" y="866"/>
                    </a:cxn>
                    <a:cxn ang="0">
                      <a:pos x="217" y="843"/>
                    </a:cxn>
                    <a:cxn ang="0">
                      <a:pos x="217" y="843"/>
                    </a:cxn>
                    <a:cxn ang="0">
                      <a:pos x="217" y="843"/>
                    </a:cxn>
                  </a:cxnLst>
                  <a:rect l="0" t="0" r="r" b="b"/>
                  <a:pathLst>
                    <a:path w="217" h="866">
                      <a:moveTo>
                        <a:pt x="217" y="843"/>
                      </a:moveTo>
                      <a:lnTo>
                        <a:pt x="132" y="344"/>
                      </a:lnTo>
                      <a:lnTo>
                        <a:pt x="78" y="180"/>
                      </a:lnTo>
                      <a:lnTo>
                        <a:pt x="0" y="0"/>
                      </a:lnTo>
                      <a:lnTo>
                        <a:pt x="102" y="320"/>
                      </a:lnTo>
                      <a:lnTo>
                        <a:pt x="147" y="586"/>
                      </a:lnTo>
                      <a:lnTo>
                        <a:pt x="187" y="866"/>
                      </a:lnTo>
                      <a:lnTo>
                        <a:pt x="217" y="843"/>
                      </a:lnTo>
                      <a:lnTo>
                        <a:pt x="217" y="843"/>
                      </a:lnTo>
                      <a:lnTo>
                        <a:pt x="217" y="8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5" name="Freeform 86"/>
                <p:cNvSpPr>
                  <a:spLocks/>
                </p:cNvSpPr>
                <p:nvPr/>
              </p:nvSpPr>
              <p:spPr bwMode="auto">
                <a:xfrm>
                  <a:off x="5903838" y="3331914"/>
                  <a:ext cx="179388" cy="547688"/>
                </a:xfrm>
                <a:custGeom>
                  <a:avLst/>
                  <a:gdLst/>
                  <a:ahLst/>
                  <a:cxnLst>
                    <a:cxn ang="0">
                      <a:pos x="115" y="0"/>
                    </a:cxn>
                    <a:cxn ang="0">
                      <a:pos x="0" y="109"/>
                    </a:cxn>
                    <a:cxn ang="0">
                      <a:pos x="148" y="181"/>
                    </a:cxn>
                    <a:cxn ang="0">
                      <a:pos x="31" y="197"/>
                    </a:cxn>
                    <a:cxn ang="0">
                      <a:pos x="171" y="375"/>
                    </a:cxn>
                    <a:cxn ang="0">
                      <a:pos x="14" y="368"/>
                    </a:cxn>
                    <a:cxn ang="0">
                      <a:pos x="209" y="689"/>
                    </a:cxn>
                    <a:cxn ang="0">
                      <a:pos x="70" y="399"/>
                    </a:cxn>
                    <a:cxn ang="0">
                      <a:pos x="227" y="391"/>
                    </a:cxn>
                    <a:cxn ang="0">
                      <a:pos x="85" y="221"/>
                    </a:cxn>
                    <a:cxn ang="0">
                      <a:pos x="195" y="188"/>
                    </a:cxn>
                    <a:cxn ang="0">
                      <a:pos x="55" y="102"/>
                    </a:cxn>
                    <a:cxn ang="0">
                      <a:pos x="132" y="8"/>
                    </a:cxn>
                    <a:cxn ang="0">
                      <a:pos x="115" y="0"/>
                    </a:cxn>
                    <a:cxn ang="0">
                      <a:pos x="115" y="0"/>
                    </a:cxn>
                    <a:cxn ang="0">
                      <a:pos x="115" y="0"/>
                    </a:cxn>
                  </a:cxnLst>
                  <a:rect l="0" t="0" r="r" b="b"/>
                  <a:pathLst>
                    <a:path w="227" h="689">
                      <a:moveTo>
                        <a:pt x="115" y="0"/>
                      </a:moveTo>
                      <a:lnTo>
                        <a:pt x="0" y="109"/>
                      </a:lnTo>
                      <a:lnTo>
                        <a:pt x="148" y="181"/>
                      </a:lnTo>
                      <a:lnTo>
                        <a:pt x="31" y="197"/>
                      </a:lnTo>
                      <a:lnTo>
                        <a:pt x="171" y="375"/>
                      </a:lnTo>
                      <a:lnTo>
                        <a:pt x="14" y="368"/>
                      </a:lnTo>
                      <a:lnTo>
                        <a:pt x="209" y="689"/>
                      </a:lnTo>
                      <a:lnTo>
                        <a:pt x="70" y="399"/>
                      </a:lnTo>
                      <a:lnTo>
                        <a:pt x="227" y="391"/>
                      </a:lnTo>
                      <a:lnTo>
                        <a:pt x="85" y="221"/>
                      </a:lnTo>
                      <a:lnTo>
                        <a:pt x="195" y="188"/>
                      </a:lnTo>
                      <a:lnTo>
                        <a:pt x="55" y="102"/>
                      </a:lnTo>
                      <a:lnTo>
                        <a:pt x="132" y="8"/>
                      </a:lnTo>
                      <a:lnTo>
                        <a:pt x="115" y="0"/>
                      </a:lnTo>
                      <a:lnTo>
                        <a:pt x="115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6" name="Freeform 87"/>
                <p:cNvSpPr>
                  <a:spLocks/>
                </p:cNvSpPr>
                <p:nvPr/>
              </p:nvSpPr>
              <p:spPr bwMode="auto">
                <a:xfrm>
                  <a:off x="5618088" y="4206627"/>
                  <a:ext cx="328613" cy="328613"/>
                </a:xfrm>
                <a:custGeom>
                  <a:avLst/>
                  <a:gdLst/>
                  <a:ahLst/>
                  <a:cxnLst>
                    <a:cxn ang="0">
                      <a:pos x="374" y="47"/>
                    </a:cxn>
                    <a:cxn ang="0">
                      <a:pos x="187" y="0"/>
                    </a:cxn>
                    <a:cxn ang="0">
                      <a:pos x="306" y="156"/>
                    </a:cxn>
                    <a:cxn ang="0">
                      <a:pos x="124" y="156"/>
                    </a:cxn>
                    <a:cxn ang="0">
                      <a:pos x="202" y="296"/>
                    </a:cxn>
                    <a:cxn ang="0">
                      <a:pos x="0" y="368"/>
                    </a:cxn>
                    <a:cxn ang="0">
                      <a:pos x="116" y="415"/>
                    </a:cxn>
                    <a:cxn ang="0">
                      <a:pos x="70" y="368"/>
                    </a:cxn>
                    <a:cxn ang="0">
                      <a:pos x="242" y="314"/>
                    </a:cxn>
                    <a:cxn ang="0">
                      <a:pos x="180" y="195"/>
                    </a:cxn>
                    <a:cxn ang="0">
                      <a:pos x="374" y="172"/>
                    </a:cxn>
                    <a:cxn ang="0">
                      <a:pos x="264" y="55"/>
                    </a:cxn>
                    <a:cxn ang="0">
                      <a:pos x="415" y="47"/>
                    </a:cxn>
                    <a:cxn ang="0">
                      <a:pos x="374" y="47"/>
                    </a:cxn>
                    <a:cxn ang="0">
                      <a:pos x="374" y="47"/>
                    </a:cxn>
                    <a:cxn ang="0">
                      <a:pos x="374" y="47"/>
                    </a:cxn>
                  </a:cxnLst>
                  <a:rect l="0" t="0" r="r" b="b"/>
                  <a:pathLst>
                    <a:path w="415" h="415">
                      <a:moveTo>
                        <a:pt x="374" y="47"/>
                      </a:moveTo>
                      <a:lnTo>
                        <a:pt x="187" y="0"/>
                      </a:lnTo>
                      <a:lnTo>
                        <a:pt x="306" y="156"/>
                      </a:lnTo>
                      <a:lnTo>
                        <a:pt x="124" y="156"/>
                      </a:lnTo>
                      <a:lnTo>
                        <a:pt x="202" y="296"/>
                      </a:lnTo>
                      <a:lnTo>
                        <a:pt x="0" y="368"/>
                      </a:lnTo>
                      <a:lnTo>
                        <a:pt x="116" y="415"/>
                      </a:lnTo>
                      <a:lnTo>
                        <a:pt x="70" y="368"/>
                      </a:lnTo>
                      <a:lnTo>
                        <a:pt x="242" y="314"/>
                      </a:lnTo>
                      <a:lnTo>
                        <a:pt x="180" y="195"/>
                      </a:lnTo>
                      <a:lnTo>
                        <a:pt x="374" y="172"/>
                      </a:lnTo>
                      <a:lnTo>
                        <a:pt x="264" y="55"/>
                      </a:lnTo>
                      <a:lnTo>
                        <a:pt x="415" y="47"/>
                      </a:lnTo>
                      <a:lnTo>
                        <a:pt x="374" y="47"/>
                      </a:lnTo>
                      <a:lnTo>
                        <a:pt x="374" y="47"/>
                      </a:lnTo>
                      <a:lnTo>
                        <a:pt x="374" y="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7" name="Freeform 88"/>
                <p:cNvSpPr>
                  <a:spLocks/>
                </p:cNvSpPr>
                <p:nvPr/>
              </p:nvSpPr>
              <p:spPr bwMode="auto">
                <a:xfrm>
                  <a:off x="5680000" y="4127252"/>
                  <a:ext cx="174625" cy="347663"/>
                </a:xfrm>
                <a:custGeom>
                  <a:avLst/>
                  <a:gdLst/>
                  <a:ahLst/>
                  <a:cxnLst>
                    <a:cxn ang="0">
                      <a:pos x="181" y="55"/>
                    </a:cxn>
                    <a:cxn ang="0">
                      <a:pos x="148" y="172"/>
                    </a:cxn>
                    <a:cxn ang="0">
                      <a:pos x="63" y="327"/>
                    </a:cxn>
                    <a:cxn ang="0">
                      <a:pos x="0" y="439"/>
                    </a:cxn>
                    <a:cxn ang="0">
                      <a:pos x="125" y="250"/>
                    </a:cxn>
                    <a:cxn ang="0">
                      <a:pos x="181" y="139"/>
                    </a:cxn>
                    <a:cxn ang="0">
                      <a:pos x="220" y="0"/>
                    </a:cxn>
                    <a:cxn ang="0">
                      <a:pos x="181" y="55"/>
                    </a:cxn>
                    <a:cxn ang="0">
                      <a:pos x="181" y="55"/>
                    </a:cxn>
                    <a:cxn ang="0">
                      <a:pos x="181" y="55"/>
                    </a:cxn>
                  </a:cxnLst>
                  <a:rect l="0" t="0" r="r" b="b"/>
                  <a:pathLst>
                    <a:path w="220" h="439">
                      <a:moveTo>
                        <a:pt x="181" y="55"/>
                      </a:moveTo>
                      <a:lnTo>
                        <a:pt x="148" y="172"/>
                      </a:lnTo>
                      <a:lnTo>
                        <a:pt x="63" y="327"/>
                      </a:lnTo>
                      <a:lnTo>
                        <a:pt x="0" y="439"/>
                      </a:lnTo>
                      <a:lnTo>
                        <a:pt x="125" y="250"/>
                      </a:lnTo>
                      <a:lnTo>
                        <a:pt x="181" y="139"/>
                      </a:lnTo>
                      <a:lnTo>
                        <a:pt x="220" y="0"/>
                      </a:lnTo>
                      <a:lnTo>
                        <a:pt x="181" y="55"/>
                      </a:lnTo>
                      <a:lnTo>
                        <a:pt x="181" y="55"/>
                      </a:lnTo>
                      <a:lnTo>
                        <a:pt x="181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8" name="Freeform 89"/>
                <p:cNvSpPr>
                  <a:spLocks/>
                </p:cNvSpPr>
                <p:nvPr/>
              </p:nvSpPr>
              <p:spPr bwMode="auto">
                <a:xfrm>
                  <a:off x="5164063" y="3462089"/>
                  <a:ext cx="633413" cy="806450"/>
                </a:xfrm>
                <a:custGeom>
                  <a:avLst/>
                  <a:gdLst/>
                  <a:ahLst/>
                  <a:cxnLst>
                    <a:cxn ang="0">
                      <a:pos x="796" y="0"/>
                    </a:cxn>
                    <a:cxn ang="0">
                      <a:pos x="23" y="367"/>
                    </a:cxn>
                    <a:cxn ang="0">
                      <a:pos x="0" y="407"/>
                    </a:cxn>
                    <a:cxn ang="0">
                      <a:pos x="0" y="453"/>
                    </a:cxn>
                    <a:cxn ang="0">
                      <a:pos x="9" y="500"/>
                    </a:cxn>
                    <a:cxn ang="0">
                      <a:pos x="297" y="1017"/>
                    </a:cxn>
                    <a:cxn ang="0">
                      <a:pos x="297" y="985"/>
                    </a:cxn>
                    <a:cxn ang="0">
                      <a:pos x="23" y="491"/>
                    </a:cxn>
                    <a:cxn ang="0">
                      <a:pos x="15" y="438"/>
                    </a:cxn>
                    <a:cxn ang="0">
                      <a:pos x="30" y="407"/>
                    </a:cxn>
                    <a:cxn ang="0">
                      <a:pos x="54" y="376"/>
                    </a:cxn>
                    <a:cxn ang="0">
                      <a:pos x="782" y="48"/>
                    </a:cxn>
                    <a:cxn ang="0">
                      <a:pos x="796" y="0"/>
                    </a:cxn>
                    <a:cxn ang="0">
                      <a:pos x="796" y="0"/>
                    </a:cxn>
                    <a:cxn ang="0">
                      <a:pos x="796" y="0"/>
                    </a:cxn>
                  </a:cxnLst>
                  <a:rect l="0" t="0" r="r" b="b"/>
                  <a:pathLst>
                    <a:path w="796" h="1017">
                      <a:moveTo>
                        <a:pt x="796" y="0"/>
                      </a:moveTo>
                      <a:lnTo>
                        <a:pt x="23" y="367"/>
                      </a:lnTo>
                      <a:lnTo>
                        <a:pt x="0" y="407"/>
                      </a:lnTo>
                      <a:lnTo>
                        <a:pt x="0" y="453"/>
                      </a:lnTo>
                      <a:lnTo>
                        <a:pt x="9" y="500"/>
                      </a:lnTo>
                      <a:lnTo>
                        <a:pt x="297" y="1017"/>
                      </a:lnTo>
                      <a:lnTo>
                        <a:pt x="297" y="985"/>
                      </a:lnTo>
                      <a:lnTo>
                        <a:pt x="23" y="491"/>
                      </a:lnTo>
                      <a:lnTo>
                        <a:pt x="15" y="438"/>
                      </a:lnTo>
                      <a:lnTo>
                        <a:pt x="30" y="407"/>
                      </a:lnTo>
                      <a:lnTo>
                        <a:pt x="54" y="376"/>
                      </a:lnTo>
                      <a:lnTo>
                        <a:pt x="782" y="48"/>
                      </a:lnTo>
                      <a:lnTo>
                        <a:pt x="796" y="0"/>
                      </a:lnTo>
                      <a:lnTo>
                        <a:pt x="796" y="0"/>
                      </a:lnTo>
                      <a:lnTo>
                        <a:pt x="79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9" name="Freeform 90"/>
                <p:cNvSpPr>
                  <a:spLocks/>
                </p:cNvSpPr>
                <p:nvPr/>
              </p:nvSpPr>
              <p:spPr bwMode="auto">
                <a:xfrm>
                  <a:off x="5176763" y="3530352"/>
                  <a:ext cx="614363" cy="838200"/>
                </a:xfrm>
                <a:custGeom>
                  <a:avLst/>
                  <a:gdLst/>
                  <a:ahLst/>
                  <a:cxnLst>
                    <a:cxn ang="0">
                      <a:pos x="775" y="0"/>
                    </a:cxn>
                    <a:cxn ang="0">
                      <a:pos x="78" y="256"/>
                    </a:cxn>
                    <a:cxn ang="0">
                      <a:pos x="71" y="303"/>
                    </a:cxn>
                    <a:cxn ang="0">
                      <a:pos x="8" y="303"/>
                    </a:cxn>
                    <a:cxn ang="0">
                      <a:pos x="0" y="344"/>
                    </a:cxn>
                    <a:cxn ang="0">
                      <a:pos x="62" y="390"/>
                    </a:cxn>
                    <a:cxn ang="0">
                      <a:pos x="78" y="469"/>
                    </a:cxn>
                    <a:cxn ang="0">
                      <a:pos x="484" y="1055"/>
                    </a:cxn>
                    <a:cxn ang="0">
                      <a:pos x="494" y="1023"/>
                    </a:cxn>
                    <a:cxn ang="0">
                      <a:pos x="101" y="469"/>
                    </a:cxn>
                    <a:cxn ang="0">
                      <a:pos x="549" y="913"/>
                    </a:cxn>
                    <a:cxn ang="0">
                      <a:pos x="556" y="851"/>
                    </a:cxn>
                    <a:cxn ang="0">
                      <a:pos x="101" y="438"/>
                    </a:cxn>
                    <a:cxn ang="0">
                      <a:pos x="133" y="336"/>
                    </a:cxn>
                    <a:cxn ang="0">
                      <a:pos x="406" y="266"/>
                    </a:cxn>
                    <a:cxn ang="0">
                      <a:pos x="415" y="242"/>
                    </a:cxn>
                    <a:cxn ang="0">
                      <a:pos x="142" y="297"/>
                    </a:cxn>
                    <a:cxn ang="0">
                      <a:pos x="142" y="266"/>
                    </a:cxn>
                    <a:cxn ang="0">
                      <a:pos x="758" y="47"/>
                    </a:cxn>
                    <a:cxn ang="0">
                      <a:pos x="775" y="0"/>
                    </a:cxn>
                    <a:cxn ang="0">
                      <a:pos x="775" y="0"/>
                    </a:cxn>
                    <a:cxn ang="0">
                      <a:pos x="775" y="0"/>
                    </a:cxn>
                  </a:cxnLst>
                  <a:rect l="0" t="0" r="r" b="b"/>
                  <a:pathLst>
                    <a:path w="775" h="1055">
                      <a:moveTo>
                        <a:pt x="775" y="0"/>
                      </a:moveTo>
                      <a:lnTo>
                        <a:pt x="78" y="256"/>
                      </a:lnTo>
                      <a:lnTo>
                        <a:pt x="71" y="303"/>
                      </a:lnTo>
                      <a:lnTo>
                        <a:pt x="8" y="303"/>
                      </a:lnTo>
                      <a:lnTo>
                        <a:pt x="0" y="344"/>
                      </a:lnTo>
                      <a:lnTo>
                        <a:pt x="62" y="390"/>
                      </a:lnTo>
                      <a:lnTo>
                        <a:pt x="78" y="469"/>
                      </a:lnTo>
                      <a:lnTo>
                        <a:pt x="484" y="1055"/>
                      </a:lnTo>
                      <a:lnTo>
                        <a:pt x="494" y="1023"/>
                      </a:lnTo>
                      <a:lnTo>
                        <a:pt x="101" y="469"/>
                      </a:lnTo>
                      <a:lnTo>
                        <a:pt x="549" y="913"/>
                      </a:lnTo>
                      <a:lnTo>
                        <a:pt x="556" y="851"/>
                      </a:lnTo>
                      <a:lnTo>
                        <a:pt x="101" y="438"/>
                      </a:lnTo>
                      <a:lnTo>
                        <a:pt x="133" y="336"/>
                      </a:lnTo>
                      <a:lnTo>
                        <a:pt x="406" y="266"/>
                      </a:lnTo>
                      <a:lnTo>
                        <a:pt x="415" y="242"/>
                      </a:lnTo>
                      <a:lnTo>
                        <a:pt x="142" y="297"/>
                      </a:lnTo>
                      <a:lnTo>
                        <a:pt x="142" y="266"/>
                      </a:lnTo>
                      <a:lnTo>
                        <a:pt x="758" y="47"/>
                      </a:lnTo>
                      <a:lnTo>
                        <a:pt x="775" y="0"/>
                      </a:lnTo>
                      <a:lnTo>
                        <a:pt x="775" y="0"/>
                      </a:lnTo>
                      <a:lnTo>
                        <a:pt x="77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26" name="그룹 24"/>
              <p:cNvGrpSpPr/>
              <p:nvPr/>
            </p:nvGrpSpPr>
            <p:grpSpPr>
              <a:xfrm>
                <a:off x="4530527" y="4514919"/>
                <a:ext cx="385921" cy="430966"/>
                <a:chOff x="4139952" y="4293096"/>
                <a:chExt cx="869950" cy="864096"/>
              </a:xfrm>
            </p:grpSpPr>
            <p:grpSp>
              <p:nvGrpSpPr>
                <p:cNvPr id="27" name="그룹 25"/>
                <p:cNvGrpSpPr/>
                <p:nvPr/>
              </p:nvGrpSpPr>
              <p:grpSpPr>
                <a:xfrm>
                  <a:off x="4184402" y="4293096"/>
                  <a:ext cx="825500" cy="825823"/>
                  <a:chOff x="4184402" y="4384154"/>
                  <a:chExt cx="825500" cy="825823"/>
                </a:xfrm>
              </p:grpSpPr>
              <p:sp>
                <p:nvSpPr>
                  <p:cNvPr id="29" name="Freeform 70"/>
                  <p:cNvSpPr>
                    <a:spLocks/>
                  </p:cNvSpPr>
                  <p:nvPr/>
                </p:nvSpPr>
                <p:spPr bwMode="auto">
                  <a:xfrm>
                    <a:off x="4184402" y="4384154"/>
                    <a:ext cx="825500" cy="825823"/>
                  </a:xfrm>
                  <a:custGeom>
                    <a:avLst/>
                    <a:gdLst>
                      <a:gd name="connsiteX0" fmla="*/ 4448 w 10000"/>
                      <a:gd name="connsiteY0" fmla="*/ 0 h 10000"/>
                      <a:gd name="connsiteX1" fmla="*/ 3160 w 10000"/>
                      <a:gd name="connsiteY1" fmla="*/ 3671 h 10000"/>
                      <a:gd name="connsiteX2" fmla="*/ 3910 w 10000"/>
                      <a:gd name="connsiteY2" fmla="*/ 4063 h 10000"/>
                      <a:gd name="connsiteX3" fmla="*/ 3910 w 10000"/>
                      <a:gd name="connsiteY3" fmla="*/ 4949 h 10000"/>
                      <a:gd name="connsiteX4" fmla="*/ 0 w 10000"/>
                      <a:gd name="connsiteY4" fmla="*/ 9476 h 10000"/>
                      <a:gd name="connsiteX5" fmla="*/ 10000 w 10000"/>
                      <a:gd name="connsiteY5" fmla="*/ 10000 h 10000"/>
                      <a:gd name="connsiteX6" fmla="*/ 5937 w 10000"/>
                      <a:gd name="connsiteY6" fmla="*/ 5051 h 10000"/>
                      <a:gd name="connsiteX7" fmla="*/ 6465 w 10000"/>
                      <a:gd name="connsiteY7" fmla="*/ 5051 h 10000"/>
                      <a:gd name="connsiteX8" fmla="*/ 6465 w 10000"/>
                      <a:gd name="connsiteY8" fmla="*/ 4852 h 10000"/>
                      <a:gd name="connsiteX9" fmla="*/ 5562 w 10000"/>
                      <a:gd name="connsiteY9" fmla="*/ 4852 h 10000"/>
                      <a:gd name="connsiteX10" fmla="*/ 5562 w 10000"/>
                      <a:gd name="connsiteY10" fmla="*/ 4340 h 10000"/>
                      <a:gd name="connsiteX11" fmla="*/ 5793 w 10000"/>
                      <a:gd name="connsiteY11" fmla="*/ 4340 h 10000"/>
                      <a:gd name="connsiteX12" fmla="*/ 5793 w 10000"/>
                      <a:gd name="connsiteY12" fmla="*/ 4063 h 10000"/>
                      <a:gd name="connsiteX13" fmla="*/ 5274 w 10000"/>
                      <a:gd name="connsiteY13" fmla="*/ 4063 h 10000"/>
                      <a:gd name="connsiteX14" fmla="*/ 5274 w 10000"/>
                      <a:gd name="connsiteY14" fmla="*/ 3725 h 10000"/>
                      <a:gd name="connsiteX15" fmla="*/ 8578 w 10000"/>
                      <a:gd name="connsiteY15" fmla="*/ 3165 h 10000"/>
                      <a:gd name="connsiteX16" fmla="*/ 8943 w 10000"/>
                      <a:gd name="connsiteY16" fmla="*/ 2700 h 10000"/>
                      <a:gd name="connsiteX17" fmla="*/ 8943 w 10000"/>
                      <a:gd name="connsiteY17" fmla="*/ 1893 h 10000"/>
                      <a:gd name="connsiteX18" fmla="*/ 4448 w 10000"/>
                      <a:gd name="connsiteY18" fmla="*/ 0 h 10000"/>
                      <a:gd name="connsiteX19" fmla="*/ 4448 w 10000"/>
                      <a:gd name="connsiteY19" fmla="*/ 0 h 10000"/>
                      <a:gd name="connsiteX0" fmla="*/ 4448 w 10000"/>
                      <a:gd name="connsiteY0" fmla="*/ 0 h 10000"/>
                      <a:gd name="connsiteX1" fmla="*/ 3160 w 10000"/>
                      <a:gd name="connsiteY1" fmla="*/ 3671 h 10000"/>
                      <a:gd name="connsiteX2" fmla="*/ 3910 w 10000"/>
                      <a:gd name="connsiteY2" fmla="*/ 4063 h 10000"/>
                      <a:gd name="connsiteX3" fmla="*/ 3910 w 10000"/>
                      <a:gd name="connsiteY3" fmla="*/ 4949 h 10000"/>
                      <a:gd name="connsiteX4" fmla="*/ 0 w 10000"/>
                      <a:gd name="connsiteY4" fmla="*/ 9476 h 10000"/>
                      <a:gd name="connsiteX5" fmla="*/ 10000 w 10000"/>
                      <a:gd name="connsiteY5" fmla="*/ 10000 h 10000"/>
                      <a:gd name="connsiteX6" fmla="*/ 5937 w 10000"/>
                      <a:gd name="connsiteY6" fmla="*/ 5051 h 10000"/>
                      <a:gd name="connsiteX7" fmla="*/ 6465 w 10000"/>
                      <a:gd name="connsiteY7" fmla="*/ 5051 h 10000"/>
                      <a:gd name="connsiteX8" fmla="*/ 6465 w 10000"/>
                      <a:gd name="connsiteY8" fmla="*/ 4852 h 10000"/>
                      <a:gd name="connsiteX9" fmla="*/ 5562 w 10000"/>
                      <a:gd name="connsiteY9" fmla="*/ 4852 h 10000"/>
                      <a:gd name="connsiteX10" fmla="*/ 5562 w 10000"/>
                      <a:gd name="connsiteY10" fmla="*/ 4340 h 10000"/>
                      <a:gd name="connsiteX11" fmla="*/ 5793 w 10000"/>
                      <a:gd name="connsiteY11" fmla="*/ 4340 h 10000"/>
                      <a:gd name="connsiteX12" fmla="*/ 5793 w 10000"/>
                      <a:gd name="connsiteY12" fmla="*/ 4063 h 10000"/>
                      <a:gd name="connsiteX13" fmla="*/ 5274 w 10000"/>
                      <a:gd name="connsiteY13" fmla="*/ 4063 h 10000"/>
                      <a:gd name="connsiteX14" fmla="*/ 5274 w 10000"/>
                      <a:gd name="connsiteY14" fmla="*/ 3725 h 10000"/>
                      <a:gd name="connsiteX15" fmla="*/ 8578 w 10000"/>
                      <a:gd name="connsiteY15" fmla="*/ 3165 h 10000"/>
                      <a:gd name="connsiteX16" fmla="*/ 8943 w 10000"/>
                      <a:gd name="connsiteY16" fmla="*/ 2700 h 10000"/>
                      <a:gd name="connsiteX17" fmla="*/ 8943 w 10000"/>
                      <a:gd name="connsiteY17" fmla="*/ 1893 h 10000"/>
                      <a:gd name="connsiteX18" fmla="*/ 4448 w 10000"/>
                      <a:gd name="connsiteY18" fmla="*/ 0 h 10000"/>
                      <a:gd name="connsiteX0" fmla="*/ 8943 w 10000"/>
                      <a:gd name="connsiteY0" fmla="*/ 0 h 8107"/>
                      <a:gd name="connsiteX1" fmla="*/ 3160 w 10000"/>
                      <a:gd name="connsiteY1" fmla="*/ 1778 h 8107"/>
                      <a:gd name="connsiteX2" fmla="*/ 3910 w 10000"/>
                      <a:gd name="connsiteY2" fmla="*/ 2170 h 8107"/>
                      <a:gd name="connsiteX3" fmla="*/ 3910 w 10000"/>
                      <a:gd name="connsiteY3" fmla="*/ 3056 h 8107"/>
                      <a:gd name="connsiteX4" fmla="*/ 0 w 10000"/>
                      <a:gd name="connsiteY4" fmla="*/ 7583 h 8107"/>
                      <a:gd name="connsiteX5" fmla="*/ 10000 w 10000"/>
                      <a:gd name="connsiteY5" fmla="*/ 8107 h 8107"/>
                      <a:gd name="connsiteX6" fmla="*/ 5937 w 10000"/>
                      <a:gd name="connsiteY6" fmla="*/ 3158 h 8107"/>
                      <a:gd name="connsiteX7" fmla="*/ 6465 w 10000"/>
                      <a:gd name="connsiteY7" fmla="*/ 3158 h 8107"/>
                      <a:gd name="connsiteX8" fmla="*/ 6465 w 10000"/>
                      <a:gd name="connsiteY8" fmla="*/ 2959 h 8107"/>
                      <a:gd name="connsiteX9" fmla="*/ 5562 w 10000"/>
                      <a:gd name="connsiteY9" fmla="*/ 2959 h 8107"/>
                      <a:gd name="connsiteX10" fmla="*/ 5562 w 10000"/>
                      <a:gd name="connsiteY10" fmla="*/ 2447 h 8107"/>
                      <a:gd name="connsiteX11" fmla="*/ 5793 w 10000"/>
                      <a:gd name="connsiteY11" fmla="*/ 2447 h 8107"/>
                      <a:gd name="connsiteX12" fmla="*/ 5793 w 10000"/>
                      <a:gd name="connsiteY12" fmla="*/ 2170 h 8107"/>
                      <a:gd name="connsiteX13" fmla="*/ 5274 w 10000"/>
                      <a:gd name="connsiteY13" fmla="*/ 2170 h 8107"/>
                      <a:gd name="connsiteX14" fmla="*/ 5274 w 10000"/>
                      <a:gd name="connsiteY14" fmla="*/ 1832 h 8107"/>
                      <a:gd name="connsiteX15" fmla="*/ 8578 w 10000"/>
                      <a:gd name="connsiteY15" fmla="*/ 1272 h 8107"/>
                      <a:gd name="connsiteX16" fmla="*/ 8943 w 10000"/>
                      <a:gd name="connsiteY16" fmla="*/ 807 h 8107"/>
                      <a:gd name="connsiteX17" fmla="*/ 8943 w 10000"/>
                      <a:gd name="connsiteY17" fmla="*/ 0 h 8107"/>
                      <a:gd name="connsiteX0" fmla="*/ 8943 w 10000"/>
                      <a:gd name="connsiteY0" fmla="*/ 0 h 9005"/>
                      <a:gd name="connsiteX1" fmla="*/ 3160 w 10000"/>
                      <a:gd name="connsiteY1" fmla="*/ 1198 h 9005"/>
                      <a:gd name="connsiteX2" fmla="*/ 3910 w 10000"/>
                      <a:gd name="connsiteY2" fmla="*/ 1682 h 9005"/>
                      <a:gd name="connsiteX3" fmla="*/ 3910 w 10000"/>
                      <a:gd name="connsiteY3" fmla="*/ 2775 h 9005"/>
                      <a:gd name="connsiteX4" fmla="*/ 0 w 10000"/>
                      <a:gd name="connsiteY4" fmla="*/ 8359 h 9005"/>
                      <a:gd name="connsiteX5" fmla="*/ 10000 w 10000"/>
                      <a:gd name="connsiteY5" fmla="*/ 9005 h 9005"/>
                      <a:gd name="connsiteX6" fmla="*/ 5937 w 10000"/>
                      <a:gd name="connsiteY6" fmla="*/ 2900 h 9005"/>
                      <a:gd name="connsiteX7" fmla="*/ 6465 w 10000"/>
                      <a:gd name="connsiteY7" fmla="*/ 2900 h 9005"/>
                      <a:gd name="connsiteX8" fmla="*/ 6465 w 10000"/>
                      <a:gd name="connsiteY8" fmla="*/ 2655 h 9005"/>
                      <a:gd name="connsiteX9" fmla="*/ 5562 w 10000"/>
                      <a:gd name="connsiteY9" fmla="*/ 2655 h 9005"/>
                      <a:gd name="connsiteX10" fmla="*/ 5562 w 10000"/>
                      <a:gd name="connsiteY10" fmla="*/ 2023 h 9005"/>
                      <a:gd name="connsiteX11" fmla="*/ 5793 w 10000"/>
                      <a:gd name="connsiteY11" fmla="*/ 2023 h 9005"/>
                      <a:gd name="connsiteX12" fmla="*/ 5793 w 10000"/>
                      <a:gd name="connsiteY12" fmla="*/ 1682 h 9005"/>
                      <a:gd name="connsiteX13" fmla="*/ 5274 w 10000"/>
                      <a:gd name="connsiteY13" fmla="*/ 1682 h 9005"/>
                      <a:gd name="connsiteX14" fmla="*/ 5274 w 10000"/>
                      <a:gd name="connsiteY14" fmla="*/ 1265 h 9005"/>
                      <a:gd name="connsiteX15" fmla="*/ 8578 w 10000"/>
                      <a:gd name="connsiteY15" fmla="*/ 574 h 9005"/>
                      <a:gd name="connsiteX16" fmla="*/ 8943 w 10000"/>
                      <a:gd name="connsiteY16" fmla="*/ 0 h 9005"/>
                      <a:gd name="connsiteX0" fmla="*/ 8578 w 10000"/>
                      <a:gd name="connsiteY0" fmla="*/ 0 h 9363"/>
                      <a:gd name="connsiteX1" fmla="*/ 3160 w 10000"/>
                      <a:gd name="connsiteY1" fmla="*/ 693 h 9363"/>
                      <a:gd name="connsiteX2" fmla="*/ 3910 w 10000"/>
                      <a:gd name="connsiteY2" fmla="*/ 1231 h 9363"/>
                      <a:gd name="connsiteX3" fmla="*/ 3910 w 10000"/>
                      <a:gd name="connsiteY3" fmla="*/ 2445 h 9363"/>
                      <a:gd name="connsiteX4" fmla="*/ 0 w 10000"/>
                      <a:gd name="connsiteY4" fmla="*/ 8646 h 9363"/>
                      <a:gd name="connsiteX5" fmla="*/ 10000 w 10000"/>
                      <a:gd name="connsiteY5" fmla="*/ 9363 h 9363"/>
                      <a:gd name="connsiteX6" fmla="*/ 5937 w 10000"/>
                      <a:gd name="connsiteY6" fmla="*/ 2583 h 9363"/>
                      <a:gd name="connsiteX7" fmla="*/ 6465 w 10000"/>
                      <a:gd name="connsiteY7" fmla="*/ 2583 h 9363"/>
                      <a:gd name="connsiteX8" fmla="*/ 6465 w 10000"/>
                      <a:gd name="connsiteY8" fmla="*/ 2311 h 9363"/>
                      <a:gd name="connsiteX9" fmla="*/ 5562 w 10000"/>
                      <a:gd name="connsiteY9" fmla="*/ 2311 h 9363"/>
                      <a:gd name="connsiteX10" fmla="*/ 5562 w 10000"/>
                      <a:gd name="connsiteY10" fmla="*/ 1610 h 9363"/>
                      <a:gd name="connsiteX11" fmla="*/ 5793 w 10000"/>
                      <a:gd name="connsiteY11" fmla="*/ 1610 h 9363"/>
                      <a:gd name="connsiteX12" fmla="*/ 5793 w 10000"/>
                      <a:gd name="connsiteY12" fmla="*/ 1231 h 9363"/>
                      <a:gd name="connsiteX13" fmla="*/ 5274 w 10000"/>
                      <a:gd name="connsiteY13" fmla="*/ 1231 h 9363"/>
                      <a:gd name="connsiteX14" fmla="*/ 5274 w 10000"/>
                      <a:gd name="connsiteY14" fmla="*/ 768 h 9363"/>
                      <a:gd name="connsiteX15" fmla="*/ 8578 w 10000"/>
                      <a:gd name="connsiteY15" fmla="*/ 0 h 9363"/>
                      <a:gd name="connsiteX0" fmla="*/ 5274 w 10000"/>
                      <a:gd name="connsiteY0" fmla="*/ 80 h 9260"/>
                      <a:gd name="connsiteX1" fmla="*/ 3160 w 10000"/>
                      <a:gd name="connsiteY1" fmla="*/ 0 h 9260"/>
                      <a:gd name="connsiteX2" fmla="*/ 3910 w 10000"/>
                      <a:gd name="connsiteY2" fmla="*/ 575 h 9260"/>
                      <a:gd name="connsiteX3" fmla="*/ 3910 w 10000"/>
                      <a:gd name="connsiteY3" fmla="*/ 1871 h 9260"/>
                      <a:gd name="connsiteX4" fmla="*/ 0 w 10000"/>
                      <a:gd name="connsiteY4" fmla="*/ 8494 h 9260"/>
                      <a:gd name="connsiteX5" fmla="*/ 10000 w 10000"/>
                      <a:gd name="connsiteY5" fmla="*/ 9260 h 9260"/>
                      <a:gd name="connsiteX6" fmla="*/ 5937 w 10000"/>
                      <a:gd name="connsiteY6" fmla="*/ 2019 h 9260"/>
                      <a:gd name="connsiteX7" fmla="*/ 6465 w 10000"/>
                      <a:gd name="connsiteY7" fmla="*/ 2019 h 9260"/>
                      <a:gd name="connsiteX8" fmla="*/ 6465 w 10000"/>
                      <a:gd name="connsiteY8" fmla="*/ 1728 h 9260"/>
                      <a:gd name="connsiteX9" fmla="*/ 5562 w 10000"/>
                      <a:gd name="connsiteY9" fmla="*/ 1728 h 9260"/>
                      <a:gd name="connsiteX10" fmla="*/ 5562 w 10000"/>
                      <a:gd name="connsiteY10" fmla="*/ 980 h 9260"/>
                      <a:gd name="connsiteX11" fmla="*/ 5793 w 10000"/>
                      <a:gd name="connsiteY11" fmla="*/ 980 h 9260"/>
                      <a:gd name="connsiteX12" fmla="*/ 5793 w 10000"/>
                      <a:gd name="connsiteY12" fmla="*/ 575 h 9260"/>
                      <a:gd name="connsiteX13" fmla="*/ 5274 w 10000"/>
                      <a:gd name="connsiteY13" fmla="*/ 575 h 9260"/>
                      <a:gd name="connsiteX14" fmla="*/ 5274 w 10000"/>
                      <a:gd name="connsiteY14" fmla="*/ 80 h 9260"/>
                      <a:gd name="connsiteX0" fmla="*/ 5274 w 10000"/>
                      <a:gd name="connsiteY0" fmla="*/ 0 h 9914"/>
                      <a:gd name="connsiteX1" fmla="*/ 3910 w 10000"/>
                      <a:gd name="connsiteY1" fmla="*/ 535 h 9914"/>
                      <a:gd name="connsiteX2" fmla="*/ 3910 w 10000"/>
                      <a:gd name="connsiteY2" fmla="*/ 1935 h 9914"/>
                      <a:gd name="connsiteX3" fmla="*/ 0 w 10000"/>
                      <a:gd name="connsiteY3" fmla="*/ 9087 h 9914"/>
                      <a:gd name="connsiteX4" fmla="*/ 10000 w 10000"/>
                      <a:gd name="connsiteY4" fmla="*/ 9914 h 9914"/>
                      <a:gd name="connsiteX5" fmla="*/ 5937 w 10000"/>
                      <a:gd name="connsiteY5" fmla="*/ 2094 h 9914"/>
                      <a:gd name="connsiteX6" fmla="*/ 6465 w 10000"/>
                      <a:gd name="connsiteY6" fmla="*/ 2094 h 9914"/>
                      <a:gd name="connsiteX7" fmla="*/ 6465 w 10000"/>
                      <a:gd name="connsiteY7" fmla="*/ 1780 h 9914"/>
                      <a:gd name="connsiteX8" fmla="*/ 5562 w 10000"/>
                      <a:gd name="connsiteY8" fmla="*/ 1780 h 9914"/>
                      <a:gd name="connsiteX9" fmla="*/ 5562 w 10000"/>
                      <a:gd name="connsiteY9" fmla="*/ 972 h 9914"/>
                      <a:gd name="connsiteX10" fmla="*/ 5793 w 10000"/>
                      <a:gd name="connsiteY10" fmla="*/ 972 h 9914"/>
                      <a:gd name="connsiteX11" fmla="*/ 5793 w 10000"/>
                      <a:gd name="connsiteY11" fmla="*/ 535 h 9914"/>
                      <a:gd name="connsiteX12" fmla="*/ 5274 w 10000"/>
                      <a:gd name="connsiteY12" fmla="*/ 535 h 9914"/>
                      <a:gd name="connsiteX13" fmla="*/ 5274 w 10000"/>
                      <a:gd name="connsiteY13" fmla="*/ 0 h 9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000" h="9914">
                        <a:moveTo>
                          <a:pt x="5274" y="0"/>
                        </a:moveTo>
                        <a:lnTo>
                          <a:pt x="3910" y="535"/>
                        </a:lnTo>
                        <a:lnTo>
                          <a:pt x="3910" y="1935"/>
                        </a:lnTo>
                        <a:lnTo>
                          <a:pt x="0" y="9087"/>
                        </a:lnTo>
                        <a:lnTo>
                          <a:pt x="10000" y="9914"/>
                        </a:lnTo>
                        <a:lnTo>
                          <a:pt x="5937" y="2094"/>
                        </a:lnTo>
                        <a:lnTo>
                          <a:pt x="6465" y="2094"/>
                        </a:lnTo>
                        <a:lnTo>
                          <a:pt x="6465" y="1780"/>
                        </a:lnTo>
                        <a:lnTo>
                          <a:pt x="5562" y="1780"/>
                        </a:lnTo>
                        <a:lnTo>
                          <a:pt x="5562" y="972"/>
                        </a:lnTo>
                        <a:lnTo>
                          <a:pt x="5793" y="972"/>
                        </a:lnTo>
                        <a:lnTo>
                          <a:pt x="5793" y="535"/>
                        </a:lnTo>
                        <a:lnTo>
                          <a:pt x="5274" y="535"/>
                        </a:lnTo>
                        <a:lnTo>
                          <a:pt x="5274" y="0"/>
                        </a:lnTo>
                        <a:close/>
                      </a:path>
                    </a:pathLst>
                  </a:custGeom>
                  <a:solidFill>
                    <a:srgbClr val="8280A7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>
                    <a:defPPr>
                      <a:defRPr lang="ko-KR"/>
                    </a:defPPr>
                    <a:lvl1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1pPr>
                    <a:lvl2pPr marL="4572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2pPr>
                    <a:lvl3pPr marL="9144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3pPr>
                    <a:lvl4pPr marL="13716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4pPr>
                    <a:lvl5pPr marL="18288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ko-KR" altLang="en-US" sz="1800" dirty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 Unicode MS" pitchFamily="50" charset="-127"/>
                      <a:ea typeface="Arial Unicode MS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0" name="Freeform 73"/>
                  <p:cNvSpPr>
                    <a:spLocks/>
                  </p:cNvSpPr>
                  <p:nvPr/>
                </p:nvSpPr>
                <p:spPr bwMode="auto">
                  <a:xfrm>
                    <a:off x="4630738" y="4614863"/>
                    <a:ext cx="279400" cy="5699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3" y="717"/>
                      </a:cxn>
                      <a:cxn ang="0">
                        <a:pos x="353" y="678"/>
                      </a:cxn>
                      <a:cxn ang="0">
                        <a:pos x="54" y="3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53" h="717">
                        <a:moveTo>
                          <a:pt x="0" y="0"/>
                        </a:moveTo>
                        <a:lnTo>
                          <a:pt x="163" y="717"/>
                        </a:lnTo>
                        <a:lnTo>
                          <a:pt x="353" y="678"/>
                        </a:lnTo>
                        <a:lnTo>
                          <a:pt x="54" y="3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1C0D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ko-KR"/>
                    </a:defPPr>
                    <a:lvl1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1pPr>
                    <a:lvl2pPr marL="4572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2pPr>
                    <a:lvl3pPr marL="9144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3pPr>
                    <a:lvl4pPr marL="13716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4pPr>
                    <a:lvl5pPr marL="18288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ko-KR" altLang="en-US" sz="1800" dirty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 Unicode MS" pitchFamily="50" charset="-127"/>
                      <a:ea typeface="Arial Unicode MS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1" name="Freeform 79"/>
                  <p:cNvSpPr>
                    <a:spLocks/>
                  </p:cNvSpPr>
                  <p:nvPr/>
                </p:nvSpPr>
                <p:spPr bwMode="auto">
                  <a:xfrm>
                    <a:off x="4587875" y="4389438"/>
                    <a:ext cx="371475" cy="708025"/>
                  </a:xfrm>
                  <a:custGeom>
                    <a:avLst/>
                    <a:gdLst/>
                    <a:ahLst/>
                    <a:cxnLst>
                      <a:cxn ang="0">
                        <a:pos x="45" y="0"/>
                      </a:cxn>
                      <a:cxn ang="0">
                        <a:pos x="45" y="40"/>
                      </a:cxn>
                      <a:cxn ang="0">
                        <a:pos x="102" y="40"/>
                      </a:cxn>
                      <a:cxn ang="0">
                        <a:pos x="102" y="102"/>
                      </a:cxn>
                      <a:cxn ang="0">
                        <a:pos x="78" y="102"/>
                      </a:cxn>
                      <a:cxn ang="0">
                        <a:pos x="78" y="173"/>
                      </a:cxn>
                      <a:cxn ang="0">
                        <a:pos x="163" y="173"/>
                      </a:cxn>
                      <a:cxn ang="0">
                        <a:pos x="163" y="218"/>
                      </a:cxn>
                      <a:cxn ang="0">
                        <a:pos x="132" y="218"/>
                      </a:cxn>
                      <a:cxn ang="0">
                        <a:pos x="467" y="883"/>
                      </a:cxn>
                      <a:cxn ang="0">
                        <a:pos x="453" y="891"/>
                      </a:cxn>
                      <a:cxn ang="0">
                        <a:pos x="132" y="272"/>
                      </a:cxn>
                      <a:cxn ang="0">
                        <a:pos x="0" y="204"/>
                      </a:cxn>
                      <a:cxn ang="0">
                        <a:pos x="146" y="204"/>
                      </a:cxn>
                      <a:cxn ang="0">
                        <a:pos x="146" y="188"/>
                      </a:cxn>
                      <a:cxn ang="0">
                        <a:pos x="62" y="188"/>
                      </a:cxn>
                      <a:cxn ang="0">
                        <a:pos x="62" y="87"/>
                      </a:cxn>
                      <a:cxn ang="0">
                        <a:pos x="86" y="87"/>
                      </a:cxn>
                      <a:cxn ang="0">
                        <a:pos x="86" y="55"/>
                      </a:cxn>
                      <a:cxn ang="0">
                        <a:pos x="31" y="55"/>
                      </a:cxn>
                      <a:cxn ang="0">
                        <a:pos x="31" y="0"/>
                      </a:cxn>
                      <a:cxn ang="0">
                        <a:pos x="45" y="0"/>
                      </a:cxn>
                      <a:cxn ang="0">
                        <a:pos x="45" y="0"/>
                      </a:cxn>
                      <a:cxn ang="0">
                        <a:pos x="45" y="0"/>
                      </a:cxn>
                    </a:cxnLst>
                    <a:rect l="0" t="0" r="r" b="b"/>
                    <a:pathLst>
                      <a:path w="467" h="891">
                        <a:moveTo>
                          <a:pt x="45" y="0"/>
                        </a:moveTo>
                        <a:lnTo>
                          <a:pt x="45" y="40"/>
                        </a:lnTo>
                        <a:lnTo>
                          <a:pt x="102" y="40"/>
                        </a:lnTo>
                        <a:lnTo>
                          <a:pt x="102" y="102"/>
                        </a:lnTo>
                        <a:lnTo>
                          <a:pt x="78" y="102"/>
                        </a:lnTo>
                        <a:lnTo>
                          <a:pt x="78" y="173"/>
                        </a:lnTo>
                        <a:lnTo>
                          <a:pt x="163" y="173"/>
                        </a:lnTo>
                        <a:lnTo>
                          <a:pt x="163" y="218"/>
                        </a:lnTo>
                        <a:lnTo>
                          <a:pt x="132" y="218"/>
                        </a:lnTo>
                        <a:lnTo>
                          <a:pt x="467" y="883"/>
                        </a:lnTo>
                        <a:lnTo>
                          <a:pt x="453" y="891"/>
                        </a:lnTo>
                        <a:lnTo>
                          <a:pt x="132" y="272"/>
                        </a:lnTo>
                        <a:lnTo>
                          <a:pt x="0" y="204"/>
                        </a:lnTo>
                        <a:lnTo>
                          <a:pt x="146" y="204"/>
                        </a:lnTo>
                        <a:lnTo>
                          <a:pt x="146" y="188"/>
                        </a:lnTo>
                        <a:lnTo>
                          <a:pt x="62" y="188"/>
                        </a:lnTo>
                        <a:lnTo>
                          <a:pt x="62" y="87"/>
                        </a:lnTo>
                        <a:lnTo>
                          <a:pt x="86" y="87"/>
                        </a:lnTo>
                        <a:lnTo>
                          <a:pt x="86" y="55"/>
                        </a:lnTo>
                        <a:lnTo>
                          <a:pt x="31" y="55"/>
                        </a:lnTo>
                        <a:lnTo>
                          <a:pt x="31" y="0"/>
                        </a:lnTo>
                        <a:lnTo>
                          <a:pt x="45" y="0"/>
                        </a:lnTo>
                        <a:lnTo>
                          <a:pt x="45" y="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ko-KR"/>
                    </a:defPPr>
                    <a:lvl1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1pPr>
                    <a:lvl2pPr marL="4572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2pPr>
                    <a:lvl3pPr marL="9144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3pPr>
                    <a:lvl4pPr marL="13716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4pPr>
                    <a:lvl5pPr marL="18288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ko-KR" altLang="en-US" sz="1800" dirty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 Unicode MS" pitchFamily="50" charset="-127"/>
                      <a:ea typeface="Arial Unicode MS" pitchFamily="50" charset="-127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28" name="Freeform 105"/>
                <p:cNvSpPr>
                  <a:spLocks/>
                </p:cNvSpPr>
                <p:nvPr/>
              </p:nvSpPr>
              <p:spPr bwMode="auto">
                <a:xfrm>
                  <a:off x="4139952" y="4437112"/>
                  <a:ext cx="455539" cy="720080"/>
                </a:xfrm>
                <a:custGeom>
                  <a:avLst/>
                  <a:gdLst>
                    <a:gd name="connsiteX0" fmla="*/ 6558 w 9325"/>
                    <a:gd name="connsiteY0" fmla="*/ 2077 h 10000"/>
                    <a:gd name="connsiteX1" fmla="*/ 6208 w 9325"/>
                    <a:gd name="connsiteY1" fmla="*/ 2077 h 10000"/>
                    <a:gd name="connsiteX2" fmla="*/ 6208 w 9325"/>
                    <a:gd name="connsiteY2" fmla="*/ 2393 h 10000"/>
                    <a:gd name="connsiteX3" fmla="*/ 6313 w 9325"/>
                    <a:gd name="connsiteY3" fmla="*/ 2393 h 10000"/>
                    <a:gd name="connsiteX4" fmla="*/ 5208 w 9325"/>
                    <a:gd name="connsiteY4" fmla="*/ 6166 h 10000"/>
                    <a:gd name="connsiteX5" fmla="*/ 5130 w 9325"/>
                    <a:gd name="connsiteY5" fmla="*/ 5627 h 10000"/>
                    <a:gd name="connsiteX6" fmla="*/ 4995 w 9325"/>
                    <a:gd name="connsiteY6" fmla="*/ 5734 h 10000"/>
                    <a:gd name="connsiteX7" fmla="*/ 4812 w 9325"/>
                    <a:gd name="connsiteY7" fmla="*/ 5186 h 10000"/>
                    <a:gd name="connsiteX8" fmla="*/ 4730 w 9325"/>
                    <a:gd name="connsiteY8" fmla="*/ 6334 h 10000"/>
                    <a:gd name="connsiteX9" fmla="*/ 4570 w 9325"/>
                    <a:gd name="connsiteY9" fmla="*/ 6059 h 10000"/>
                    <a:gd name="connsiteX10" fmla="*/ 4618 w 9325"/>
                    <a:gd name="connsiteY10" fmla="*/ 6989 h 10000"/>
                    <a:gd name="connsiteX11" fmla="*/ 4266 w 9325"/>
                    <a:gd name="connsiteY11" fmla="*/ 6566 h 10000"/>
                    <a:gd name="connsiteX12" fmla="*/ 4451 w 9325"/>
                    <a:gd name="connsiteY12" fmla="*/ 7207 h 10000"/>
                    <a:gd name="connsiteX13" fmla="*/ 4266 w 9325"/>
                    <a:gd name="connsiteY13" fmla="*/ 7314 h 10000"/>
                    <a:gd name="connsiteX14" fmla="*/ 4405 w 9325"/>
                    <a:gd name="connsiteY14" fmla="*/ 8020 h 10000"/>
                    <a:gd name="connsiteX15" fmla="*/ 4108 w 9325"/>
                    <a:gd name="connsiteY15" fmla="*/ 7756 h 10000"/>
                    <a:gd name="connsiteX16" fmla="*/ 4108 w 9325"/>
                    <a:gd name="connsiteY16" fmla="*/ 6933 h 10000"/>
                    <a:gd name="connsiteX17" fmla="*/ 3870 w 9325"/>
                    <a:gd name="connsiteY17" fmla="*/ 7040 h 10000"/>
                    <a:gd name="connsiteX18" fmla="*/ 3870 w 9325"/>
                    <a:gd name="connsiteY18" fmla="*/ 5999 h 10000"/>
                    <a:gd name="connsiteX19" fmla="*/ 3708 w 9325"/>
                    <a:gd name="connsiteY19" fmla="*/ 6166 h 10000"/>
                    <a:gd name="connsiteX20" fmla="*/ 3490 w 9325"/>
                    <a:gd name="connsiteY20" fmla="*/ 5627 h 10000"/>
                    <a:gd name="connsiteX21" fmla="*/ 3218 w 9325"/>
                    <a:gd name="connsiteY21" fmla="*/ 6617 h 10000"/>
                    <a:gd name="connsiteX22" fmla="*/ 3408 w 9325"/>
                    <a:gd name="connsiteY22" fmla="*/ 5028 h 10000"/>
                    <a:gd name="connsiteX23" fmla="*/ 3218 w 9325"/>
                    <a:gd name="connsiteY23" fmla="*/ 5186 h 10000"/>
                    <a:gd name="connsiteX24" fmla="*/ 3378 w 9325"/>
                    <a:gd name="connsiteY24" fmla="*/ 3931 h 10000"/>
                    <a:gd name="connsiteX25" fmla="*/ 3031 w 9325"/>
                    <a:gd name="connsiteY25" fmla="*/ 4586 h 10000"/>
                    <a:gd name="connsiteX26" fmla="*/ 2953 w 9325"/>
                    <a:gd name="connsiteY26" fmla="*/ 4089 h 10000"/>
                    <a:gd name="connsiteX27" fmla="*/ 2818 w 9325"/>
                    <a:gd name="connsiteY27" fmla="*/ 4754 h 10000"/>
                    <a:gd name="connsiteX28" fmla="*/ 2871 w 9325"/>
                    <a:gd name="connsiteY28" fmla="*/ 3383 h 10000"/>
                    <a:gd name="connsiteX29" fmla="*/ 2443 w 9325"/>
                    <a:gd name="connsiteY29" fmla="*/ 3713 h 10000"/>
                    <a:gd name="connsiteX30" fmla="*/ 3083 w 9325"/>
                    <a:gd name="connsiteY30" fmla="*/ 1854 h 10000"/>
                    <a:gd name="connsiteX31" fmla="*/ 3031 w 9325"/>
                    <a:gd name="connsiteY31" fmla="*/ 1645 h 10000"/>
                    <a:gd name="connsiteX32" fmla="*/ 2418 w 9325"/>
                    <a:gd name="connsiteY32" fmla="*/ 2296 h 10000"/>
                    <a:gd name="connsiteX33" fmla="*/ 2331 w 9325"/>
                    <a:gd name="connsiteY33" fmla="*/ 0 h 10000"/>
                    <a:gd name="connsiteX34" fmla="*/ 2118 w 9325"/>
                    <a:gd name="connsiteY34" fmla="*/ 1529 h 10000"/>
                    <a:gd name="connsiteX35" fmla="*/ 1770 w 9325"/>
                    <a:gd name="connsiteY35" fmla="*/ 1204 h 10000"/>
                    <a:gd name="connsiteX36" fmla="*/ 2091 w 9325"/>
                    <a:gd name="connsiteY36" fmla="*/ 2677 h 10000"/>
                    <a:gd name="connsiteX37" fmla="*/ 1770 w 9325"/>
                    <a:gd name="connsiteY37" fmla="*/ 2351 h 10000"/>
                    <a:gd name="connsiteX38" fmla="*/ 1930 w 9325"/>
                    <a:gd name="connsiteY38" fmla="*/ 3058 h 10000"/>
                    <a:gd name="connsiteX39" fmla="*/ 1473 w 9325"/>
                    <a:gd name="connsiteY39" fmla="*/ 2844 h 10000"/>
                    <a:gd name="connsiteX40" fmla="*/ 1930 w 9325"/>
                    <a:gd name="connsiteY40" fmla="*/ 3978 h 10000"/>
                    <a:gd name="connsiteX41" fmla="*/ 1608 w 9325"/>
                    <a:gd name="connsiteY41" fmla="*/ 3978 h 10000"/>
                    <a:gd name="connsiteX42" fmla="*/ 2008 w 9325"/>
                    <a:gd name="connsiteY42" fmla="*/ 5302 h 10000"/>
                    <a:gd name="connsiteX43" fmla="*/ 1553 w 9325"/>
                    <a:gd name="connsiteY43" fmla="*/ 4870 h 10000"/>
                    <a:gd name="connsiteX44" fmla="*/ 1366 w 9325"/>
                    <a:gd name="connsiteY44" fmla="*/ 5079 h 10000"/>
                    <a:gd name="connsiteX45" fmla="*/ 961 w 9325"/>
                    <a:gd name="connsiteY45" fmla="*/ 4540 h 10000"/>
                    <a:gd name="connsiteX46" fmla="*/ 1251 w 9325"/>
                    <a:gd name="connsiteY46" fmla="*/ 6566 h 10000"/>
                    <a:gd name="connsiteX47" fmla="*/ 853 w 9325"/>
                    <a:gd name="connsiteY47" fmla="*/ 6115 h 10000"/>
                    <a:gd name="connsiteX48" fmla="*/ 826 w 9325"/>
                    <a:gd name="connsiteY48" fmla="*/ 6831 h 10000"/>
                    <a:gd name="connsiteX49" fmla="*/ 208 w 9325"/>
                    <a:gd name="connsiteY49" fmla="*/ 6617 h 10000"/>
                    <a:gd name="connsiteX50" fmla="*/ 556 w 9325"/>
                    <a:gd name="connsiteY50" fmla="*/ 7811 h 10000"/>
                    <a:gd name="connsiteX51" fmla="*/ 236 w 9325"/>
                    <a:gd name="connsiteY51" fmla="*/ 7639 h 10000"/>
                    <a:gd name="connsiteX52" fmla="*/ 453 w 9325"/>
                    <a:gd name="connsiteY52" fmla="*/ 8578 h 10000"/>
                    <a:gd name="connsiteX53" fmla="*/ 183 w 9325"/>
                    <a:gd name="connsiteY53" fmla="*/ 8355 h 10000"/>
                    <a:gd name="connsiteX54" fmla="*/ 0 w 9325"/>
                    <a:gd name="connsiteY54" fmla="*/ 10000 h 10000"/>
                    <a:gd name="connsiteX55" fmla="*/ 9325 w 9325"/>
                    <a:gd name="connsiteY55" fmla="*/ 4972 h 10000"/>
                    <a:gd name="connsiteX56" fmla="*/ 9195 w 9325"/>
                    <a:gd name="connsiteY56" fmla="*/ 5999 h 10000"/>
                    <a:gd name="connsiteX57" fmla="*/ 9060 w 9325"/>
                    <a:gd name="connsiteY57" fmla="*/ 5576 h 10000"/>
                    <a:gd name="connsiteX58" fmla="*/ 8843 w 9325"/>
                    <a:gd name="connsiteY58" fmla="*/ 6933 h 10000"/>
                    <a:gd name="connsiteX59" fmla="*/ 8731 w 9325"/>
                    <a:gd name="connsiteY59" fmla="*/ 5948 h 10000"/>
                    <a:gd name="connsiteX60" fmla="*/ 8575 w 9325"/>
                    <a:gd name="connsiteY60" fmla="*/ 5901 h 10000"/>
                    <a:gd name="connsiteX61" fmla="*/ 8413 w 9325"/>
                    <a:gd name="connsiteY61" fmla="*/ 4921 h 10000"/>
                    <a:gd name="connsiteX62" fmla="*/ 8305 w 9325"/>
                    <a:gd name="connsiteY62" fmla="*/ 6166 h 10000"/>
                    <a:gd name="connsiteX63" fmla="*/ 8440 w 9325"/>
                    <a:gd name="connsiteY63" fmla="*/ 6831 h 10000"/>
                    <a:gd name="connsiteX64" fmla="*/ 8170 w 9325"/>
                    <a:gd name="connsiteY64" fmla="*/ 7156 h 10000"/>
                    <a:gd name="connsiteX65" fmla="*/ 8138 w 9325"/>
                    <a:gd name="connsiteY65" fmla="*/ 6236 h 10000"/>
                    <a:gd name="connsiteX66" fmla="*/ 7656 w 9325"/>
                    <a:gd name="connsiteY66" fmla="*/ 6989 h 10000"/>
                    <a:gd name="connsiteX67" fmla="*/ 7843 w 9325"/>
                    <a:gd name="connsiteY67" fmla="*/ 5674 h 10000"/>
                    <a:gd name="connsiteX68" fmla="*/ 7635 w 9325"/>
                    <a:gd name="connsiteY68" fmla="*/ 4205 h 10000"/>
                    <a:gd name="connsiteX69" fmla="*/ 7605 w 9325"/>
                    <a:gd name="connsiteY69" fmla="*/ 5409 h 10000"/>
                    <a:gd name="connsiteX70" fmla="*/ 7418 w 9325"/>
                    <a:gd name="connsiteY70" fmla="*/ 5674 h 10000"/>
                    <a:gd name="connsiteX71" fmla="*/ 7578 w 9325"/>
                    <a:gd name="connsiteY71" fmla="*/ 6236 h 10000"/>
                    <a:gd name="connsiteX72" fmla="*/ 7091 w 9325"/>
                    <a:gd name="connsiteY72" fmla="*/ 5785 h 10000"/>
                    <a:gd name="connsiteX73" fmla="*/ 7360 w 9325"/>
                    <a:gd name="connsiteY73" fmla="*/ 6724 h 10000"/>
                    <a:gd name="connsiteX74" fmla="*/ 6960 w 9325"/>
                    <a:gd name="connsiteY74" fmla="*/ 6283 h 10000"/>
                    <a:gd name="connsiteX75" fmla="*/ 7070 w 9325"/>
                    <a:gd name="connsiteY75" fmla="*/ 7207 h 10000"/>
                    <a:gd name="connsiteX76" fmla="*/ 6661 w 9325"/>
                    <a:gd name="connsiteY76" fmla="*/ 6989 h 10000"/>
                    <a:gd name="connsiteX77" fmla="*/ 6635 w 9325"/>
                    <a:gd name="connsiteY77" fmla="*/ 6166 h 10000"/>
                    <a:gd name="connsiteX78" fmla="*/ 6260 w 9325"/>
                    <a:gd name="connsiteY78" fmla="*/ 6882 h 10000"/>
                    <a:gd name="connsiteX79" fmla="*/ 6391 w 9325"/>
                    <a:gd name="connsiteY79" fmla="*/ 5948 h 10000"/>
                    <a:gd name="connsiteX80" fmla="*/ 6260 w 9325"/>
                    <a:gd name="connsiteY80" fmla="*/ 4870 h 10000"/>
                    <a:gd name="connsiteX81" fmla="*/ 6043 w 9325"/>
                    <a:gd name="connsiteY81" fmla="*/ 6166 h 10000"/>
                    <a:gd name="connsiteX82" fmla="*/ 6070 w 9325"/>
                    <a:gd name="connsiteY82" fmla="*/ 6831 h 10000"/>
                    <a:gd name="connsiteX83" fmla="*/ 5908 w 9325"/>
                    <a:gd name="connsiteY83" fmla="*/ 6450 h 10000"/>
                    <a:gd name="connsiteX84" fmla="*/ 5908 w 9325"/>
                    <a:gd name="connsiteY84" fmla="*/ 7314 h 10000"/>
                    <a:gd name="connsiteX85" fmla="*/ 5670 w 9325"/>
                    <a:gd name="connsiteY85" fmla="*/ 6724 h 10000"/>
                    <a:gd name="connsiteX86" fmla="*/ 6473 w 9325"/>
                    <a:gd name="connsiteY86" fmla="*/ 2951 h 10000"/>
                    <a:gd name="connsiteX87" fmla="*/ 6821 w 9325"/>
                    <a:gd name="connsiteY87" fmla="*/ 2844 h 10000"/>
                    <a:gd name="connsiteX88" fmla="*/ 6558 w 9325"/>
                    <a:gd name="connsiteY88" fmla="*/ 2077 h 10000"/>
                    <a:gd name="connsiteX89" fmla="*/ 6558 w 9325"/>
                    <a:gd name="connsiteY89" fmla="*/ 2077 h 10000"/>
                    <a:gd name="connsiteX90" fmla="*/ 6558 w 9325"/>
                    <a:gd name="connsiteY90" fmla="*/ 2077 h 10000"/>
                    <a:gd name="connsiteX0" fmla="*/ 7033 w 11619"/>
                    <a:gd name="connsiteY0" fmla="*/ 2077 h 10000"/>
                    <a:gd name="connsiteX1" fmla="*/ 6657 w 11619"/>
                    <a:gd name="connsiteY1" fmla="*/ 2077 h 10000"/>
                    <a:gd name="connsiteX2" fmla="*/ 6657 w 11619"/>
                    <a:gd name="connsiteY2" fmla="*/ 2393 h 10000"/>
                    <a:gd name="connsiteX3" fmla="*/ 6770 w 11619"/>
                    <a:gd name="connsiteY3" fmla="*/ 2393 h 10000"/>
                    <a:gd name="connsiteX4" fmla="*/ 5585 w 11619"/>
                    <a:gd name="connsiteY4" fmla="*/ 6166 h 10000"/>
                    <a:gd name="connsiteX5" fmla="*/ 5501 w 11619"/>
                    <a:gd name="connsiteY5" fmla="*/ 5627 h 10000"/>
                    <a:gd name="connsiteX6" fmla="*/ 5357 w 11619"/>
                    <a:gd name="connsiteY6" fmla="*/ 5734 h 10000"/>
                    <a:gd name="connsiteX7" fmla="*/ 5160 w 11619"/>
                    <a:gd name="connsiteY7" fmla="*/ 5186 h 10000"/>
                    <a:gd name="connsiteX8" fmla="*/ 5072 w 11619"/>
                    <a:gd name="connsiteY8" fmla="*/ 6334 h 10000"/>
                    <a:gd name="connsiteX9" fmla="*/ 4901 w 11619"/>
                    <a:gd name="connsiteY9" fmla="*/ 6059 h 10000"/>
                    <a:gd name="connsiteX10" fmla="*/ 4952 w 11619"/>
                    <a:gd name="connsiteY10" fmla="*/ 6989 h 10000"/>
                    <a:gd name="connsiteX11" fmla="*/ 4575 w 11619"/>
                    <a:gd name="connsiteY11" fmla="*/ 6566 h 10000"/>
                    <a:gd name="connsiteX12" fmla="*/ 4773 w 11619"/>
                    <a:gd name="connsiteY12" fmla="*/ 7207 h 10000"/>
                    <a:gd name="connsiteX13" fmla="*/ 4575 w 11619"/>
                    <a:gd name="connsiteY13" fmla="*/ 7314 h 10000"/>
                    <a:gd name="connsiteX14" fmla="*/ 4724 w 11619"/>
                    <a:gd name="connsiteY14" fmla="*/ 8020 h 10000"/>
                    <a:gd name="connsiteX15" fmla="*/ 4405 w 11619"/>
                    <a:gd name="connsiteY15" fmla="*/ 7756 h 10000"/>
                    <a:gd name="connsiteX16" fmla="*/ 4405 w 11619"/>
                    <a:gd name="connsiteY16" fmla="*/ 6933 h 10000"/>
                    <a:gd name="connsiteX17" fmla="*/ 4150 w 11619"/>
                    <a:gd name="connsiteY17" fmla="*/ 7040 h 10000"/>
                    <a:gd name="connsiteX18" fmla="*/ 4150 w 11619"/>
                    <a:gd name="connsiteY18" fmla="*/ 5999 h 10000"/>
                    <a:gd name="connsiteX19" fmla="*/ 3976 w 11619"/>
                    <a:gd name="connsiteY19" fmla="*/ 6166 h 10000"/>
                    <a:gd name="connsiteX20" fmla="*/ 3743 w 11619"/>
                    <a:gd name="connsiteY20" fmla="*/ 5627 h 10000"/>
                    <a:gd name="connsiteX21" fmla="*/ 3451 w 11619"/>
                    <a:gd name="connsiteY21" fmla="*/ 6617 h 10000"/>
                    <a:gd name="connsiteX22" fmla="*/ 3655 w 11619"/>
                    <a:gd name="connsiteY22" fmla="*/ 5028 h 10000"/>
                    <a:gd name="connsiteX23" fmla="*/ 3451 w 11619"/>
                    <a:gd name="connsiteY23" fmla="*/ 5186 h 10000"/>
                    <a:gd name="connsiteX24" fmla="*/ 3623 w 11619"/>
                    <a:gd name="connsiteY24" fmla="*/ 3931 h 10000"/>
                    <a:gd name="connsiteX25" fmla="*/ 3250 w 11619"/>
                    <a:gd name="connsiteY25" fmla="*/ 4586 h 10000"/>
                    <a:gd name="connsiteX26" fmla="*/ 3167 w 11619"/>
                    <a:gd name="connsiteY26" fmla="*/ 4089 h 10000"/>
                    <a:gd name="connsiteX27" fmla="*/ 3022 w 11619"/>
                    <a:gd name="connsiteY27" fmla="*/ 4754 h 10000"/>
                    <a:gd name="connsiteX28" fmla="*/ 3079 w 11619"/>
                    <a:gd name="connsiteY28" fmla="*/ 3383 h 10000"/>
                    <a:gd name="connsiteX29" fmla="*/ 2620 w 11619"/>
                    <a:gd name="connsiteY29" fmla="*/ 3713 h 10000"/>
                    <a:gd name="connsiteX30" fmla="*/ 3306 w 11619"/>
                    <a:gd name="connsiteY30" fmla="*/ 1854 h 10000"/>
                    <a:gd name="connsiteX31" fmla="*/ 3250 w 11619"/>
                    <a:gd name="connsiteY31" fmla="*/ 1645 h 10000"/>
                    <a:gd name="connsiteX32" fmla="*/ 2593 w 11619"/>
                    <a:gd name="connsiteY32" fmla="*/ 2296 h 10000"/>
                    <a:gd name="connsiteX33" fmla="*/ 2500 w 11619"/>
                    <a:gd name="connsiteY33" fmla="*/ 0 h 10000"/>
                    <a:gd name="connsiteX34" fmla="*/ 2271 w 11619"/>
                    <a:gd name="connsiteY34" fmla="*/ 1529 h 10000"/>
                    <a:gd name="connsiteX35" fmla="*/ 1898 w 11619"/>
                    <a:gd name="connsiteY35" fmla="*/ 1204 h 10000"/>
                    <a:gd name="connsiteX36" fmla="*/ 2242 w 11619"/>
                    <a:gd name="connsiteY36" fmla="*/ 2677 h 10000"/>
                    <a:gd name="connsiteX37" fmla="*/ 1898 w 11619"/>
                    <a:gd name="connsiteY37" fmla="*/ 2351 h 10000"/>
                    <a:gd name="connsiteX38" fmla="*/ 2070 w 11619"/>
                    <a:gd name="connsiteY38" fmla="*/ 3058 h 10000"/>
                    <a:gd name="connsiteX39" fmla="*/ 1580 w 11619"/>
                    <a:gd name="connsiteY39" fmla="*/ 2844 h 10000"/>
                    <a:gd name="connsiteX40" fmla="*/ 2070 w 11619"/>
                    <a:gd name="connsiteY40" fmla="*/ 3978 h 10000"/>
                    <a:gd name="connsiteX41" fmla="*/ 1724 w 11619"/>
                    <a:gd name="connsiteY41" fmla="*/ 3978 h 10000"/>
                    <a:gd name="connsiteX42" fmla="*/ 2153 w 11619"/>
                    <a:gd name="connsiteY42" fmla="*/ 5302 h 10000"/>
                    <a:gd name="connsiteX43" fmla="*/ 1665 w 11619"/>
                    <a:gd name="connsiteY43" fmla="*/ 4870 h 10000"/>
                    <a:gd name="connsiteX44" fmla="*/ 1465 w 11619"/>
                    <a:gd name="connsiteY44" fmla="*/ 5079 h 10000"/>
                    <a:gd name="connsiteX45" fmla="*/ 1031 w 11619"/>
                    <a:gd name="connsiteY45" fmla="*/ 4540 h 10000"/>
                    <a:gd name="connsiteX46" fmla="*/ 1342 w 11619"/>
                    <a:gd name="connsiteY46" fmla="*/ 6566 h 10000"/>
                    <a:gd name="connsiteX47" fmla="*/ 915 w 11619"/>
                    <a:gd name="connsiteY47" fmla="*/ 6115 h 10000"/>
                    <a:gd name="connsiteX48" fmla="*/ 886 w 11619"/>
                    <a:gd name="connsiteY48" fmla="*/ 6831 h 10000"/>
                    <a:gd name="connsiteX49" fmla="*/ 223 w 11619"/>
                    <a:gd name="connsiteY49" fmla="*/ 6617 h 10000"/>
                    <a:gd name="connsiteX50" fmla="*/ 596 w 11619"/>
                    <a:gd name="connsiteY50" fmla="*/ 7811 h 10000"/>
                    <a:gd name="connsiteX51" fmla="*/ 253 w 11619"/>
                    <a:gd name="connsiteY51" fmla="*/ 7639 h 10000"/>
                    <a:gd name="connsiteX52" fmla="*/ 486 w 11619"/>
                    <a:gd name="connsiteY52" fmla="*/ 8578 h 10000"/>
                    <a:gd name="connsiteX53" fmla="*/ 196 w 11619"/>
                    <a:gd name="connsiteY53" fmla="*/ 8355 h 10000"/>
                    <a:gd name="connsiteX54" fmla="*/ 0 w 11619"/>
                    <a:gd name="connsiteY54" fmla="*/ 10000 h 10000"/>
                    <a:gd name="connsiteX55" fmla="*/ 10000 w 11619"/>
                    <a:gd name="connsiteY55" fmla="*/ 4972 h 10000"/>
                    <a:gd name="connsiteX56" fmla="*/ 9716 w 11619"/>
                    <a:gd name="connsiteY56" fmla="*/ 5576 h 10000"/>
                    <a:gd name="connsiteX57" fmla="*/ 9483 w 11619"/>
                    <a:gd name="connsiteY57" fmla="*/ 6933 h 10000"/>
                    <a:gd name="connsiteX58" fmla="*/ 9363 w 11619"/>
                    <a:gd name="connsiteY58" fmla="*/ 5948 h 10000"/>
                    <a:gd name="connsiteX59" fmla="*/ 9196 w 11619"/>
                    <a:gd name="connsiteY59" fmla="*/ 5901 h 10000"/>
                    <a:gd name="connsiteX60" fmla="*/ 9022 w 11619"/>
                    <a:gd name="connsiteY60" fmla="*/ 4921 h 10000"/>
                    <a:gd name="connsiteX61" fmla="*/ 8906 w 11619"/>
                    <a:gd name="connsiteY61" fmla="*/ 6166 h 10000"/>
                    <a:gd name="connsiteX62" fmla="*/ 9051 w 11619"/>
                    <a:gd name="connsiteY62" fmla="*/ 6831 h 10000"/>
                    <a:gd name="connsiteX63" fmla="*/ 8761 w 11619"/>
                    <a:gd name="connsiteY63" fmla="*/ 7156 h 10000"/>
                    <a:gd name="connsiteX64" fmla="*/ 8727 w 11619"/>
                    <a:gd name="connsiteY64" fmla="*/ 6236 h 10000"/>
                    <a:gd name="connsiteX65" fmla="*/ 8210 w 11619"/>
                    <a:gd name="connsiteY65" fmla="*/ 6989 h 10000"/>
                    <a:gd name="connsiteX66" fmla="*/ 8411 w 11619"/>
                    <a:gd name="connsiteY66" fmla="*/ 5674 h 10000"/>
                    <a:gd name="connsiteX67" fmla="*/ 8188 w 11619"/>
                    <a:gd name="connsiteY67" fmla="*/ 4205 h 10000"/>
                    <a:gd name="connsiteX68" fmla="*/ 8155 w 11619"/>
                    <a:gd name="connsiteY68" fmla="*/ 5409 h 10000"/>
                    <a:gd name="connsiteX69" fmla="*/ 7955 w 11619"/>
                    <a:gd name="connsiteY69" fmla="*/ 5674 h 10000"/>
                    <a:gd name="connsiteX70" fmla="*/ 8127 w 11619"/>
                    <a:gd name="connsiteY70" fmla="*/ 6236 h 10000"/>
                    <a:gd name="connsiteX71" fmla="*/ 7604 w 11619"/>
                    <a:gd name="connsiteY71" fmla="*/ 5785 h 10000"/>
                    <a:gd name="connsiteX72" fmla="*/ 7893 w 11619"/>
                    <a:gd name="connsiteY72" fmla="*/ 6724 h 10000"/>
                    <a:gd name="connsiteX73" fmla="*/ 7464 w 11619"/>
                    <a:gd name="connsiteY73" fmla="*/ 6283 h 10000"/>
                    <a:gd name="connsiteX74" fmla="*/ 7582 w 11619"/>
                    <a:gd name="connsiteY74" fmla="*/ 7207 h 10000"/>
                    <a:gd name="connsiteX75" fmla="*/ 7143 w 11619"/>
                    <a:gd name="connsiteY75" fmla="*/ 6989 h 10000"/>
                    <a:gd name="connsiteX76" fmla="*/ 7115 w 11619"/>
                    <a:gd name="connsiteY76" fmla="*/ 6166 h 10000"/>
                    <a:gd name="connsiteX77" fmla="*/ 6713 w 11619"/>
                    <a:gd name="connsiteY77" fmla="*/ 6882 h 10000"/>
                    <a:gd name="connsiteX78" fmla="*/ 6854 w 11619"/>
                    <a:gd name="connsiteY78" fmla="*/ 5948 h 10000"/>
                    <a:gd name="connsiteX79" fmla="*/ 6713 w 11619"/>
                    <a:gd name="connsiteY79" fmla="*/ 4870 h 10000"/>
                    <a:gd name="connsiteX80" fmla="*/ 6480 w 11619"/>
                    <a:gd name="connsiteY80" fmla="*/ 6166 h 10000"/>
                    <a:gd name="connsiteX81" fmla="*/ 6509 w 11619"/>
                    <a:gd name="connsiteY81" fmla="*/ 6831 h 10000"/>
                    <a:gd name="connsiteX82" fmla="*/ 6336 w 11619"/>
                    <a:gd name="connsiteY82" fmla="*/ 6450 h 10000"/>
                    <a:gd name="connsiteX83" fmla="*/ 6336 w 11619"/>
                    <a:gd name="connsiteY83" fmla="*/ 7314 h 10000"/>
                    <a:gd name="connsiteX84" fmla="*/ 6080 w 11619"/>
                    <a:gd name="connsiteY84" fmla="*/ 6724 h 10000"/>
                    <a:gd name="connsiteX85" fmla="*/ 6942 w 11619"/>
                    <a:gd name="connsiteY85" fmla="*/ 2951 h 10000"/>
                    <a:gd name="connsiteX86" fmla="*/ 7315 w 11619"/>
                    <a:gd name="connsiteY86" fmla="*/ 2844 h 10000"/>
                    <a:gd name="connsiteX87" fmla="*/ 7033 w 11619"/>
                    <a:gd name="connsiteY87" fmla="*/ 2077 h 10000"/>
                    <a:gd name="connsiteX88" fmla="*/ 7033 w 11619"/>
                    <a:gd name="connsiteY88" fmla="*/ 2077 h 10000"/>
                    <a:gd name="connsiteX89" fmla="*/ 7033 w 11619"/>
                    <a:gd name="connsiteY89" fmla="*/ 2077 h 10000"/>
                    <a:gd name="connsiteX0" fmla="*/ 7033 w 9716"/>
                    <a:gd name="connsiteY0" fmla="*/ 2077 h 10000"/>
                    <a:gd name="connsiteX1" fmla="*/ 6657 w 9716"/>
                    <a:gd name="connsiteY1" fmla="*/ 2077 h 10000"/>
                    <a:gd name="connsiteX2" fmla="*/ 6657 w 9716"/>
                    <a:gd name="connsiteY2" fmla="*/ 2393 h 10000"/>
                    <a:gd name="connsiteX3" fmla="*/ 6770 w 9716"/>
                    <a:gd name="connsiteY3" fmla="*/ 2393 h 10000"/>
                    <a:gd name="connsiteX4" fmla="*/ 5585 w 9716"/>
                    <a:gd name="connsiteY4" fmla="*/ 6166 h 10000"/>
                    <a:gd name="connsiteX5" fmla="*/ 5501 w 9716"/>
                    <a:gd name="connsiteY5" fmla="*/ 5627 h 10000"/>
                    <a:gd name="connsiteX6" fmla="*/ 5357 w 9716"/>
                    <a:gd name="connsiteY6" fmla="*/ 5734 h 10000"/>
                    <a:gd name="connsiteX7" fmla="*/ 5160 w 9716"/>
                    <a:gd name="connsiteY7" fmla="*/ 5186 h 10000"/>
                    <a:gd name="connsiteX8" fmla="*/ 5072 w 9716"/>
                    <a:gd name="connsiteY8" fmla="*/ 6334 h 10000"/>
                    <a:gd name="connsiteX9" fmla="*/ 4901 w 9716"/>
                    <a:gd name="connsiteY9" fmla="*/ 6059 h 10000"/>
                    <a:gd name="connsiteX10" fmla="*/ 4952 w 9716"/>
                    <a:gd name="connsiteY10" fmla="*/ 6989 h 10000"/>
                    <a:gd name="connsiteX11" fmla="*/ 4575 w 9716"/>
                    <a:gd name="connsiteY11" fmla="*/ 6566 h 10000"/>
                    <a:gd name="connsiteX12" fmla="*/ 4773 w 9716"/>
                    <a:gd name="connsiteY12" fmla="*/ 7207 h 10000"/>
                    <a:gd name="connsiteX13" fmla="*/ 4575 w 9716"/>
                    <a:gd name="connsiteY13" fmla="*/ 7314 h 10000"/>
                    <a:gd name="connsiteX14" fmla="*/ 4724 w 9716"/>
                    <a:gd name="connsiteY14" fmla="*/ 8020 h 10000"/>
                    <a:gd name="connsiteX15" fmla="*/ 4405 w 9716"/>
                    <a:gd name="connsiteY15" fmla="*/ 7756 h 10000"/>
                    <a:gd name="connsiteX16" fmla="*/ 4405 w 9716"/>
                    <a:gd name="connsiteY16" fmla="*/ 6933 h 10000"/>
                    <a:gd name="connsiteX17" fmla="*/ 4150 w 9716"/>
                    <a:gd name="connsiteY17" fmla="*/ 7040 h 10000"/>
                    <a:gd name="connsiteX18" fmla="*/ 4150 w 9716"/>
                    <a:gd name="connsiteY18" fmla="*/ 5999 h 10000"/>
                    <a:gd name="connsiteX19" fmla="*/ 3976 w 9716"/>
                    <a:gd name="connsiteY19" fmla="*/ 6166 h 10000"/>
                    <a:gd name="connsiteX20" fmla="*/ 3743 w 9716"/>
                    <a:gd name="connsiteY20" fmla="*/ 5627 h 10000"/>
                    <a:gd name="connsiteX21" fmla="*/ 3451 w 9716"/>
                    <a:gd name="connsiteY21" fmla="*/ 6617 h 10000"/>
                    <a:gd name="connsiteX22" fmla="*/ 3655 w 9716"/>
                    <a:gd name="connsiteY22" fmla="*/ 5028 h 10000"/>
                    <a:gd name="connsiteX23" fmla="*/ 3451 w 9716"/>
                    <a:gd name="connsiteY23" fmla="*/ 5186 h 10000"/>
                    <a:gd name="connsiteX24" fmla="*/ 3623 w 9716"/>
                    <a:gd name="connsiteY24" fmla="*/ 3931 h 10000"/>
                    <a:gd name="connsiteX25" fmla="*/ 3250 w 9716"/>
                    <a:gd name="connsiteY25" fmla="*/ 4586 h 10000"/>
                    <a:gd name="connsiteX26" fmla="*/ 3167 w 9716"/>
                    <a:gd name="connsiteY26" fmla="*/ 4089 h 10000"/>
                    <a:gd name="connsiteX27" fmla="*/ 3022 w 9716"/>
                    <a:gd name="connsiteY27" fmla="*/ 4754 h 10000"/>
                    <a:gd name="connsiteX28" fmla="*/ 3079 w 9716"/>
                    <a:gd name="connsiteY28" fmla="*/ 3383 h 10000"/>
                    <a:gd name="connsiteX29" fmla="*/ 2620 w 9716"/>
                    <a:gd name="connsiteY29" fmla="*/ 3713 h 10000"/>
                    <a:gd name="connsiteX30" fmla="*/ 3306 w 9716"/>
                    <a:gd name="connsiteY30" fmla="*/ 1854 h 10000"/>
                    <a:gd name="connsiteX31" fmla="*/ 3250 w 9716"/>
                    <a:gd name="connsiteY31" fmla="*/ 1645 h 10000"/>
                    <a:gd name="connsiteX32" fmla="*/ 2593 w 9716"/>
                    <a:gd name="connsiteY32" fmla="*/ 2296 h 10000"/>
                    <a:gd name="connsiteX33" fmla="*/ 2500 w 9716"/>
                    <a:gd name="connsiteY33" fmla="*/ 0 h 10000"/>
                    <a:gd name="connsiteX34" fmla="*/ 2271 w 9716"/>
                    <a:gd name="connsiteY34" fmla="*/ 1529 h 10000"/>
                    <a:gd name="connsiteX35" fmla="*/ 1898 w 9716"/>
                    <a:gd name="connsiteY35" fmla="*/ 1204 h 10000"/>
                    <a:gd name="connsiteX36" fmla="*/ 2242 w 9716"/>
                    <a:gd name="connsiteY36" fmla="*/ 2677 h 10000"/>
                    <a:gd name="connsiteX37" fmla="*/ 1898 w 9716"/>
                    <a:gd name="connsiteY37" fmla="*/ 2351 h 10000"/>
                    <a:gd name="connsiteX38" fmla="*/ 2070 w 9716"/>
                    <a:gd name="connsiteY38" fmla="*/ 3058 h 10000"/>
                    <a:gd name="connsiteX39" fmla="*/ 1580 w 9716"/>
                    <a:gd name="connsiteY39" fmla="*/ 2844 h 10000"/>
                    <a:gd name="connsiteX40" fmla="*/ 2070 w 9716"/>
                    <a:gd name="connsiteY40" fmla="*/ 3978 h 10000"/>
                    <a:gd name="connsiteX41" fmla="*/ 1724 w 9716"/>
                    <a:gd name="connsiteY41" fmla="*/ 3978 h 10000"/>
                    <a:gd name="connsiteX42" fmla="*/ 2153 w 9716"/>
                    <a:gd name="connsiteY42" fmla="*/ 5302 h 10000"/>
                    <a:gd name="connsiteX43" fmla="*/ 1665 w 9716"/>
                    <a:gd name="connsiteY43" fmla="*/ 4870 h 10000"/>
                    <a:gd name="connsiteX44" fmla="*/ 1465 w 9716"/>
                    <a:gd name="connsiteY44" fmla="*/ 5079 h 10000"/>
                    <a:gd name="connsiteX45" fmla="*/ 1031 w 9716"/>
                    <a:gd name="connsiteY45" fmla="*/ 4540 h 10000"/>
                    <a:gd name="connsiteX46" fmla="*/ 1342 w 9716"/>
                    <a:gd name="connsiteY46" fmla="*/ 6566 h 10000"/>
                    <a:gd name="connsiteX47" fmla="*/ 915 w 9716"/>
                    <a:gd name="connsiteY47" fmla="*/ 6115 h 10000"/>
                    <a:gd name="connsiteX48" fmla="*/ 886 w 9716"/>
                    <a:gd name="connsiteY48" fmla="*/ 6831 h 10000"/>
                    <a:gd name="connsiteX49" fmla="*/ 223 w 9716"/>
                    <a:gd name="connsiteY49" fmla="*/ 6617 h 10000"/>
                    <a:gd name="connsiteX50" fmla="*/ 596 w 9716"/>
                    <a:gd name="connsiteY50" fmla="*/ 7811 h 10000"/>
                    <a:gd name="connsiteX51" fmla="*/ 253 w 9716"/>
                    <a:gd name="connsiteY51" fmla="*/ 7639 h 10000"/>
                    <a:gd name="connsiteX52" fmla="*/ 486 w 9716"/>
                    <a:gd name="connsiteY52" fmla="*/ 8578 h 10000"/>
                    <a:gd name="connsiteX53" fmla="*/ 196 w 9716"/>
                    <a:gd name="connsiteY53" fmla="*/ 8355 h 10000"/>
                    <a:gd name="connsiteX54" fmla="*/ 0 w 9716"/>
                    <a:gd name="connsiteY54" fmla="*/ 10000 h 10000"/>
                    <a:gd name="connsiteX55" fmla="*/ 9716 w 9716"/>
                    <a:gd name="connsiteY55" fmla="*/ 5576 h 10000"/>
                    <a:gd name="connsiteX56" fmla="*/ 9483 w 9716"/>
                    <a:gd name="connsiteY56" fmla="*/ 6933 h 10000"/>
                    <a:gd name="connsiteX57" fmla="*/ 9363 w 9716"/>
                    <a:gd name="connsiteY57" fmla="*/ 5948 h 10000"/>
                    <a:gd name="connsiteX58" fmla="*/ 9196 w 9716"/>
                    <a:gd name="connsiteY58" fmla="*/ 5901 h 10000"/>
                    <a:gd name="connsiteX59" fmla="*/ 9022 w 9716"/>
                    <a:gd name="connsiteY59" fmla="*/ 4921 h 10000"/>
                    <a:gd name="connsiteX60" fmla="*/ 8906 w 9716"/>
                    <a:gd name="connsiteY60" fmla="*/ 6166 h 10000"/>
                    <a:gd name="connsiteX61" fmla="*/ 9051 w 9716"/>
                    <a:gd name="connsiteY61" fmla="*/ 6831 h 10000"/>
                    <a:gd name="connsiteX62" fmla="*/ 8761 w 9716"/>
                    <a:gd name="connsiteY62" fmla="*/ 7156 h 10000"/>
                    <a:gd name="connsiteX63" fmla="*/ 8727 w 9716"/>
                    <a:gd name="connsiteY63" fmla="*/ 6236 h 10000"/>
                    <a:gd name="connsiteX64" fmla="*/ 8210 w 9716"/>
                    <a:gd name="connsiteY64" fmla="*/ 6989 h 10000"/>
                    <a:gd name="connsiteX65" fmla="*/ 8411 w 9716"/>
                    <a:gd name="connsiteY65" fmla="*/ 5674 h 10000"/>
                    <a:gd name="connsiteX66" fmla="*/ 8188 w 9716"/>
                    <a:gd name="connsiteY66" fmla="*/ 4205 h 10000"/>
                    <a:gd name="connsiteX67" fmla="*/ 8155 w 9716"/>
                    <a:gd name="connsiteY67" fmla="*/ 5409 h 10000"/>
                    <a:gd name="connsiteX68" fmla="*/ 7955 w 9716"/>
                    <a:gd name="connsiteY68" fmla="*/ 5674 h 10000"/>
                    <a:gd name="connsiteX69" fmla="*/ 8127 w 9716"/>
                    <a:gd name="connsiteY69" fmla="*/ 6236 h 10000"/>
                    <a:gd name="connsiteX70" fmla="*/ 7604 w 9716"/>
                    <a:gd name="connsiteY70" fmla="*/ 5785 h 10000"/>
                    <a:gd name="connsiteX71" fmla="*/ 7893 w 9716"/>
                    <a:gd name="connsiteY71" fmla="*/ 6724 h 10000"/>
                    <a:gd name="connsiteX72" fmla="*/ 7464 w 9716"/>
                    <a:gd name="connsiteY72" fmla="*/ 6283 h 10000"/>
                    <a:gd name="connsiteX73" fmla="*/ 7582 w 9716"/>
                    <a:gd name="connsiteY73" fmla="*/ 7207 h 10000"/>
                    <a:gd name="connsiteX74" fmla="*/ 7143 w 9716"/>
                    <a:gd name="connsiteY74" fmla="*/ 6989 h 10000"/>
                    <a:gd name="connsiteX75" fmla="*/ 7115 w 9716"/>
                    <a:gd name="connsiteY75" fmla="*/ 6166 h 10000"/>
                    <a:gd name="connsiteX76" fmla="*/ 6713 w 9716"/>
                    <a:gd name="connsiteY76" fmla="*/ 6882 h 10000"/>
                    <a:gd name="connsiteX77" fmla="*/ 6854 w 9716"/>
                    <a:gd name="connsiteY77" fmla="*/ 5948 h 10000"/>
                    <a:gd name="connsiteX78" fmla="*/ 6713 w 9716"/>
                    <a:gd name="connsiteY78" fmla="*/ 4870 h 10000"/>
                    <a:gd name="connsiteX79" fmla="*/ 6480 w 9716"/>
                    <a:gd name="connsiteY79" fmla="*/ 6166 h 10000"/>
                    <a:gd name="connsiteX80" fmla="*/ 6509 w 9716"/>
                    <a:gd name="connsiteY80" fmla="*/ 6831 h 10000"/>
                    <a:gd name="connsiteX81" fmla="*/ 6336 w 9716"/>
                    <a:gd name="connsiteY81" fmla="*/ 6450 h 10000"/>
                    <a:gd name="connsiteX82" fmla="*/ 6336 w 9716"/>
                    <a:gd name="connsiteY82" fmla="*/ 7314 h 10000"/>
                    <a:gd name="connsiteX83" fmla="*/ 6080 w 9716"/>
                    <a:gd name="connsiteY83" fmla="*/ 6724 h 10000"/>
                    <a:gd name="connsiteX84" fmla="*/ 6942 w 9716"/>
                    <a:gd name="connsiteY84" fmla="*/ 2951 h 10000"/>
                    <a:gd name="connsiteX85" fmla="*/ 7315 w 9716"/>
                    <a:gd name="connsiteY85" fmla="*/ 2844 h 10000"/>
                    <a:gd name="connsiteX86" fmla="*/ 7033 w 9716"/>
                    <a:gd name="connsiteY86" fmla="*/ 2077 h 10000"/>
                    <a:gd name="connsiteX87" fmla="*/ 7033 w 9716"/>
                    <a:gd name="connsiteY87" fmla="*/ 2077 h 10000"/>
                    <a:gd name="connsiteX88" fmla="*/ 7033 w 9716"/>
                    <a:gd name="connsiteY88" fmla="*/ 2077 h 10000"/>
                    <a:gd name="connsiteX0" fmla="*/ 7239 w 9760"/>
                    <a:gd name="connsiteY0" fmla="*/ 2077 h 10000"/>
                    <a:gd name="connsiteX1" fmla="*/ 6852 w 9760"/>
                    <a:gd name="connsiteY1" fmla="*/ 2077 h 10000"/>
                    <a:gd name="connsiteX2" fmla="*/ 6852 w 9760"/>
                    <a:gd name="connsiteY2" fmla="*/ 2393 h 10000"/>
                    <a:gd name="connsiteX3" fmla="*/ 6968 w 9760"/>
                    <a:gd name="connsiteY3" fmla="*/ 2393 h 10000"/>
                    <a:gd name="connsiteX4" fmla="*/ 5748 w 9760"/>
                    <a:gd name="connsiteY4" fmla="*/ 6166 h 10000"/>
                    <a:gd name="connsiteX5" fmla="*/ 5662 w 9760"/>
                    <a:gd name="connsiteY5" fmla="*/ 5627 h 10000"/>
                    <a:gd name="connsiteX6" fmla="*/ 5514 w 9760"/>
                    <a:gd name="connsiteY6" fmla="*/ 5734 h 10000"/>
                    <a:gd name="connsiteX7" fmla="*/ 5311 w 9760"/>
                    <a:gd name="connsiteY7" fmla="*/ 5186 h 10000"/>
                    <a:gd name="connsiteX8" fmla="*/ 5220 w 9760"/>
                    <a:gd name="connsiteY8" fmla="*/ 6334 h 10000"/>
                    <a:gd name="connsiteX9" fmla="*/ 5044 w 9760"/>
                    <a:gd name="connsiteY9" fmla="*/ 6059 h 10000"/>
                    <a:gd name="connsiteX10" fmla="*/ 5097 w 9760"/>
                    <a:gd name="connsiteY10" fmla="*/ 6989 h 10000"/>
                    <a:gd name="connsiteX11" fmla="*/ 4709 w 9760"/>
                    <a:gd name="connsiteY11" fmla="*/ 6566 h 10000"/>
                    <a:gd name="connsiteX12" fmla="*/ 4913 w 9760"/>
                    <a:gd name="connsiteY12" fmla="*/ 7207 h 10000"/>
                    <a:gd name="connsiteX13" fmla="*/ 4709 w 9760"/>
                    <a:gd name="connsiteY13" fmla="*/ 7314 h 10000"/>
                    <a:gd name="connsiteX14" fmla="*/ 4862 w 9760"/>
                    <a:gd name="connsiteY14" fmla="*/ 8020 h 10000"/>
                    <a:gd name="connsiteX15" fmla="*/ 4534 w 9760"/>
                    <a:gd name="connsiteY15" fmla="*/ 7756 h 10000"/>
                    <a:gd name="connsiteX16" fmla="*/ 4534 w 9760"/>
                    <a:gd name="connsiteY16" fmla="*/ 6933 h 10000"/>
                    <a:gd name="connsiteX17" fmla="*/ 4271 w 9760"/>
                    <a:gd name="connsiteY17" fmla="*/ 7040 h 10000"/>
                    <a:gd name="connsiteX18" fmla="*/ 4271 w 9760"/>
                    <a:gd name="connsiteY18" fmla="*/ 5999 h 10000"/>
                    <a:gd name="connsiteX19" fmla="*/ 4092 w 9760"/>
                    <a:gd name="connsiteY19" fmla="*/ 6166 h 10000"/>
                    <a:gd name="connsiteX20" fmla="*/ 3852 w 9760"/>
                    <a:gd name="connsiteY20" fmla="*/ 5627 h 10000"/>
                    <a:gd name="connsiteX21" fmla="*/ 3552 w 9760"/>
                    <a:gd name="connsiteY21" fmla="*/ 6617 h 10000"/>
                    <a:gd name="connsiteX22" fmla="*/ 3762 w 9760"/>
                    <a:gd name="connsiteY22" fmla="*/ 5028 h 10000"/>
                    <a:gd name="connsiteX23" fmla="*/ 3552 w 9760"/>
                    <a:gd name="connsiteY23" fmla="*/ 5186 h 10000"/>
                    <a:gd name="connsiteX24" fmla="*/ 3729 w 9760"/>
                    <a:gd name="connsiteY24" fmla="*/ 3931 h 10000"/>
                    <a:gd name="connsiteX25" fmla="*/ 3345 w 9760"/>
                    <a:gd name="connsiteY25" fmla="*/ 4586 h 10000"/>
                    <a:gd name="connsiteX26" fmla="*/ 3260 w 9760"/>
                    <a:gd name="connsiteY26" fmla="*/ 4089 h 10000"/>
                    <a:gd name="connsiteX27" fmla="*/ 3110 w 9760"/>
                    <a:gd name="connsiteY27" fmla="*/ 4754 h 10000"/>
                    <a:gd name="connsiteX28" fmla="*/ 3169 w 9760"/>
                    <a:gd name="connsiteY28" fmla="*/ 3383 h 10000"/>
                    <a:gd name="connsiteX29" fmla="*/ 2697 w 9760"/>
                    <a:gd name="connsiteY29" fmla="*/ 3713 h 10000"/>
                    <a:gd name="connsiteX30" fmla="*/ 3403 w 9760"/>
                    <a:gd name="connsiteY30" fmla="*/ 1854 h 10000"/>
                    <a:gd name="connsiteX31" fmla="*/ 3345 w 9760"/>
                    <a:gd name="connsiteY31" fmla="*/ 1645 h 10000"/>
                    <a:gd name="connsiteX32" fmla="*/ 2669 w 9760"/>
                    <a:gd name="connsiteY32" fmla="*/ 2296 h 10000"/>
                    <a:gd name="connsiteX33" fmla="*/ 2573 w 9760"/>
                    <a:gd name="connsiteY33" fmla="*/ 0 h 10000"/>
                    <a:gd name="connsiteX34" fmla="*/ 2337 w 9760"/>
                    <a:gd name="connsiteY34" fmla="*/ 1529 h 10000"/>
                    <a:gd name="connsiteX35" fmla="*/ 1953 w 9760"/>
                    <a:gd name="connsiteY35" fmla="*/ 1204 h 10000"/>
                    <a:gd name="connsiteX36" fmla="*/ 2308 w 9760"/>
                    <a:gd name="connsiteY36" fmla="*/ 2677 h 10000"/>
                    <a:gd name="connsiteX37" fmla="*/ 1953 w 9760"/>
                    <a:gd name="connsiteY37" fmla="*/ 2351 h 10000"/>
                    <a:gd name="connsiteX38" fmla="*/ 2131 w 9760"/>
                    <a:gd name="connsiteY38" fmla="*/ 3058 h 10000"/>
                    <a:gd name="connsiteX39" fmla="*/ 1626 w 9760"/>
                    <a:gd name="connsiteY39" fmla="*/ 2844 h 10000"/>
                    <a:gd name="connsiteX40" fmla="*/ 2131 w 9760"/>
                    <a:gd name="connsiteY40" fmla="*/ 3978 h 10000"/>
                    <a:gd name="connsiteX41" fmla="*/ 1774 w 9760"/>
                    <a:gd name="connsiteY41" fmla="*/ 3978 h 10000"/>
                    <a:gd name="connsiteX42" fmla="*/ 2216 w 9760"/>
                    <a:gd name="connsiteY42" fmla="*/ 5302 h 10000"/>
                    <a:gd name="connsiteX43" fmla="*/ 1714 w 9760"/>
                    <a:gd name="connsiteY43" fmla="*/ 4870 h 10000"/>
                    <a:gd name="connsiteX44" fmla="*/ 1508 w 9760"/>
                    <a:gd name="connsiteY44" fmla="*/ 5079 h 10000"/>
                    <a:gd name="connsiteX45" fmla="*/ 1061 w 9760"/>
                    <a:gd name="connsiteY45" fmla="*/ 4540 h 10000"/>
                    <a:gd name="connsiteX46" fmla="*/ 1381 w 9760"/>
                    <a:gd name="connsiteY46" fmla="*/ 6566 h 10000"/>
                    <a:gd name="connsiteX47" fmla="*/ 942 w 9760"/>
                    <a:gd name="connsiteY47" fmla="*/ 6115 h 10000"/>
                    <a:gd name="connsiteX48" fmla="*/ 912 w 9760"/>
                    <a:gd name="connsiteY48" fmla="*/ 6831 h 10000"/>
                    <a:gd name="connsiteX49" fmla="*/ 230 w 9760"/>
                    <a:gd name="connsiteY49" fmla="*/ 6617 h 10000"/>
                    <a:gd name="connsiteX50" fmla="*/ 613 w 9760"/>
                    <a:gd name="connsiteY50" fmla="*/ 7811 h 10000"/>
                    <a:gd name="connsiteX51" fmla="*/ 260 w 9760"/>
                    <a:gd name="connsiteY51" fmla="*/ 7639 h 10000"/>
                    <a:gd name="connsiteX52" fmla="*/ 500 w 9760"/>
                    <a:gd name="connsiteY52" fmla="*/ 8578 h 10000"/>
                    <a:gd name="connsiteX53" fmla="*/ 202 w 9760"/>
                    <a:gd name="connsiteY53" fmla="*/ 8355 h 10000"/>
                    <a:gd name="connsiteX54" fmla="*/ 0 w 9760"/>
                    <a:gd name="connsiteY54" fmla="*/ 10000 h 10000"/>
                    <a:gd name="connsiteX55" fmla="*/ 9760 w 9760"/>
                    <a:gd name="connsiteY55" fmla="*/ 6933 h 10000"/>
                    <a:gd name="connsiteX56" fmla="*/ 9637 w 9760"/>
                    <a:gd name="connsiteY56" fmla="*/ 5948 h 10000"/>
                    <a:gd name="connsiteX57" fmla="*/ 9465 w 9760"/>
                    <a:gd name="connsiteY57" fmla="*/ 5901 h 10000"/>
                    <a:gd name="connsiteX58" fmla="*/ 9286 w 9760"/>
                    <a:gd name="connsiteY58" fmla="*/ 4921 h 10000"/>
                    <a:gd name="connsiteX59" fmla="*/ 9166 w 9760"/>
                    <a:gd name="connsiteY59" fmla="*/ 6166 h 10000"/>
                    <a:gd name="connsiteX60" fmla="*/ 9316 w 9760"/>
                    <a:gd name="connsiteY60" fmla="*/ 6831 h 10000"/>
                    <a:gd name="connsiteX61" fmla="*/ 9017 w 9760"/>
                    <a:gd name="connsiteY61" fmla="*/ 7156 h 10000"/>
                    <a:gd name="connsiteX62" fmla="*/ 8982 w 9760"/>
                    <a:gd name="connsiteY62" fmla="*/ 6236 h 10000"/>
                    <a:gd name="connsiteX63" fmla="*/ 8450 w 9760"/>
                    <a:gd name="connsiteY63" fmla="*/ 6989 h 10000"/>
                    <a:gd name="connsiteX64" fmla="*/ 8657 w 9760"/>
                    <a:gd name="connsiteY64" fmla="*/ 5674 h 10000"/>
                    <a:gd name="connsiteX65" fmla="*/ 8427 w 9760"/>
                    <a:gd name="connsiteY65" fmla="*/ 4205 h 10000"/>
                    <a:gd name="connsiteX66" fmla="*/ 8393 w 9760"/>
                    <a:gd name="connsiteY66" fmla="*/ 5409 h 10000"/>
                    <a:gd name="connsiteX67" fmla="*/ 8188 w 9760"/>
                    <a:gd name="connsiteY67" fmla="*/ 5674 h 10000"/>
                    <a:gd name="connsiteX68" fmla="*/ 8365 w 9760"/>
                    <a:gd name="connsiteY68" fmla="*/ 6236 h 10000"/>
                    <a:gd name="connsiteX69" fmla="*/ 7826 w 9760"/>
                    <a:gd name="connsiteY69" fmla="*/ 5785 h 10000"/>
                    <a:gd name="connsiteX70" fmla="*/ 8124 w 9760"/>
                    <a:gd name="connsiteY70" fmla="*/ 6724 h 10000"/>
                    <a:gd name="connsiteX71" fmla="*/ 7682 w 9760"/>
                    <a:gd name="connsiteY71" fmla="*/ 6283 h 10000"/>
                    <a:gd name="connsiteX72" fmla="*/ 7804 w 9760"/>
                    <a:gd name="connsiteY72" fmla="*/ 7207 h 10000"/>
                    <a:gd name="connsiteX73" fmla="*/ 7352 w 9760"/>
                    <a:gd name="connsiteY73" fmla="*/ 6989 h 10000"/>
                    <a:gd name="connsiteX74" fmla="*/ 7323 w 9760"/>
                    <a:gd name="connsiteY74" fmla="*/ 6166 h 10000"/>
                    <a:gd name="connsiteX75" fmla="*/ 6909 w 9760"/>
                    <a:gd name="connsiteY75" fmla="*/ 6882 h 10000"/>
                    <a:gd name="connsiteX76" fmla="*/ 7054 w 9760"/>
                    <a:gd name="connsiteY76" fmla="*/ 5948 h 10000"/>
                    <a:gd name="connsiteX77" fmla="*/ 6909 w 9760"/>
                    <a:gd name="connsiteY77" fmla="*/ 4870 h 10000"/>
                    <a:gd name="connsiteX78" fmla="*/ 6669 w 9760"/>
                    <a:gd name="connsiteY78" fmla="*/ 6166 h 10000"/>
                    <a:gd name="connsiteX79" fmla="*/ 6699 w 9760"/>
                    <a:gd name="connsiteY79" fmla="*/ 6831 h 10000"/>
                    <a:gd name="connsiteX80" fmla="*/ 6521 w 9760"/>
                    <a:gd name="connsiteY80" fmla="*/ 6450 h 10000"/>
                    <a:gd name="connsiteX81" fmla="*/ 6521 w 9760"/>
                    <a:gd name="connsiteY81" fmla="*/ 7314 h 10000"/>
                    <a:gd name="connsiteX82" fmla="*/ 6258 w 9760"/>
                    <a:gd name="connsiteY82" fmla="*/ 6724 h 10000"/>
                    <a:gd name="connsiteX83" fmla="*/ 7145 w 9760"/>
                    <a:gd name="connsiteY83" fmla="*/ 2951 h 10000"/>
                    <a:gd name="connsiteX84" fmla="*/ 7529 w 9760"/>
                    <a:gd name="connsiteY84" fmla="*/ 2844 h 10000"/>
                    <a:gd name="connsiteX85" fmla="*/ 7239 w 9760"/>
                    <a:gd name="connsiteY85" fmla="*/ 2077 h 10000"/>
                    <a:gd name="connsiteX86" fmla="*/ 7239 w 9760"/>
                    <a:gd name="connsiteY86" fmla="*/ 2077 h 10000"/>
                    <a:gd name="connsiteX87" fmla="*/ 7239 w 9760"/>
                    <a:gd name="connsiteY87" fmla="*/ 2077 h 10000"/>
                    <a:gd name="connsiteX0" fmla="*/ 7417 w 10000"/>
                    <a:gd name="connsiteY0" fmla="*/ 2077 h 10000"/>
                    <a:gd name="connsiteX1" fmla="*/ 7020 w 10000"/>
                    <a:gd name="connsiteY1" fmla="*/ 2077 h 10000"/>
                    <a:gd name="connsiteX2" fmla="*/ 7020 w 10000"/>
                    <a:gd name="connsiteY2" fmla="*/ 2393 h 10000"/>
                    <a:gd name="connsiteX3" fmla="*/ 7139 w 10000"/>
                    <a:gd name="connsiteY3" fmla="*/ 2393 h 10000"/>
                    <a:gd name="connsiteX4" fmla="*/ 5889 w 10000"/>
                    <a:gd name="connsiteY4" fmla="*/ 6166 h 10000"/>
                    <a:gd name="connsiteX5" fmla="*/ 5801 w 10000"/>
                    <a:gd name="connsiteY5" fmla="*/ 5627 h 10000"/>
                    <a:gd name="connsiteX6" fmla="*/ 5650 w 10000"/>
                    <a:gd name="connsiteY6" fmla="*/ 5734 h 10000"/>
                    <a:gd name="connsiteX7" fmla="*/ 5442 w 10000"/>
                    <a:gd name="connsiteY7" fmla="*/ 5186 h 10000"/>
                    <a:gd name="connsiteX8" fmla="*/ 5348 w 10000"/>
                    <a:gd name="connsiteY8" fmla="*/ 6334 h 10000"/>
                    <a:gd name="connsiteX9" fmla="*/ 5168 w 10000"/>
                    <a:gd name="connsiteY9" fmla="*/ 6059 h 10000"/>
                    <a:gd name="connsiteX10" fmla="*/ 5222 w 10000"/>
                    <a:gd name="connsiteY10" fmla="*/ 6989 h 10000"/>
                    <a:gd name="connsiteX11" fmla="*/ 4825 w 10000"/>
                    <a:gd name="connsiteY11" fmla="*/ 6566 h 10000"/>
                    <a:gd name="connsiteX12" fmla="*/ 5034 w 10000"/>
                    <a:gd name="connsiteY12" fmla="*/ 7207 h 10000"/>
                    <a:gd name="connsiteX13" fmla="*/ 4825 w 10000"/>
                    <a:gd name="connsiteY13" fmla="*/ 7314 h 10000"/>
                    <a:gd name="connsiteX14" fmla="*/ 4982 w 10000"/>
                    <a:gd name="connsiteY14" fmla="*/ 8020 h 10000"/>
                    <a:gd name="connsiteX15" fmla="*/ 4645 w 10000"/>
                    <a:gd name="connsiteY15" fmla="*/ 7756 h 10000"/>
                    <a:gd name="connsiteX16" fmla="*/ 4645 w 10000"/>
                    <a:gd name="connsiteY16" fmla="*/ 6933 h 10000"/>
                    <a:gd name="connsiteX17" fmla="*/ 4376 w 10000"/>
                    <a:gd name="connsiteY17" fmla="*/ 7040 h 10000"/>
                    <a:gd name="connsiteX18" fmla="*/ 4376 w 10000"/>
                    <a:gd name="connsiteY18" fmla="*/ 5999 h 10000"/>
                    <a:gd name="connsiteX19" fmla="*/ 4193 w 10000"/>
                    <a:gd name="connsiteY19" fmla="*/ 6166 h 10000"/>
                    <a:gd name="connsiteX20" fmla="*/ 3947 w 10000"/>
                    <a:gd name="connsiteY20" fmla="*/ 5627 h 10000"/>
                    <a:gd name="connsiteX21" fmla="*/ 3639 w 10000"/>
                    <a:gd name="connsiteY21" fmla="*/ 6617 h 10000"/>
                    <a:gd name="connsiteX22" fmla="*/ 3855 w 10000"/>
                    <a:gd name="connsiteY22" fmla="*/ 5028 h 10000"/>
                    <a:gd name="connsiteX23" fmla="*/ 3639 w 10000"/>
                    <a:gd name="connsiteY23" fmla="*/ 5186 h 10000"/>
                    <a:gd name="connsiteX24" fmla="*/ 3821 w 10000"/>
                    <a:gd name="connsiteY24" fmla="*/ 3931 h 10000"/>
                    <a:gd name="connsiteX25" fmla="*/ 3427 w 10000"/>
                    <a:gd name="connsiteY25" fmla="*/ 4586 h 10000"/>
                    <a:gd name="connsiteX26" fmla="*/ 3340 w 10000"/>
                    <a:gd name="connsiteY26" fmla="*/ 4089 h 10000"/>
                    <a:gd name="connsiteX27" fmla="*/ 3186 w 10000"/>
                    <a:gd name="connsiteY27" fmla="*/ 4754 h 10000"/>
                    <a:gd name="connsiteX28" fmla="*/ 3247 w 10000"/>
                    <a:gd name="connsiteY28" fmla="*/ 3383 h 10000"/>
                    <a:gd name="connsiteX29" fmla="*/ 2763 w 10000"/>
                    <a:gd name="connsiteY29" fmla="*/ 3713 h 10000"/>
                    <a:gd name="connsiteX30" fmla="*/ 3487 w 10000"/>
                    <a:gd name="connsiteY30" fmla="*/ 1854 h 10000"/>
                    <a:gd name="connsiteX31" fmla="*/ 3427 w 10000"/>
                    <a:gd name="connsiteY31" fmla="*/ 1645 h 10000"/>
                    <a:gd name="connsiteX32" fmla="*/ 2735 w 10000"/>
                    <a:gd name="connsiteY32" fmla="*/ 2296 h 10000"/>
                    <a:gd name="connsiteX33" fmla="*/ 2636 w 10000"/>
                    <a:gd name="connsiteY33" fmla="*/ 0 h 10000"/>
                    <a:gd name="connsiteX34" fmla="*/ 2394 w 10000"/>
                    <a:gd name="connsiteY34" fmla="*/ 1529 h 10000"/>
                    <a:gd name="connsiteX35" fmla="*/ 2001 w 10000"/>
                    <a:gd name="connsiteY35" fmla="*/ 1204 h 10000"/>
                    <a:gd name="connsiteX36" fmla="*/ 2365 w 10000"/>
                    <a:gd name="connsiteY36" fmla="*/ 2677 h 10000"/>
                    <a:gd name="connsiteX37" fmla="*/ 2001 w 10000"/>
                    <a:gd name="connsiteY37" fmla="*/ 2351 h 10000"/>
                    <a:gd name="connsiteX38" fmla="*/ 2183 w 10000"/>
                    <a:gd name="connsiteY38" fmla="*/ 3058 h 10000"/>
                    <a:gd name="connsiteX39" fmla="*/ 1666 w 10000"/>
                    <a:gd name="connsiteY39" fmla="*/ 2844 h 10000"/>
                    <a:gd name="connsiteX40" fmla="*/ 2183 w 10000"/>
                    <a:gd name="connsiteY40" fmla="*/ 3978 h 10000"/>
                    <a:gd name="connsiteX41" fmla="*/ 1818 w 10000"/>
                    <a:gd name="connsiteY41" fmla="*/ 3978 h 10000"/>
                    <a:gd name="connsiteX42" fmla="*/ 2270 w 10000"/>
                    <a:gd name="connsiteY42" fmla="*/ 5302 h 10000"/>
                    <a:gd name="connsiteX43" fmla="*/ 1756 w 10000"/>
                    <a:gd name="connsiteY43" fmla="*/ 4870 h 10000"/>
                    <a:gd name="connsiteX44" fmla="*/ 1545 w 10000"/>
                    <a:gd name="connsiteY44" fmla="*/ 5079 h 10000"/>
                    <a:gd name="connsiteX45" fmla="*/ 1087 w 10000"/>
                    <a:gd name="connsiteY45" fmla="*/ 4540 h 10000"/>
                    <a:gd name="connsiteX46" fmla="*/ 1415 w 10000"/>
                    <a:gd name="connsiteY46" fmla="*/ 6566 h 10000"/>
                    <a:gd name="connsiteX47" fmla="*/ 965 w 10000"/>
                    <a:gd name="connsiteY47" fmla="*/ 6115 h 10000"/>
                    <a:gd name="connsiteX48" fmla="*/ 934 w 10000"/>
                    <a:gd name="connsiteY48" fmla="*/ 6831 h 10000"/>
                    <a:gd name="connsiteX49" fmla="*/ 236 w 10000"/>
                    <a:gd name="connsiteY49" fmla="*/ 6617 h 10000"/>
                    <a:gd name="connsiteX50" fmla="*/ 628 w 10000"/>
                    <a:gd name="connsiteY50" fmla="*/ 7811 h 10000"/>
                    <a:gd name="connsiteX51" fmla="*/ 266 w 10000"/>
                    <a:gd name="connsiteY51" fmla="*/ 7639 h 10000"/>
                    <a:gd name="connsiteX52" fmla="*/ 512 w 10000"/>
                    <a:gd name="connsiteY52" fmla="*/ 8578 h 10000"/>
                    <a:gd name="connsiteX53" fmla="*/ 207 w 10000"/>
                    <a:gd name="connsiteY53" fmla="*/ 8355 h 10000"/>
                    <a:gd name="connsiteX54" fmla="*/ 0 w 10000"/>
                    <a:gd name="connsiteY54" fmla="*/ 10000 h 10000"/>
                    <a:gd name="connsiteX55" fmla="*/ 10000 w 10000"/>
                    <a:gd name="connsiteY55" fmla="*/ 6933 h 10000"/>
                    <a:gd name="connsiteX56" fmla="*/ 9874 w 10000"/>
                    <a:gd name="connsiteY56" fmla="*/ 5948 h 10000"/>
                    <a:gd name="connsiteX57" fmla="*/ 9514 w 10000"/>
                    <a:gd name="connsiteY57" fmla="*/ 4921 h 10000"/>
                    <a:gd name="connsiteX58" fmla="*/ 9391 w 10000"/>
                    <a:gd name="connsiteY58" fmla="*/ 6166 h 10000"/>
                    <a:gd name="connsiteX59" fmla="*/ 9545 w 10000"/>
                    <a:gd name="connsiteY59" fmla="*/ 6831 h 10000"/>
                    <a:gd name="connsiteX60" fmla="*/ 9239 w 10000"/>
                    <a:gd name="connsiteY60" fmla="*/ 7156 h 10000"/>
                    <a:gd name="connsiteX61" fmla="*/ 9203 w 10000"/>
                    <a:gd name="connsiteY61" fmla="*/ 6236 h 10000"/>
                    <a:gd name="connsiteX62" fmla="*/ 8658 w 10000"/>
                    <a:gd name="connsiteY62" fmla="*/ 6989 h 10000"/>
                    <a:gd name="connsiteX63" fmla="*/ 8870 w 10000"/>
                    <a:gd name="connsiteY63" fmla="*/ 5674 h 10000"/>
                    <a:gd name="connsiteX64" fmla="*/ 8634 w 10000"/>
                    <a:gd name="connsiteY64" fmla="*/ 4205 h 10000"/>
                    <a:gd name="connsiteX65" fmla="*/ 8599 w 10000"/>
                    <a:gd name="connsiteY65" fmla="*/ 5409 h 10000"/>
                    <a:gd name="connsiteX66" fmla="*/ 8389 w 10000"/>
                    <a:gd name="connsiteY66" fmla="*/ 5674 h 10000"/>
                    <a:gd name="connsiteX67" fmla="*/ 8571 w 10000"/>
                    <a:gd name="connsiteY67" fmla="*/ 6236 h 10000"/>
                    <a:gd name="connsiteX68" fmla="*/ 8018 w 10000"/>
                    <a:gd name="connsiteY68" fmla="*/ 5785 h 10000"/>
                    <a:gd name="connsiteX69" fmla="*/ 8324 w 10000"/>
                    <a:gd name="connsiteY69" fmla="*/ 6724 h 10000"/>
                    <a:gd name="connsiteX70" fmla="*/ 7871 w 10000"/>
                    <a:gd name="connsiteY70" fmla="*/ 6283 h 10000"/>
                    <a:gd name="connsiteX71" fmla="*/ 7996 w 10000"/>
                    <a:gd name="connsiteY71" fmla="*/ 7207 h 10000"/>
                    <a:gd name="connsiteX72" fmla="*/ 7533 w 10000"/>
                    <a:gd name="connsiteY72" fmla="*/ 6989 h 10000"/>
                    <a:gd name="connsiteX73" fmla="*/ 7503 w 10000"/>
                    <a:gd name="connsiteY73" fmla="*/ 6166 h 10000"/>
                    <a:gd name="connsiteX74" fmla="*/ 7079 w 10000"/>
                    <a:gd name="connsiteY74" fmla="*/ 6882 h 10000"/>
                    <a:gd name="connsiteX75" fmla="*/ 7227 w 10000"/>
                    <a:gd name="connsiteY75" fmla="*/ 5948 h 10000"/>
                    <a:gd name="connsiteX76" fmla="*/ 7079 w 10000"/>
                    <a:gd name="connsiteY76" fmla="*/ 4870 h 10000"/>
                    <a:gd name="connsiteX77" fmla="*/ 6833 w 10000"/>
                    <a:gd name="connsiteY77" fmla="*/ 6166 h 10000"/>
                    <a:gd name="connsiteX78" fmla="*/ 6864 w 10000"/>
                    <a:gd name="connsiteY78" fmla="*/ 6831 h 10000"/>
                    <a:gd name="connsiteX79" fmla="*/ 6681 w 10000"/>
                    <a:gd name="connsiteY79" fmla="*/ 6450 h 10000"/>
                    <a:gd name="connsiteX80" fmla="*/ 6681 w 10000"/>
                    <a:gd name="connsiteY80" fmla="*/ 7314 h 10000"/>
                    <a:gd name="connsiteX81" fmla="*/ 6412 w 10000"/>
                    <a:gd name="connsiteY81" fmla="*/ 6724 h 10000"/>
                    <a:gd name="connsiteX82" fmla="*/ 7321 w 10000"/>
                    <a:gd name="connsiteY82" fmla="*/ 2951 h 10000"/>
                    <a:gd name="connsiteX83" fmla="*/ 7714 w 10000"/>
                    <a:gd name="connsiteY83" fmla="*/ 2844 h 10000"/>
                    <a:gd name="connsiteX84" fmla="*/ 7417 w 10000"/>
                    <a:gd name="connsiteY84" fmla="*/ 2077 h 10000"/>
                    <a:gd name="connsiteX85" fmla="*/ 7417 w 10000"/>
                    <a:gd name="connsiteY85" fmla="*/ 2077 h 10000"/>
                    <a:gd name="connsiteX86" fmla="*/ 7417 w 10000"/>
                    <a:gd name="connsiteY86" fmla="*/ 2077 h 10000"/>
                    <a:gd name="connsiteX0" fmla="*/ 7417 w 10000"/>
                    <a:gd name="connsiteY0" fmla="*/ 2077 h 10000"/>
                    <a:gd name="connsiteX1" fmla="*/ 7020 w 10000"/>
                    <a:gd name="connsiteY1" fmla="*/ 2077 h 10000"/>
                    <a:gd name="connsiteX2" fmla="*/ 7020 w 10000"/>
                    <a:gd name="connsiteY2" fmla="*/ 2393 h 10000"/>
                    <a:gd name="connsiteX3" fmla="*/ 7139 w 10000"/>
                    <a:gd name="connsiteY3" fmla="*/ 2393 h 10000"/>
                    <a:gd name="connsiteX4" fmla="*/ 5889 w 10000"/>
                    <a:gd name="connsiteY4" fmla="*/ 6166 h 10000"/>
                    <a:gd name="connsiteX5" fmla="*/ 5801 w 10000"/>
                    <a:gd name="connsiteY5" fmla="*/ 5627 h 10000"/>
                    <a:gd name="connsiteX6" fmla="*/ 5650 w 10000"/>
                    <a:gd name="connsiteY6" fmla="*/ 5734 h 10000"/>
                    <a:gd name="connsiteX7" fmla="*/ 5442 w 10000"/>
                    <a:gd name="connsiteY7" fmla="*/ 5186 h 10000"/>
                    <a:gd name="connsiteX8" fmla="*/ 5348 w 10000"/>
                    <a:gd name="connsiteY8" fmla="*/ 6334 h 10000"/>
                    <a:gd name="connsiteX9" fmla="*/ 5168 w 10000"/>
                    <a:gd name="connsiteY9" fmla="*/ 6059 h 10000"/>
                    <a:gd name="connsiteX10" fmla="*/ 5222 w 10000"/>
                    <a:gd name="connsiteY10" fmla="*/ 6989 h 10000"/>
                    <a:gd name="connsiteX11" fmla="*/ 4825 w 10000"/>
                    <a:gd name="connsiteY11" fmla="*/ 6566 h 10000"/>
                    <a:gd name="connsiteX12" fmla="*/ 5034 w 10000"/>
                    <a:gd name="connsiteY12" fmla="*/ 7207 h 10000"/>
                    <a:gd name="connsiteX13" fmla="*/ 4825 w 10000"/>
                    <a:gd name="connsiteY13" fmla="*/ 7314 h 10000"/>
                    <a:gd name="connsiteX14" fmla="*/ 4982 w 10000"/>
                    <a:gd name="connsiteY14" fmla="*/ 8020 h 10000"/>
                    <a:gd name="connsiteX15" fmla="*/ 4645 w 10000"/>
                    <a:gd name="connsiteY15" fmla="*/ 7756 h 10000"/>
                    <a:gd name="connsiteX16" fmla="*/ 4645 w 10000"/>
                    <a:gd name="connsiteY16" fmla="*/ 6933 h 10000"/>
                    <a:gd name="connsiteX17" fmla="*/ 4376 w 10000"/>
                    <a:gd name="connsiteY17" fmla="*/ 7040 h 10000"/>
                    <a:gd name="connsiteX18" fmla="*/ 4376 w 10000"/>
                    <a:gd name="connsiteY18" fmla="*/ 5999 h 10000"/>
                    <a:gd name="connsiteX19" fmla="*/ 4193 w 10000"/>
                    <a:gd name="connsiteY19" fmla="*/ 6166 h 10000"/>
                    <a:gd name="connsiteX20" fmla="*/ 3947 w 10000"/>
                    <a:gd name="connsiteY20" fmla="*/ 5627 h 10000"/>
                    <a:gd name="connsiteX21" fmla="*/ 3639 w 10000"/>
                    <a:gd name="connsiteY21" fmla="*/ 6617 h 10000"/>
                    <a:gd name="connsiteX22" fmla="*/ 3855 w 10000"/>
                    <a:gd name="connsiteY22" fmla="*/ 5028 h 10000"/>
                    <a:gd name="connsiteX23" fmla="*/ 3639 w 10000"/>
                    <a:gd name="connsiteY23" fmla="*/ 5186 h 10000"/>
                    <a:gd name="connsiteX24" fmla="*/ 3821 w 10000"/>
                    <a:gd name="connsiteY24" fmla="*/ 3931 h 10000"/>
                    <a:gd name="connsiteX25" fmla="*/ 3427 w 10000"/>
                    <a:gd name="connsiteY25" fmla="*/ 4586 h 10000"/>
                    <a:gd name="connsiteX26" fmla="*/ 3340 w 10000"/>
                    <a:gd name="connsiteY26" fmla="*/ 4089 h 10000"/>
                    <a:gd name="connsiteX27" fmla="*/ 3186 w 10000"/>
                    <a:gd name="connsiteY27" fmla="*/ 4754 h 10000"/>
                    <a:gd name="connsiteX28" fmla="*/ 3247 w 10000"/>
                    <a:gd name="connsiteY28" fmla="*/ 3383 h 10000"/>
                    <a:gd name="connsiteX29" fmla="*/ 2763 w 10000"/>
                    <a:gd name="connsiteY29" fmla="*/ 3713 h 10000"/>
                    <a:gd name="connsiteX30" fmla="*/ 3487 w 10000"/>
                    <a:gd name="connsiteY30" fmla="*/ 1854 h 10000"/>
                    <a:gd name="connsiteX31" fmla="*/ 3427 w 10000"/>
                    <a:gd name="connsiteY31" fmla="*/ 1645 h 10000"/>
                    <a:gd name="connsiteX32" fmla="*/ 2735 w 10000"/>
                    <a:gd name="connsiteY32" fmla="*/ 2296 h 10000"/>
                    <a:gd name="connsiteX33" fmla="*/ 2636 w 10000"/>
                    <a:gd name="connsiteY33" fmla="*/ 0 h 10000"/>
                    <a:gd name="connsiteX34" fmla="*/ 2394 w 10000"/>
                    <a:gd name="connsiteY34" fmla="*/ 1529 h 10000"/>
                    <a:gd name="connsiteX35" fmla="*/ 2001 w 10000"/>
                    <a:gd name="connsiteY35" fmla="*/ 1204 h 10000"/>
                    <a:gd name="connsiteX36" fmla="*/ 2365 w 10000"/>
                    <a:gd name="connsiteY36" fmla="*/ 2677 h 10000"/>
                    <a:gd name="connsiteX37" fmla="*/ 2001 w 10000"/>
                    <a:gd name="connsiteY37" fmla="*/ 2351 h 10000"/>
                    <a:gd name="connsiteX38" fmla="*/ 2183 w 10000"/>
                    <a:gd name="connsiteY38" fmla="*/ 3058 h 10000"/>
                    <a:gd name="connsiteX39" fmla="*/ 1666 w 10000"/>
                    <a:gd name="connsiteY39" fmla="*/ 2844 h 10000"/>
                    <a:gd name="connsiteX40" fmla="*/ 2183 w 10000"/>
                    <a:gd name="connsiteY40" fmla="*/ 3978 h 10000"/>
                    <a:gd name="connsiteX41" fmla="*/ 1818 w 10000"/>
                    <a:gd name="connsiteY41" fmla="*/ 3978 h 10000"/>
                    <a:gd name="connsiteX42" fmla="*/ 2270 w 10000"/>
                    <a:gd name="connsiteY42" fmla="*/ 5302 h 10000"/>
                    <a:gd name="connsiteX43" fmla="*/ 1756 w 10000"/>
                    <a:gd name="connsiteY43" fmla="*/ 4870 h 10000"/>
                    <a:gd name="connsiteX44" fmla="*/ 1545 w 10000"/>
                    <a:gd name="connsiteY44" fmla="*/ 5079 h 10000"/>
                    <a:gd name="connsiteX45" fmla="*/ 1087 w 10000"/>
                    <a:gd name="connsiteY45" fmla="*/ 4540 h 10000"/>
                    <a:gd name="connsiteX46" fmla="*/ 1415 w 10000"/>
                    <a:gd name="connsiteY46" fmla="*/ 6566 h 10000"/>
                    <a:gd name="connsiteX47" fmla="*/ 965 w 10000"/>
                    <a:gd name="connsiteY47" fmla="*/ 6115 h 10000"/>
                    <a:gd name="connsiteX48" fmla="*/ 934 w 10000"/>
                    <a:gd name="connsiteY48" fmla="*/ 6831 h 10000"/>
                    <a:gd name="connsiteX49" fmla="*/ 236 w 10000"/>
                    <a:gd name="connsiteY49" fmla="*/ 6617 h 10000"/>
                    <a:gd name="connsiteX50" fmla="*/ 628 w 10000"/>
                    <a:gd name="connsiteY50" fmla="*/ 7811 h 10000"/>
                    <a:gd name="connsiteX51" fmla="*/ 266 w 10000"/>
                    <a:gd name="connsiteY51" fmla="*/ 7639 h 10000"/>
                    <a:gd name="connsiteX52" fmla="*/ 512 w 10000"/>
                    <a:gd name="connsiteY52" fmla="*/ 8578 h 10000"/>
                    <a:gd name="connsiteX53" fmla="*/ 207 w 10000"/>
                    <a:gd name="connsiteY53" fmla="*/ 8355 h 10000"/>
                    <a:gd name="connsiteX54" fmla="*/ 0 w 10000"/>
                    <a:gd name="connsiteY54" fmla="*/ 10000 h 10000"/>
                    <a:gd name="connsiteX55" fmla="*/ 10000 w 10000"/>
                    <a:gd name="connsiteY55" fmla="*/ 6933 h 10000"/>
                    <a:gd name="connsiteX56" fmla="*/ 9874 w 10000"/>
                    <a:gd name="connsiteY56" fmla="*/ 5948 h 10000"/>
                    <a:gd name="connsiteX57" fmla="*/ 9391 w 10000"/>
                    <a:gd name="connsiteY57" fmla="*/ 6166 h 10000"/>
                    <a:gd name="connsiteX58" fmla="*/ 9545 w 10000"/>
                    <a:gd name="connsiteY58" fmla="*/ 6831 h 10000"/>
                    <a:gd name="connsiteX59" fmla="*/ 9239 w 10000"/>
                    <a:gd name="connsiteY59" fmla="*/ 7156 h 10000"/>
                    <a:gd name="connsiteX60" fmla="*/ 9203 w 10000"/>
                    <a:gd name="connsiteY60" fmla="*/ 6236 h 10000"/>
                    <a:gd name="connsiteX61" fmla="*/ 8658 w 10000"/>
                    <a:gd name="connsiteY61" fmla="*/ 6989 h 10000"/>
                    <a:gd name="connsiteX62" fmla="*/ 8870 w 10000"/>
                    <a:gd name="connsiteY62" fmla="*/ 5674 h 10000"/>
                    <a:gd name="connsiteX63" fmla="*/ 8634 w 10000"/>
                    <a:gd name="connsiteY63" fmla="*/ 4205 h 10000"/>
                    <a:gd name="connsiteX64" fmla="*/ 8599 w 10000"/>
                    <a:gd name="connsiteY64" fmla="*/ 5409 h 10000"/>
                    <a:gd name="connsiteX65" fmla="*/ 8389 w 10000"/>
                    <a:gd name="connsiteY65" fmla="*/ 5674 h 10000"/>
                    <a:gd name="connsiteX66" fmla="*/ 8571 w 10000"/>
                    <a:gd name="connsiteY66" fmla="*/ 6236 h 10000"/>
                    <a:gd name="connsiteX67" fmla="*/ 8018 w 10000"/>
                    <a:gd name="connsiteY67" fmla="*/ 5785 h 10000"/>
                    <a:gd name="connsiteX68" fmla="*/ 8324 w 10000"/>
                    <a:gd name="connsiteY68" fmla="*/ 6724 h 10000"/>
                    <a:gd name="connsiteX69" fmla="*/ 7871 w 10000"/>
                    <a:gd name="connsiteY69" fmla="*/ 6283 h 10000"/>
                    <a:gd name="connsiteX70" fmla="*/ 7996 w 10000"/>
                    <a:gd name="connsiteY70" fmla="*/ 7207 h 10000"/>
                    <a:gd name="connsiteX71" fmla="*/ 7533 w 10000"/>
                    <a:gd name="connsiteY71" fmla="*/ 6989 h 10000"/>
                    <a:gd name="connsiteX72" fmla="*/ 7503 w 10000"/>
                    <a:gd name="connsiteY72" fmla="*/ 6166 h 10000"/>
                    <a:gd name="connsiteX73" fmla="*/ 7079 w 10000"/>
                    <a:gd name="connsiteY73" fmla="*/ 6882 h 10000"/>
                    <a:gd name="connsiteX74" fmla="*/ 7227 w 10000"/>
                    <a:gd name="connsiteY74" fmla="*/ 5948 h 10000"/>
                    <a:gd name="connsiteX75" fmla="*/ 7079 w 10000"/>
                    <a:gd name="connsiteY75" fmla="*/ 4870 h 10000"/>
                    <a:gd name="connsiteX76" fmla="*/ 6833 w 10000"/>
                    <a:gd name="connsiteY76" fmla="*/ 6166 h 10000"/>
                    <a:gd name="connsiteX77" fmla="*/ 6864 w 10000"/>
                    <a:gd name="connsiteY77" fmla="*/ 6831 h 10000"/>
                    <a:gd name="connsiteX78" fmla="*/ 6681 w 10000"/>
                    <a:gd name="connsiteY78" fmla="*/ 6450 h 10000"/>
                    <a:gd name="connsiteX79" fmla="*/ 6681 w 10000"/>
                    <a:gd name="connsiteY79" fmla="*/ 7314 h 10000"/>
                    <a:gd name="connsiteX80" fmla="*/ 6412 w 10000"/>
                    <a:gd name="connsiteY80" fmla="*/ 6724 h 10000"/>
                    <a:gd name="connsiteX81" fmla="*/ 7321 w 10000"/>
                    <a:gd name="connsiteY81" fmla="*/ 2951 h 10000"/>
                    <a:gd name="connsiteX82" fmla="*/ 7714 w 10000"/>
                    <a:gd name="connsiteY82" fmla="*/ 2844 h 10000"/>
                    <a:gd name="connsiteX83" fmla="*/ 7417 w 10000"/>
                    <a:gd name="connsiteY83" fmla="*/ 2077 h 10000"/>
                    <a:gd name="connsiteX84" fmla="*/ 7417 w 10000"/>
                    <a:gd name="connsiteY84" fmla="*/ 2077 h 10000"/>
                    <a:gd name="connsiteX85" fmla="*/ 7417 w 10000"/>
                    <a:gd name="connsiteY85" fmla="*/ 2077 h 10000"/>
                    <a:gd name="connsiteX0" fmla="*/ 7417 w 10000"/>
                    <a:gd name="connsiteY0" fmla="*/ 2077 h 10000"/>
                    <a:gd name="connsiteX1" fmla="*/ 7020 w 10000"/>
                    <a:gd name="connsiteY1" fmla="*/ 2077 h 10000"/>
                    <a:gd name="connsiteX2" fmla="*/ 7020 w 10000"/>
                    <a:gd name="connsiteY2" fmla="*/ 2393 h 10000"/>
                    <a:gd name="connsiteX3" fmla="*/ 7139 w 10000"/>
                    <a:gd name="connsiteY3" fmla="*/ 2393 h 10000"/>
                    <a:gd name="connsiteX4" fmla="*/ 5889 w 10000"/>
                    <a:gd name="connsiteY4" fmla="*/ 6166 h 10000"/>
                    <a:gd name="connsiteX5" fmla="*/ 5801 w 10000"/>
                    <a:gd name="connsiteY5" fmla="*/ 5627 h 10000"/>
                    <a:gd name="connsiteX6" fmla="*/ 5650 w 10000"/>
                    <a:gd name="connsiteY6" fmla="*/ 5734 h 10000"/>
                    <a:gd name="connsiteX7" fmla="*/ 5442 w 10000"/>
                    <a:gd name="connsiteY7" fmla="*/ 5186 h 10000"/>
                    <a:gd name="connsiteX8" fmla="*/ 5348 w 10000"/>
                    <a:gd name="connsiteY8" fmla="*/ 6334 h 10000"/>
                    <a:gd name="connsiteX9" fmla="*/ 5168 w 10000"/>
                    <a:gd name="connsiteY9" fmla="*/ 6059 h 10000"/>
                    <a:gd name="connsiteX10" fmla="*/ 5222 w 10000"/>
                    <a:gd name="connsiteY10" fmla="*/ 6989 h 10000"/>
                    <a:gd name="connsiteX11" fmla="*/ 4825 w 10000"/>
                    <a:gd name="connsiteY11" fmla="*/ 6566 h 10000"/>
                    <a:gd name="connsiteX12" fmla="*/ 5034 w 10000"/>
                    <a:gd name="connsiteY12" fmla="*/ 7207 h 10000"/>
                    <a:gd name="connsiteX13" fmla="*/ 4825 w 10000"/>
                    <a:gd name="connsiteY13" fmla="*/ 7314 h 10000"/>
                    <a:gd name="connsiteX14" fmla="*/ 4982 w 10000"/>
                    <a:gd name="connsiteY14" fmla="*/ 8020 h 10000"/>
                    <a:gd name="connsiteX15" fmla="*/ 4645 w 10000"/>
                    <a:gd name="connsiteY15" fmla="*/ 7756 h 10000"/>
                    <a:gd name="connsiteX16" fmla="*/ 4645 w 10000"/>
                    <a:gd name="connsiteY16" fmla="*/ 6933 h 10000"/>
                    <a:gd name="connsiteX17" fmla="*/ 4376 w 10000"/>
                    <a:gd name="connsiteY17" fmla="*/ 7040 h 10000"/>
                    <a:gd name="connsiteX18" fmla="*/ 4376 w 10000"/>
                    <a:gd name="connsiteY18" fmla="*/ 5999 h 10000"/>
                    <a:gd name="connsiteX19" fmla="*/ 4193 w 10000"/>
                    <a:gd name="connsiteY19" fmla="*/ 6166 h 10000"/>
                    <a:gd name="connsiteX20" fmla="*/ 3947 w 10000"/>
                    <a:gd name="connsiteY20" fmla="*/ 5627 h 10000"/>
                    <a:gd name="connsiteX21" fmla="*/ 3639 w 10000"/>
                    <a:gd name="connsiteY21" fmla="*/ 6617 h 10000"/>
                    <a:gd name="connsiteX22" fmla="*/ 3855 w 10000"/>
                    <a:gd name="connsiteY22" fmla="*/ 5028 h 10000"/>
                    <a:gd name="connsiteX23" fmla="*/ 3639 w 10000"/>
                    <a:gd name="connsiteY23" fmla="*/ 5186 h 10000"/>
                    <a:gd name="connsiteX24" fmla="*/ 3821 w 10000"/>
                    <a:gd name="connsiteY24" fmla="*/ 3931 h 10000"/>
                    <a:gd name="connsiteX25" fmla="*/ 3427 w 10000"/>
                    <a:gd name="connsiteY25" fmla="*/ 4586 h 10000"/>
                    <a:gd name="connsiteX26" fmla="*/ 3340 w 10000"/>
                    <a:gd name="connsiteY26" fmla="*/ 4089 h 10000"/>
                    <a:gd name="connsiteX27" fmla="*/ 3186 w 10000"/>
                    <a:gd name="connsiteY27" fmla="*/ 4754 h 10000"/>
                    <a:gd name="connsiteX28" fmla="*/ 3247 w 10000"/>
                    <a:gd name="connsiteY28" fmla="*/ 3383 h 10000"/>
                    <a:gd name="connsiteX29" fmla="*/ 2763 w 10000"/>
                    <a:gd name="connsiteY29" fmla="*/ 3713 h 10000"/>
                    <a:gd name="connsiteX30" fmla="*/ 3487 w 10000"/>
                    <a:gd name="connsiteY30" fmla="*/ 1854 h 10000"/>
                    <a:gd name="connsiteX31" fmla="*/ 3427 w 10000"/>
                    <a:gd name="connsiteY31" fmla="*/ 1645 h 10000"/>
                    <a:gd name="connsiteX32" fmla="*/ 2735 w 10000"/>
                    <a:gd name="connsiteY32" fmla="*/ 2296 h 10000"/>
                    <a:gd name="connsiteX33" fmla="*/ 2636 w 10000"/>
                    <a:gd name="connsiteY33" fmla="*/ 0 h 10000"/>
                    <a:gd name="connsiteX34" fmla="*/ 2394 w 10000"/>
                    <a:gd name="connsiteY34" fmla="*/ 1529 h 10000"/>
                    <a:gd name="connsiteX35" fmla="*/ 2001 w 10000"/>
                    <a:gd name="connsiteY35" fmla="*/ 1204 h 10000"/>
                    <a:gd name="connsiteX36" fmla="*/ 2365 w 10000"/>
                    <a:gd name="connsiteY36" fmla="*/ 2677 h 10000"/>
                    <a:gd name="connsiteX37" fmla="*/ 2001 w 10000"/>
                    <a:gd name="connsiteY37" fmla="*/ 2351 h 10000"/>
                    <a:gd name="connsiteX38" fmla="*/ 2183 w 10000"/>
                    <a:gd name="connsiteY38" fmla="*/ 3058 h 10000"/>
                    <a:gd name="connsiteX39" fmla="*/ 1666 w 10000"/>
                    <a:gd name="connsiteY39" fmla="*/ 2844 h 10000"/>
                    <a:gd name="connsiteX40" fmla="*/ 2183 w 10000"/>
                    <a:gd name="connsiteY40" fmla="*/ 3978 h 10000"/>
                    <a:gd name="connsiteX41" fmla="*/ 1818 w 10000"/>
                    <a:gd name="connsiteY41" fmla="*/ 3978 h 10000"/>
                    <a:gd name="connsiteX42" fmla="*/ 2270 w 10000"/>
                    <a:gd name="connsiteY42" fmla="*/ 5302 h 10000"/>
                    <a:gd name="connsiteX43" fmla="*/ 1756 w 10000"/>
                    <a:gd name="connsiteY43" fmla="*/ 4870 h 10000"/>
                    <a:gd name="connsiteX44" fmla="*/ 1545 w 10000"/>
                    <a:gd name="connsiteY44" fmla="*/ 5079 h 10000"/>
                    <a:gd name="connsiteX45" fmla="*/ 1087 w 10000"/>
                    <a:gd name="connsiteY45" fmla="*/ 4540 h 10000"/>
                    <a:gd name="connsiteX46" fmla="*/ 1415 w 10000"/>
                    <a:gd name="connsiteY46" fmla="*/ 6566 h 10000"/>
                    <a:gd name="connsiteX47" fmla="*/ 965 w 10000"/>
                    <a:gd name="connsiteY47" fmla="*/ 6115 h 10000"/>
                    <a:gd name="connsiteX48" fmla="*/ 934 w 10000"/>
                    <a:gd name="connsiteY48" fmla="*/ 6831 h 10000"/>
                    <a:gd name="connsiteX49" fmla="*/ 236 w 10000"/>
                    <a:gd name="connsiteY49" fmla="*/ 6617 h 10000"/>
                    <a:gd name="connsiteX50" fmla="*/ 628 w 10000"/>
                    <a:gd name="connsiteY50" fmla="*/ 7811 h 10000"/>
                    <a:gd name="connsiteX51" fmla="*/ 266 w 10000"/>
                    <a:gd name="connsiteY51" fmla="*/ 7639 h 10000"/>
                    <a:gd name="connsiteX52" fmla="*/ 512 w 10000"/>
                    <a:gd name="connsiteY52" fmla="*/ 8578 h 10000"/>
                    <a:gd name="connsiteX53" fmla="*/ 207 w 10000"/>
                    <a:gd name="connsiteY53" fmla="*/ 8355 h 10000"/>
                    <a:gd name="connsiteX54" fmla="*/ 0 w 10000"/>
                    <a:gd name="connsiteY54" fmla="*/ 10000 h 10000"/>
                    <a:gd name="connsiteX55" fmla="*/ 10000 w 10000"/>
                    <a:gd name="connsiteY55" fmla="*/ 6933 h 10000"/>
                    <a:gd name="connsiteX56" fmla="*/ 9391 w 10000"/>
                    <a:gd name="connsiteY56" fmla="*/ 6166 h 10000"/>
                    <a:gd name="connsiteX57" fmla="*/ 9545 w 10000"/>
                    <a:gd name="connsiteY57" fmla="*/ 6831 h 10000"/>
                    <a:gd name="connsiteX58" fmla="*/ 9239 w 10000"/>
                    <a:gd name="connsiteY58" fmla="*/ 7156 h 10000"/>
                    <a:gd name="connsiteX59" fmla="*/ 9203 w 10000"/>
                    <a:gd name="connsiteY59" fmla="*/ 6236 h 10000"/>
                    <a:gd name="connsiteX60" fmla="*/ 8658 w 10000"/>
                    <a:gd name="connsiteY60" fmla="*/ 6989 h 10000"/>
                    <a:gd name="connsiteX61" fmla="*/ 8870 w 10000"/>
                    <a:gd name="connsiteY61" fmla="*/ 5674 h 10000"/>
                    <a:gd name="connsiteX62" fmla="*/ 8634 w 10000"/>
                    <a:gd name="connsiteY62" fmla="*/ 4205 h 10000"/>
                    <a:gd name="connsiteX63" fmla="*/ 8599 w 10000"/>
                    <a:gd name="connsiteY63" fmla="*/ 5409 h 10000"/>
                    <a:gd name="connsiteX64" fmla="*/ 8389 w 10000"/>
                    <a:gd name="connsiteY64" fmla="*/ 5674 h 10000"/>
                    <a:gd name="connsiteX65" fmla="*/ 8571 w 10000"/>
                    <a:gd name="connsiteY65" fmla="*/ 6236 h 10000"/>
                    <a:gd name="connsiteX66" fmla="*/ 8018 w 10000"/>
                    <a:gd name="connsiteY66" fmla="*/ 5785 h 10000"/>
                    <a:gd name="connsiteX67" fmla="*/ 8324 w 10000"/>
                    <a:gd name="connsiteY67" fmla="*/ 6724 h 10000"/>
                    <a:gd name="connsiteX68" fmla="*/ 7871 w 10000"/>
                    <a:gd name="connsiteY68" fmla="*/ 6283 h 10000"/>
                    <a:gd name="connsiteX69" fmla="*/ 7996 w 10000"/>
                    <a:gd name="connsiteY69" fmla="*/ 7207 h 10000"/>
                    <a:gd name="connsiteX70" fmla="*/ 7533 w 10000"/>
                    <a:gd name="connsiteY70" fmla="*/ 6989 h 10000"/>
                    <a:gd name="connsiteX71" fmla="*/ 7503 w 10000"/>
                    <a:gd name="connsiteY71" fmla="*/ 6166 h 10000"/>
                    <a:gd name="connsiteX72" fmla="*/ 7079 w 10000"/>
                    <a:gd name="connsiteY72" fmla="*/ 6882 h 10000"/>
                    <a:gd name="connsiteX73" fmla="*/ 7227 w 10000"/>
                    <a:gd name="connsiteY73" fmla="*/ 5948 h 10000"/>
                    <a:gd name="connsiteX74" fmla="*/ 7079 w 10000"/>
                    <a:gd name="connsiteY74" fmla="*/ 4870 h 10000"/>
                    <a:gd name="connsiteX75" fmla="*/ 6833 w 10000"/>
                    <a:gd name="connsiteY75" fmla="*/ 6166 h 10000"/>
                    <a:gd name="connsiteX76" fmla="*/ 6864 w 10000"/>
                    <a:gd name="connsiteY76" fmla="*/ 6831 h 10000"/>
                    <a:gd name="connsiteX77" fmla="*/ 6681 w 10000"/>
                    <a:gd name="connsiteY77" fmla="*/ 6450 h 10000"/>
                    <a:gd name="connsiteX78" fmla="*/ 6681 w 10000"/>
                    <a:gd name="connsiteY78" fmla="*/ 7314 h 10000"/>
                    <a:gd name="connsiteX79" fmla="*/ 6412 w 10000"/>
                    <a:gd name="connsiteY79" fmla="*/ 6724 h 10000"/>
                    <a:gd name="connsiteX80" fmla="*/ 7321 w 10000"/>
                    <a:gd name="connsiteY80" fmla="*/ 2951 h 10000"/>
                    <a:gd name="connsiteX81" fmla="*/ 7714 w 10000"/>
                    <a:gd name="connsiteY81" fmla="*/ 2844 h 10000"/>
                    <a:gd name="connsiteX82" fmla="*/ 7417 w 10000"/>
                    <a:gd name="connsiteY82" fmla="*/ 2077 h 10000"/>
                    <a:gd name="connsiteX83" fmla="*/ 7417 w 10000"/>
                    <a:gd name="connsiteY83" fmla="*/ 2077 h 10000"/>
                    <a:gd name="connsiteX84" fmla="*/ 7417 w 10000"/>
                    <a:gd name="connsiteY84" fmla="*/ 2077 h 10000"/>
                    <a:gd name="connsiteX0" fmla="*/ 7417 w 10000"/>
                    <a:gd name="connsiteY0" fmla="*/ 873 h 8796"/>
                    <a:gd name="connsiteX1" fmla="*/ 7020 w 10000"/>
                    <a:gd name="connsiteY1" fmla="*/ 873 h 8796"/>
                    <a:gd name="connsiteX2" fmla="*/ 7020 w 10000"/>
                    <a:gd name="connsiteY2" fmla="*/ 1189 h 8796"/>
                    <a:gd name="connsiteX3" fmla="*/ 7139 w 10000"/>
                    <a:gd name="connsiteY3" fmla="*/ 1189 h 8796"/>
                    <a:gd name="connsiteX4" fmla="*/ 5889 w 10000"/>
                    <a:gd name="connsiteY4" fmla="*/ 4962 h 8796"/>
                    <a:gd name="connsiteX5" fmla="*/ 5801 w 10000"/>
                    <a:gd name="connsiteY5" fmla="*/ 4423 h 8796"/>
                    <a:gd name="connsiteX6" fmla="*/ 5650 w 10000"/>
                    <a:gd name="connsiteY6" fmla="*/ 4530 h 8796"/>
                    <a:gd name="connsiteX7" fmla="*/ 5442 w 10000"/>
                    <a:gd name="connsiteY7" fmla="*/ 3982 h 8796"/>
                    <a:gd name="connsiteX8" fmla="*/ 5348 w 10000"/>
                    <a:gd name="connsiteY8" fmla="*/ 5130 h 8796"/>
                    <a:gd name="connsiteX9" fmla="*/ 5168 w 10000"/>
                    <a:gd name="connsiteY9" fmla="*/ 4855 h 8796"/>
                    <a:gd name="connsiteX10" fmla="*/ 5222 w 10000"/>
                    <a:gd name="connsiteY10" fmla="*/ 5785 h 8796"/>
                    <a:gd name="connsiteX11" fmla="*/ 4825 w 10000"/>
                    <a:gd name="connsiteY11" fmla="*/ 5362 h 8796"/>
                    <a:gd name="connsiteX12" fmla="*/ 5034 w 10000"/>
                    <a:gd name="connsiteY12" fmla="*/ 6003 h 8796"/>
                    <a:gd name="connsiteX13" fmla="*/ 4825 w 10000"/>
                    <a:gd name="connsiteY13" fmla="*/ 6110 h 8796"/>
                    <a:gd name="connsiteX14" fmla="*/ 4982 w 10000"/>
                    <a:gd name="connsiteY14" fmla="*/ 6816 h 8796"/>
                    <a:gd name="connsiteX15" fmla="*/ 4645 w 10000"/>
                    <a:gd name="connsiteY15" fmla="*/ 6552 h 8796"/>
                    <a:gd name="connsiteX16" fmla="*/ 4645 w 10000"/>
                    <a:gd name="connsiteY16" fmla="*/ 5729 h 8796"/>
                    <a:gd name="connsiteX17" fmla="*/ 4376 w 10000"/>
                    <a:gd name="connsiteY17" fmla="*/ 5836 h 8796"/>
                    <a:gd name="connsiteX18" fmla="*/ 4376 w 10000"/>
                    <a:gd name="connsiteY18" fmla="*/ 4795 h 8796"/>
                    <a:gd name="connsiteX19" fmla="*/ 4193 w 10000"/>
                    <a:gd name="connsiteY19" fmla="*/ 4962 h 8796"/>
                    <a:gd name="connsiteX20" fmla="*/ 3947 w 10000"/>
                    <a:gd name="connsiteY20" fmla="*/ 4423 h 8796"/>
                    <a:gd name="connsiteX21" fmla="*/ 3639 w 10000"/>
                    <a:gd name="connsiteY21" fmla="*/ 5413 h 8796"/>
                    <a:gd name="connsiteX22" fmla="*/ 3855 w 10000"/>
                    <a:gd name="connsiteY22" fmla="*/ 3824 h 8796"/>
                    <a:gd name="connsiteX23" fmla="*/ 3639 w 10000"/>
                    <a:gd name="connsiteY23" fmla="*/ 3982 h 8796"/>
                    <a:gd name="connsiteX24" fmla="*/ 3821 w 10000"/>
                    <a:gd name="connsiteY24" fmla="*/ 2727 h 8796"/>
                    <a:gd name="connsiteX25" fmla="*/ 3427 w 10000"/>
                    <a:gd name="connsiteY25" fmla="*/ 3382 h 8796"/>
                    <a:gd name="connsiteX26" fmla="*/ 3340 w 10000"/>
                    <a:gd name="connsiteY26" fmla="*/ 2885 h 8796"/>
                    <a:gd name="connsiteX27" fmla="*/ 3186 w 10000"/>
                    <a:gd name="connsiteY27" fmla="*/ 3550 h 8796"/>
                    <a:gd name="connsiteX28" fmla="*/ 3247 w 10000"/>
                    <a:gd name="connsiteY28" fmla="*/ 2179 h 8796"/>
                    <a:gd name="connsiteX29" fmla="*/ 2763 w 10000"/>
                    <a:gd name="connsiteY29" fmla="*/ 2509 h 8796"/>
                    <a:gd name="connsiteX30" fmla="*/ 3487 w 10000"/>
                    <a:gd name="connsiteY30" fmla="*/ 650 h 8796"/>
                    <a:gd name="connsiteX31" fmla="*/ 3427 w 10000"/>
                    <a:gd name="connsiteY31" fmla="*/ 441 h 8796"/>
                    <a:gd name="connsiteX32" fmla="*/ 2735 w 10000"/>
                    <a:gd name="connsiteY32" fmla="*/ 1092 h 8796"/>
                    <a:gd name="connsiteX33" fmla="*/ 2394 w 10000"/>
                    <a:gd name="connsiteY33" fmla="*/ 325 h 8796"/>
                    <a:gd name="connsiteX34" fmla="*/ 2001 w 10000"/>
                    <a:gd name="connsiteY34" fmla="*/ 0 h 8796"/>
                    <a:gd name="connsiteX35" fmla="*/ 2365 w 10000"/>
                    <a:gd name="connsiteY35" fmla="*/ 1473 h 8796"/>
                    <a:gd name="connsiteX36" fmla="*/ 2001 w 10000"/>
                    <a:gd name="connsiteY36" fmla="*/ 1147 h 8796"/>
                    <a:gd name="connsiteX37" fmla="*/ 2183 w 10000"/>
                    <a:gd name="connsiteY37" fmla="*/ 1854 h 8796"/>
                    <a:gd name="connsiteX38" fmla="*/ 1666 w 10000"/>
                    <a:gd name="connsiteY38" fmla="*/ 1640 h 8796"/>
                    <a:gd name="connsiteX39" fmla="*/ 2183 w 10000"/>
                    <a:gd name="connsiteY39" fmla="*/ 2774 h 8796"/>
                    <a:gd name="connsiteX40" fmla="*/ 1818 w 10000"/>
                    <a:gd name="connsiteY40" fmla="*/ 2774 h 8796"/>
                    <a:gd name="connsiteX41" fmla="*/ 2270 w 10000"/>
                    <a:gd name="connsiteY41" fmla="*/ 4098 h 8796"/>
                    <a:gd name="connsiteX42" fmla="*/ 1756 w 10000"/>
                    <a:gd name="connsiteY42" fmla="*/ 3666 h 8796"/>
                    <a:gd name="connsiteX43" fmla="*/ 1545 w 10000"/>
                    <a:gd name="connsiteY43" fmla="*/ 3875 h 8796"/>
                    <a:gd name="connsiteX44" fmla="*/ 1087 w 10000"/>
                    <a:gd name="connsiteY44" fmla="*/ 3336 h 8796"/>
                    <a:gd name="connsiteX45" fmla="*/ 1415 w 10000"/>
                    <a:gd name="connsiteY45" fmla="*/ 5362 h 8796"/>
                    <a:gd name="connsiteX46" fmla="*/ 965 w 10000"/>
                    <a:gd name="connsiteY46" fmla="*/ 4911 h 8796"/>
                    <a:gd name="connsiteX47" fmla="*/ 934 w 10000"/>
                    <a:gd name="connsiteY47" fmla="*/ 5627 h 8796"/>
                    <a:gd name="connsiteX48" fmla="*/ 236 w 10000"/>
                    <a:gd name="connsiteY48" fmla="*/ 5413 h 8796"/>
                    <a:gd name="connsiteX49" fmla="*/ 628 w 10000"/>
                    <a:gd name="connsiteY49" fmla="*/ 6607 h 8796"/>
                    <a:gd name="connsiteX50" fmla="*/ 266 w 10000"/>
                    <a:gd name="connsiteY50" fmla="*/ 6435 h 8796"/>
                    <a:gd name="connsiteX51" fmla="*/ 512 w 10000"/>
                    <a:gd name="connsiteY51" fmla="*/ 7374 h 8796"/>
                    <a:gd name="connsiteX52" fmla="*/ 207 w 10000"/>
                    <a:gd name="connsiteY52" fmla="*/ 7151 h 8796"/>
                    <a:gd name="connsiteX53" fmla="*/ 0 w 10000"/>
                    <a:gd name="connsiteY53" fmla="*/ 8796 h 8796"/>
                    <a:gd name="connsiteX54" fmla="*/ 10000 w 10000"/>
                    <a:gd name="connsiteY54" fmla="*/ 5729 h 8796"/>
                    <a:gd name="connsiteX55" fmla="*/ 9391 w 10000"/>
                    <a:gd name="connsiteY55" fmla="*/ 4962 h 8796"/>
                    <a:gd name="connsiteX56" fmla="*/ 9545 w 10000"/>
                    <a:gd name="connsiteY56" fmla="*/ 5627 h 8796"/>
                    <a:gd name="connsiteX57" fmla="*/ 9239 w 10000"/>
                    <a:gd name="connsiteY57" fmla="*/ 5952 h 8796"/>
                    <a:gd name="connsiteX58" fmla="*/ 9203 w 10000"/>
                    <a:gd name="connsiteY58" fmla="*/ 5032 h 8796"/>
                    <a:gd name="connsiteX59" fmla="*/ 8658 w 10000"/>
                    <a:gd name="connsiteY59" fmla="*/ 5785 h 8796"/>
                    <a:gd name="connsiteX60" fmla="*/ 8870 w 10000"/>
                    <a:gd name="connsiteY60" fmla="*/ 4470 h 8796"/>
                    <a:gd name="connsiteX61" fmla="*/ 8634 w 10000"/>
                    <a:gd name="connsiteY61" fmla="*/ 3001 h 8796"/>
                    <a:gd name="connsiteX62" fmla="*/ 8599 w 10000"/>
                    <a:gd name="connsiteY62" fmla="*/ 4205 h 8796"/>
                    <a:gd name="connsiteX63" fmla="*/ 8389 w 10000"/>
                    <a:gd name="connsiteY63" fmla="*/ 4470 h 8796"/>
                    <a:gd name="connsiteX64" fmla="*/ 8571 w 10000"/>
                    <a:gd name="connsiteY64" fmla="*/ 5032 h 8796"/>
                    <a:gd name="connsiteX65" fmla="*/ 8018 w 10000"/>
                    <a:gd name="connsiteY65" fmla="*/ 4581 h 8796"/>
                    <a:gd name="connsiteX66" fmla="*/ 8324 w 10000"/>
                    <a:gd name="connsiteY66" fmla="*/ 5520 h 8796"/>
                    <a:gd name="connsiteX67" fmla="*/ 7871 w 10000"/>
                    <a:gd name="connsiteY67" fmla="*/ 5079 h 8796"/>
                    <a:gd name="connsiteX68" fmla="*/ 7996 w 10000"/>
                    <a:gd name="connsiteY68" fmla="*/ 6003 h 8796"/>
                    <a:gd name="connsiteX69" fmla="*/ 7533 w 10000"/>
                    <a:gd name="connsiteY69" fmla="*/ 5785 h 8796"/>
                    <a:gd name="connsiteX70" fmla="*/ 7503 w 10000"/>
                    <a:gd name="connsiteY70" fmla="*/ 4962 h 8796"/>
                    <a:gd name="connsiteX71" fmla="*/ 7079 w 10000"/>
                    <a:gd name="connsiteY71" fmla="*/ 5678 h 8796"/>
                    <a:gd name="connsiteX72" fmla="*/ 7227 w 10000"/>
                    <a:gd name="connsiteY72" fmla="*/ 4744 h 8796"/>
                    <a:gd name="connsiteX73" fmla="*/ 7079 w 10000"/>
                    <a:gd name="connsiteY73" fmla="*/ 3666 h 8796"/>
                    <a:gd name="connsiteX74" fmla="*/ 6833 w 10000"/>
                    <a:gd name="connsiteY74" fmla="*/ 4962 h 8796"/>
                    <a:gd name="connsiteX75" fmla="*/ 6864 w 10000"/>
                    <a:gd name="connsiteY75" fmla="*/ 5627 h 8796"/>
                    <a:gd name="connsiteX76" fmla="*/ 6681 w 10000"/>
                    <a:gd name="connsiteY76" fmla="*/ 5246 h 8796"/>
                    <a:gd name="connsiteX77" fmla="*/ 6681 w 10000"/>
                    <a:gd name="connsiteY77" fmla="*/ 6110 h 8796"/>
                    <a:gd name="connsiteX78" fmla="*/ 6412 w 10000"/>
                    <a:gd name="connsiteY78" fmla="*/ 5520 h 8796"/>
                    <a:gd name="connsiteX79" fmla="*/ 7321 w 10000"/>
                    <a:gd name="connsiteY79" fmla="*/ 1747 h 8796"/>
                    <a:gd name="connsiteX80" fmla="*/ 7714 w 10000"/>
                    <a:gd name="connsiteY80" fmla="*/ 1640 h 8796"/>
                    <a:gd name="connsiteX81" fmla="*/ 7417 w 10000"/>
                    <a:gd name="connsiteY81" fmla="*/ 873 h 8796"/>
                    <a:gd name="connsiteX82" fmla="*/ 7417 w 10000"/>
                    <a:gd name="connsiteY82" fmla="*/ 873 h 8796"/>
                    <a:gd name="connsiteX83" fmla="*/ 7417 w 10000"/>
                    <a:gd name="connsiteY83" fmla="*/ 873 h 8796"/>
                    <a:gd name="connsiteX0" fmla="*/ 7417 w 10000"/>
                    <a:gd name="connsiteY0" fmla="*/ 623 h 9631"/>
                    <a:gd name="connsiteX1" fmla="*/ 7020 w 10000"/>
                    <a:gd name="connsiteY1" fmla="*/ 623 h 9631"/>
                    <a:gd name="connsiteX2" fmla="*/ 7020 w 10000"/>
                    <a:gd name="connsiteY2" fmla="*/ 983 h 9631"/>
                    <a:gd name="connsiteX3" fmla="*/ 7139 w 10000"/>
                    <a:gd name="connsiteY3" fmla="*/ 983 h 9631"/>
                    <a:gd name="connsiteX4" fmla="*/ 5889 w 10000"/>
                    <a:gd name="connsiteY4" fmla="*/ 5272 h 9631"/>
                    <a:gd name="connsiteX5" fmla="*/ 5801 w 10000"/>
                    <a:gd name="connsiteY5" fmla="*/ 4659 h 9631"/>
                    <a:gd name="connsiteX6" fmla="*/ 5650 w 10000"/>
                    <a:gd name="connsiteY6" fmla="*/ 4781 h 9631"/>
                    <a:gd name="connsiteX7" fmla="*/ 5442 w 10000"/>
                    <a:gd name="connsiteY7" fmla="*/ 4158 h 9631"/>
                    <a:gd name="connsiteX8" fmla="*/ 5348 w 10000"/>
                    <a:gd name="connsiteY8" fmla="*/ 5463 h 9631"/>
                    <a:gd name="connsiteX9" fmla="*/ 5168 w 10000"/>
                    <a:gd name="connsiteY9" fmla="*/ 5151 h 9631"/>
                    <a:gd name="connsiteX10" fmla="*/ 5222 w 10000"/>
                    <a:gd name="connsiteY10" fmla="*/ 6208 h 9631"/>
                    <a:gd name="connsiteX11" fmla="*/ 4825 w 10000"/>
                    <a:gd name="connsiteY11" fmla="*/ 5727 h 9631"/>
                    <a:gd name="connsiteX12" fmla="*/ 5034 w 10000"/>
                    <a:gd name="connsiteY12" fmla="*/ 6456 h 9631"/>
                    <a:gd name="connsiteX13" fmla="*/ 4825 w 10000"/>
                    <a:gd name="connsiteY13" fmla="*/ 6577 h 9631"/>
                    <a:gd name="connsiteX14" fmla="*/ 4982 w 10000"/>
                    <a:gd name="connsiteY14" fmla="*/ 7380 h 9631"/>
                    <a:gd name="connsiteX15" fmla="*/ 4645 w 10000"/>
                    <a:gd name="connsiteY15" fmla="*/ 7080 h 9631"/>
                    <a:gd name="connsiteX16" fmla="*/ 4645 w 10000"/>
                    <a:gd name="connsiteY16" fmla="*/ 6144 h 9631"/>
                    <a:gd name="connsiteX17" fmla="*/ 4376 w 10000"/>
                    <a:gd name="connsiteY17" fmla="*/ 6266 h 9631"/>
                    <a:gd name="connsiteX18" fmla="*/ 4376 w 10000"/>
                    <a:gd name="connsiteY18" fmla="*/ 5082 h 9631"/>
                    <a:gd name="connsiteX19" fmla="*/ 4193 w 10000"/>
                    <a:gd name="connsiteY19" fmla="*/ 5272 h 9631"/>
                    <a:gd name="connsiteX20" fmla="*/ 3947 w 10000"/>
                    <a:gd name="connsiteY20" fmla="*/ 4659 h 9631"/>
                    <a:gd name="connsiteX21" fmla="*/ 3639 w 10000"/>
                    <a:gd name="connsiteY21" fmla="*/ 5785 h 9631"/>
                    <a:gd name="connsiteX22" fmla="*/ 3855 w 10000"/>
                    <a:gd name="connsiteY22" fmla="*/ 3978 h 9631"/>
                    <a:gd name="connsiteX23" fmla="*/ 3639 w 10000"/>
                    <a:gd name="connsiteY23" fmla="*/ 4158 h 9631"/>
                    <a:gd name="connsiteX24" fmla="*/ 3821 w 10000"/>
                    <a:gd name="connsiteY24" fmla="*/ 2731 h 9631"/>
                    <a:gd name="connsiteX25" fmla="*/ 3427 w 10000"/>
                    <a:gd name="connsiteY25" fmla="*/ 3476 h 9631"/>
                    <a:gd name="connsiteX26" fmla="*/ 3340 w 10000"/>
                    <a:gd name="connsiteY26" fmla="*/ 2911 h 9631"/>
                    <a:gd name="connsiteX27" fmla="*/ 3186 w 10000"/>
                    <a:gd name="connsiteY27" fmla="*/ 3667 h 9631"/>
                    <a:gd name="connsiteX28" fmla="*/ 3247 w 10000"/>
                    <a:gd name="connsiteY28" fmla="*/ 2108 h 9631"/>
                    <a:gd name="connsiteX29" fmla="*/ 2763 w 10000"/>
                    <a:gd name="connsiteY29" fmla="*/ 2483 h 9631"/>
                    <a:gd name="connsiteX30" fmla="*/ 3487 w 10000"/>
                    <a:gd name="connsiteY30" fmla="*/ 370 h 9631"/>
                    <a:gd name="connsiteX31" fmla="*/ 3427 w 10000"/>
                    <a:gd name="connsiteY31" fmla="*/ 132 h 9631"/>
                    <a:gd name="connsiteX32" fmla="*/ 2735 w 10000"/>
                    <a:gd name="connsiteY32" fmla="*/ 872 h 9631"/>
                    <a:gd name="connsiteX33" fmla="*/ 2394 w 10000"/>
                    <a:gd name="connsiteY33" fmla="*/ 0 h 9631"/>
                    <a:gd name="connsiteX34" fmla="*/ 2365 w 10000"/>
                    <a:gd name="connsiteY34" fmla="*/ 1306 h 9631"/>
                    <a:gd name="connsiteX35" fmla="*/ 2001 w 10000"/>
                    <a:gd name="connsiteY35" fmla="*/ 935 h 9631"/>
                    <a:gd name="connsiteX36" fmla="*/ 2183 w 10000"/>
                    <a:gd name="connsiteY36" fmla="*/ 1739 h 9631"/>
                    <a:gd name="connsiteX37" fmla="*/ 1666 w 10000"/>
                    <a:gd name="connsiteY37" fmla="*/ 1495 h 9631"/>
                    <a:gd name="connsiteX38" fmla="*/ 2183 w 10000"/>
                    <a:gd name="connsiteY38" fmla="*/ 2785 h 9631"/>
                    <a:gd name="connsiteX39" fmla="*/ 1818 w 10000"/>
                    <a:gd name="connsiteY39" fmla="*/ 2785 h 9631"/>
                    <a:gd name="connsiteX40" fmla="*/ 2270 w 10000"/>
                    <a:gd name="connsiteY40" fmla="*/ 4290 h 9631"/>
                    <a:gd name="connsiteX41" fmla="*/ 1756 w 10000"/>
                    <a:gd name="connsiteY41" fmla="*/ 3799 h 9631"/>
                    <a:gd name="connsiteX42" fmla="*/ 1545 w 10000"/>
                    <a:gd name="connsiteY42" fmla="*/ 4036 h 9631"/>
                    <a:gd name="connsiteX43" fmla="*/ 1087 w 10000"/>
                    <a:gd name="connsiteY43" fmla="*/ 3424 h 9631"/>
                    <a:gd name="connsiteX44" fmla="*/ 1415 w 10000"/>
                    <a:gd name="connsiteY44" fmla="*/ 5727 h 9631"/>
                    <a:gd name="connsiteX45" fmla="*/ 965 w 10000"/>
                    <a:gd name="connsiteY45" fmla="*/ 5214 h 9631"/>
                    <a:gd name="connsiteX46" fmla="*/ 934 w 10000"/>
                    <a:gd name="connsiteY46" fmla="*/ 6028 h 9631"/>
                    <a:gd name="connsiteX47" fmla="*/ 236 w 10000"/>
                    <a:gd name="connsiteY47" fmla="*/ 5785 h 9631"/>
                    <a:gd name="connsiteX48" fmla="*/ 628 w 10000"/>
                    <a:gd name="connsiteY48" fmla="*/ 7142 h 9631"/>
                    <a:gd name="connsiteX49" fmla="*/ 266 w 10000"/>
                    <a:gd name="connsiteY49" fmla="*/ 6947 h 9631"/>
                    <a:gd name="connsiteX50" fmla="*/ 512 w 10000"/>
                    <a:gd name="connsiteY50" fmla="*/ 8014 h 9631"/>
                    <a:gd name="connsiteX51" fmla="*/ 207 w 10000"/>
                    <a:gd name="connsiteY51" fmla="*/ 7761 h 9631"/>
                    <a:gd name="connsiteX52" fmla="*/ 0 w 10000"/>
                    <a:gd name="connsiteY52" fmla="*/ 9631 h 9631"/>
                    <a:gd name="connsiteX53" fmla="*/ 10000 w 10000"/>
                    <a:gd name="connsiteY53" fmla="*/ 6144 h 9631"/>
                    <a:gd name="connsiteX54" fmla="*/ 9391 w 10000"/>
                    <a:gd name="connsiteY54" fmla="*/ 5272 h 9631"/>
                    <a:gd name="connsiteX55" fmla="*/ 9545 w 10000"/>
                    <a:gd name="connsiteY55" fmla="*/ 6028 h 9631"/>
                    <a:gd name="connsiteX56" fmla="*/ 9239 w 10000"/>
                    <a:gd name="connsiteY56" fmla="*/ 6398 h 9631"/>
                    <a:gd name="connsiteX57" fmla="*/ 9203 w 10000"/>
                    <a:gd name="connsiteY57" fmla="*/ 5352 h 9631"/>
                    <a:gd name="connsiteX58" fmla="*/ 8658 w 10000"/>
                    <a:gd name="connsiteY58" fmla="*/ 6208 h 9631"/>
                    <a:gd name="connsiteX59" fmla="*/ 8870 w 10000"/>
                    <a:gd name="connsiteY59" fmla="*/ 4713 h 9631"/>
                    <a:gd name="connsiteX60" fmla="*/ 8634 w 10000"/>
                    <a:gd name="connsiteY60" fmla="*/ 3043 h 9631"/>
                    <a:gd name="connsiteX61" fmla="*/ 8599 w 10000"/>
                    <a:gd name="connsiteY61" fmla="*/ 4412 h 9631"/>
                    <a:gd name="connsiteX62" fmla="*/ 8389 w 10000"/>
                    <a:gd name="connsiteY62" fmla="*/ 4713 h 9631"/>
                    <a:gd name="connsiteX63" fmla="*/ 8571 w 10000"/>
                    <a:gd name="connsiteY63" fmla="*/ 5352 h 9631"/>
                    <a:gd name="connsiteX64" fmla="*/ 8018 w 10000"/>
                    <a:gd name="connsiteY64" fmla="*/ 4839 h 9631"/>
                    <a:gd name="connsiteX65" fmla="*/ 8324 w 10000"/>
                    <a:gd name="connsiteY65" fmla="*/ 5907 h 9631"/>
                    <a:gd name="connsiteX66" fmla="*/ 7871 w 10000"/>
                    <a:gd name="connsiteY66" fmla="*/ 5405 h 9631"/>
                    <a:gd name="connsiteX67" fmla="*/ 7996 w 10000"/>
                    <a:gd name="connsiteY67" fmla="*/ 6456 h 9631"/>
                    <a:gd name="connsiteX68" fmla="*/ 7533 w 10000"/>
                    <a:gd name="connsiteY68" fmla="*/ 6208 h 9631"/>
                    <a:gd name="connsiteX69" fmla="*/ 7503 w 10000"/>
                    <a:gd name="connsiteY69" fmla="*/ 5272 h 9631"/>
                    <a:gd name="connsiteX70" fmla="*/ 7079 w 10000"/>
                    <a:gd name="connsiteY70" fmla="*/ 6086 h 9631"/>
                    <a:gd name="connsiteX71" fmla="*/ 7227 w 10000"/>
                    <a:gd name="connsiteY71" fmla="*/ 5024 h 9631"/>
                    <a:gd name="connsiteX72" fmla="*/ 7079 w 10000"/>
                    <a:gd name="connsiteY72" fmla="*/ 3799 h 9631"/>
                    <a:gd name="connsiteX73" fmla="*/ 6833 w 10000"/>
                    <a:gd name="connsiteY73" fmla="*/ 5272 h 9631"/>
                    <a:gd name="connsiteX74" fmla="*/ 6864 w 10000"/>
                    <a:gd name="connsiteY74" fmla="*/ 6028 h 9631"/>
                    <a:gd name="connsiteX75" fmla="*/ 6681 w 10000"/>
                    <a:gd name="connsiteY75" fmla="*/ 5595 h 9631"/>
                    <a:gd name="connsiteX76" fmla="*/ 6681 w 10000"/>
                    <a:gd name="connsiteY76" fmla="*/ 6577 h 9631"/>
                    <a:gd name="connsiteX77" fmla="*/ 6412 w 10000"/>
                    <a:gd name="connsiteY77" fmla="*/ 5907 h 9631"/>
                    <a:gd name="connsiteX78" fmla="*/ 7321 w 10000"/>
                    <a:gd name="connsiteY78" fmla="*/ 1617 h 9631"/>
                    <a:gd name="connsiteX79" fmla="*/ 7714 w 10000"/>
                    <a:gd name="connsiteY79" fmla="*/ 1495 h 9631"/>
                    <a:gd name="connsiteX80" fmla="*/ 7417 w 10000"/>
                    <a:gd name="connsiteY80" fmla="*/ 623 h 9631"/>
                    <a:gd name="connsiteX81" fmla="*/ 7417 w 10000"/>
                    <a:gd name="connsiteY81" fmla="*/ 623 h 9631"/>
                    <a:gd name="connsiteX82" fmla="*/ 7417 w 10000"/>
                    <a:gd name="connsiteY82" fmla="*/ 623 h 9631"/>
                    <a:gd name="connsiteX0" fmla="*/ 7417 w 10000"/>
                    <a:gd name="connsiteY0" fmla="*/ 510 h 9863"/>
                    <a:gd name="connsiteX1" fmla="*/ 7020 w 10000"/>
                    <a:gd name="connsiteY1" fmla="*/ 510 h 9863"/>
                    <a:gd name="connsiteX2" fmla="*/ 7020 w 10000"/>
                    <a:gd name="connsiteY2" fmla="*/ 884 h 9863"/>
                    <a:gd name="connsiteX3" fmla="*/ 7139 w 10000"/>
                    <a:gd name="connsiteY3" fmla="*/ 884 h 9863"/>
                    <a:gd name="connsiteX4" fmla="*/ 5889 w 10000"/>
                    <a:gd name="connsiteY4" fmla="*/ 5337 h 9863"/>
                    <a:gd name="connsiteX5" fmla="*/ 5801 w 10000"/>
                    <a:gd name="connsiteY5" fmla="*/ 4701 h 9863"/>
                    <a:gd name="connsiteX6" fmla="*/ 5650 w 10000"/>
                    <a:gd name="connsiteY6" fmla="*/ 4827 h 9863"/>
                    <a:gd name="connsiteX7" fmla="*/ 5442 w 10000"/>
                    <a:gd name="connsiteY7" fmla="*/ 4180 h 9863"/>
                    <a:gd name="connsiteX8" fmla="*/ 5348 w 10000"/>
                    <a:gd name="connsiteY8" fmla="*/ 5535 h 9863"/>
                    <a:gd name="connsiteX9" fmla="*/ 5168 w 10000"/>
                    <a:gd name="connsiteY9" fmla="*/ 5211 h 9863"/>
                    <a:gd name="connsiteX10" fmla="*/ 5222 w 10000"/>
                    <a:gd name="connsiteY10" fmla="*/ 6309 h 9863"/>
                    <a:gd name="connsiteX11" fmla="*/ 4825 w 10000"/>
                    <a:gd name="connsiteY11" fmla="*/ 5809 h 9863"/>
                    <a:gd name="connsiteX12" fmla="*/ 5034 w 10000"/>
                    <a:gd name="connsiteY12" fmla="*/ 6566 h 9863"/>
                    <a:gd name="connsiteX13" fmla="*/ 4825 w 10000"/>
                    <a:gd name="connsiteY13" fmla="*/ 6692 h 9863"/>
                    <a:gd name="connsiteX14" fmla="*/ 4982 w 10000"/>
                    <a:gd name="connsiteY14" fmla="*/ 7526 h 9863"/>
                    <a:gd name="connsiteX15" fmla="*/ 4645 w 10000"/>
                    <a:gd name="connsiteY15" fmla="*/ 7214 h 9863"/>
                    <a:gd name="connsiteX16" fmla="*/ 4645 w 10000"/>
                    <a:gd name="connsiteY16" fmla="*/ 6242 h 9863"/>
                    <a:gd name="connsiteX17" fmla="*/ 4376 w 10000"/>
                    <a:gd name="connsiteY17" fmla="*/ 6369 h 9863"/>
                    <a:gd name="connsiteX18" fmla="*/ 4376 w 10000"/>
                    <a:gd name="connsiteY18" fmla="*/ 5140 h 9863"/>
                    <a:gd name="connsiteX19" fmla="*/ 4193 w 10000"/>
                    <a:gd name="connsiteY19" fmla="*/ 5337 h 9863"/>
                    <a:gd name="connsiteX20" fmla="*/ 3947 w 10000"/>
                    <a:gd name="connsiteY20" fmla="*/ 4701 h 9863"/>
                    <a:gd name="connsiteX21" fmla="*/ 3639 w 10000"/>
                    <a:gd name="connsiteY21" fmla="*/ 5870 h 9863"/>
                    <a:gd name="connsiteX22" fmla="*/ 3855 w 10000"/>
                    <a:gd name="connsiteY22" fmla="*/ 3993 h 9863"/>
                    <a:gd name="connsiteX23" fmla="*/ 3639 w 10000"/>
                    <a:gd name="connsiteY23" fmla="*/ 4180 h 9863"/>
                    <a:gd name="connsiteX24" fmla="*/ 3821 w 10000"/>
                    <a:gd name="connsiteY24" fmla="*/ 2699 h 9863"/>
                    <a:gd name="connsiteX25" fmla="*/ 3427 w 10000"/>
                    <a:gd name="connsiteY25" fmla="*/ 3472 h 9863"/>
                    <a:gd name="connsiteX26" fmla="*/ 3340 w 10000"/>
                    <a:gd name="connsiteY26" fmla="*/ 2886 h 9863"/>
                    <a:gd name="connsiteX27" fmla="*/ 3186 w 10000"/>
                    <a:gd name="connsiteY27" fmla="*/ 3670 h 9863"/>
                    <a:gd name="connsiteX28" fmla="*/ 3247 w 10000"/>
                    <a:gd name="connsiteY28" fmla="*/ 2052 h 9863"/>
                    <a:gd name="connsiteX29" fmla="*/ 2763 w 10000"/>
                    <a:gd name="connsiteY29" fmla="*/ 2441 h 9863"/>
                    <a:gd name="connsiteX30" fmla="*/ 3487 w 10000"/>
                    <a:gd name="connsiteY30" fmla="*/ 247 h 9863"/>
                    <a:gd name="connsiteX31" fmla="*/ 3427 w 10000"/>
                    <a:gd name="connsiteY31" fmla="*/ 0 h 9863"/>
                    <a:gd name="connsiteX32" fmla="*/ 2735 w 10000"/>
                    <a:gd name="connsiteY32" fmla="*/ 768 h 9863"/>
                    <a:gd name="connsiteX33" fmla="*/ 2365 w 10000"/>
                    <a:gd name="connsiteY33" fmla="*/ 1219 h 9863"/>
                    <a:gd name="connsiteX34" fmla="*/ 2001 w 10000"/>
                    <a:gd name="connsiteY34" fmla="*/ 834 h 9863"/>
                    <a:gd name="connsiteX35" fmla="*/ 2183 w 10000"/>
                    <a:gd name="connsiteY35" fmla="*/ 1669 h 9863"/>
                    <a:gd name="connsiteX36" fmla="*/ 1666 w 10000"/>
                    <a:gd name="connsiteY36" fmla="*/ 1415 h 9863"/>
                    <a:gd name="connsiteX37" fmla="*/ 2183 w 10000"/>
                    <a:gd name="connsiteY37" fmla="*/ 2755 h 9863"/>
                    <a:gd name="connsiteX38" fmla="*/ 1818 w 10000"/>
                    <a:gd name="connsiteY38" fmla="*/ 2755 h 9863"/>
                    <a:gd name="connsiteX39" fmla="*/ 2270 w 10000"/>
                    <a:gd name="connsiteY39" fmla="*/ 4317 h 9863"/>
                    <a:gd name="connsiteX40" fmla="*/ 1756 w 10000"/>
                    <a:gd name="connsiteY40" fmla="*/ 3808 h 9863"/>
                    <a:gd name="connsiteX41" fmla="*/ 1545 w 10000"/>
                    <a:gd name="connsiteY41" fmla="*/ 4054 h 9863"/>
                    <a:gd name="connsiteX42" fmla="*/ 1087 w 10000"/>
                    <a:gd name="connsiteY42" fmla="*/ 3418 h 9863"/>
                    <a:gd name="connsiteX43" fmla="*/ 1415 w 10000"/>
                    <a:gd name="connsiteY43" fmla="*/ 5809 h 9863"/>
                    <a:gd name="connsiteX44" fmla="*/ 965 w 10000"/>
                    <a:gd name="connsiteY44" fmla="*/ 5277 h 9863"/>
                    <a:gd name="connsiteX45" fmla="*/ 934 w 10000"/>
                    <a:gd name="connsiteY45" fmla="*/ 6122 h 9863"/>
                    <a:gd name="connsiteX46" fmla="*/ 236 w 10000"/>
                    <a:gd name="connsiteY46" fmla="*/ 5870 h 9863"/>
                    <a:gd name="connsiteX47" fmla="*/ 628 w 10000"/>
                    <a:gd name="connsiteY47" fmla="*/ 7279 h 9863"/>
                    <a:gd name="connsiteX48" fmla="*/ 266 w 10000"/>
                    <a:gd name="connsiteY48" fmla="*/ 7076 h 9863"/>
                    <a:gd name="connsiteX49" fmla="*/ 512 w 10000"/>
                    <a:gd name="connsiteY49" fmla="*/ 8184 h 9863"/>
                    <a:gd name="connsiteX50" fmla="*/ 207 w 10000"/>
                    <a:gd name="connsiteY50" fmla="*/ 7921 h 9863"/>
                    <a:gd name="connsiteX51" fmla="*/ 0 w 10000"/>
                    <a:gd name="connsiteY51" fmla="*/ 9863 h 9863"/>
                    <a:gd name="connsiteX52" fmla="*/ 10000 w 10000"/>
                    <a:gd name="connsiteY52" fmla="*/ 6242 h 9863"/>
                    <a:gd name="connsiteX53" fmla="*/ 9391 w 10000"/>
                    <a:gd name="connsiteY53" fmla="*/ 5337 h 9863"/>
                    <a:gd name="connsiteX54" fmla="*/ 9545 w 10000"/>
                    <a:gd name="connsiteY54" fmla="*/ 6122 h 9863"/>
                    <a:gd name="connsiteX55" fmla="*/ 9239 w 10000"/>
                    <a:gd name="connsiteY55" fmla="*/ 6506 h 9863"/>
                    <a:gd name="connsiteX56" fmla="*/ 9203 w 10000"/>
                    <a:gd name="connsiteY56" fmla="*/ 5420 h 9863"/>
                    <a:gd name="connsiteX57" fmla="*/ 8658 w 10000"/>
                    <a:gd name="connsiteY57" fmla="*/ 6309 h 9863"/>
                    <a:gd name="connsiteX58" fmla="*/ 8870 w 10000"/>
                    <a:gd name="connsiteY58" fmla="*/ 4757 h 9863"/>
                    <a:gd name="connsiteX59" fmla="*/ 8634 w 10000"/>
                    <a:gd name="connsiteY59" fmla="*/ 3023 h 9863"/>
                    <a:gd name="connsiteX60" fmla="*/ 8599 w 10000"/>
                    <a:gd name="connsiteY60" fmla="*/ 4444 h 9863"/>
                    <a:gd name="connsiteX61" fmla="*/ 8389 w 10000"/>
                    <a:gd name="connsiteY61" fmla="*/ 4757 h 9863"/>
                    <a:gd name="connsiteX62" fmla="*/ 8571 w 10000"/>
                    <a:gd name="connsiteY62" fmla="*/ 5420 h 9863"/>
                    <a:gd name="connsiteX63" fmla="*/ 8018 w 10000"/>
                    <a:gd name="connsiteY63" fmla="*/ 4887 h 9863"/>
                    <a:gd name="connsiteX64" fmla="*/ 8324 w 10000"/>
                    <a:gd name="connsiteY64" fmla="*/ 5996 h 9863"/>
                    <a:gd name="connsiteX65" fmla="*/ 7871 w 10000"/>
                    <a:gd name="connsiteY65" fmla="*/ 5475 h 9863"/>
                    <a:gd name="connsiteX66" fmla="*/ 7996 w 10000"/>
                    <a:gd name="connsiteY66" fmla="*/ 6566 h 9863"/>
                    <a:gd name="connsiteX67" fmla="*/ 7533 w 10000"/>
                    <a:gd name="connsiteY67" fmla="*/ 6309 h 9863"/>
                    <a:gd name="connsiteX68" fmla="*/ 7503 w 10000"/>
                    <a:gd name="connsiteY68" fmla="*/ 5337 h 9863"/>
                    <a:gd name="connsiteX69" fmla="*/ 7079 w 10000"/>
                    <a:gd name="connsiteY69" fmla="*/ 6182 h 9863"/>
                    <a:gd name="connsiteX70" fmla="*/ 7227 w 10000"/>
                    <a:gd name="connsiteY70" fmla="*/ 5079 h 9863"/>
                    <a:gd name="connsiteX71" fmla="*/ 7079 w 10000"/>
                    <a:gd name="connsiteY71" fmla="*/ 3808 h 9863"/>
                    <a:gd name="connsiteX72" fmla="*/ 6833 w 10000"/>
                    <a:gd name="connsiteY72" fmla="*/ 5337 h 9863"/>
                    <a:gd name="connsiteX73" fmla="*/ 6864 w 10000"/>
                    <a:gd name="connsiteY73" fmla="*/ 6122 h 9863"/>
                    <a:gd name="connsiteX74" fmla="*/ 6681 w 10000"/>
                    <a:gd name="connsiteY74" fmla="*/ 5672 h 9863"/>
                    <a:gd name="connsiteX75" fmla="*/ 6681 w 10000"/>
                    <a:gd name="connsiteY75" fmla="*/ 6692 h 9863"/>
                    <a:gd name="connsiteX76" fmla="*/ 6412 w 10000"/>
                    <a:gd name="connsiteY76" fmla="*/ 5996 h 9863"/>
                    <a:gd name="connsiteX77" fmla="*/ 7321 w 10000"/>
                    <a:gd name="connsiteY77" fmla="*/ 1542 h 9863"/>
                    <a:gd name="connsiteX78" fmla="*/ 7714 w 10000"/>
                    <a:gd name="connsiteY78" fmla="*/ 1415 h 9863"/>
                    <a:gd name="connsiteX79" fmla="*/ 7417 w 10000"/>
                    <a:gd name="connsiteY79" fmla="*/ 510 h 9863"/>
                    <a:gd name="connsiteX80" fmla="*/ 7417 w 10000"/>
                    <a:gd name="connsiteY80" fmla="*/ 510 h 9863"/>
                    <a:gd name="connsiteX81" fmla="*/ 7417 w 10000"/>
                    <a:gd name="connsiteY81" fmla="*/ 510 h 9863"/>
                    <a:gd name="connsiteX0" fmla="*/ 7417 w 10000"/>
                    <a:gd name="connsiteY0" fmla="*/ 550 h 10033"/>
                    <a:gd name="connsiteX1" fmla="*/ 7020 w 10000"/>
                    <a:gd name="connsiteY1" fmla="*/ 550 h 10033"/>
                    <a:gd name="connsiteX2" fmla="*/ 7020 w 10000"/>
                    <a:gd name="connsiteY2" fmla="*/ 929 h 10033"/>
                    <a:gd name="connsiteX3" fmla="*/ 7139 w 10000"/>
                    <a:gd name="connsiteY3" fmla="*/ 929 h 10033"/>
                    <a:gd name="connsiteX4" fmla="*/ 5889 w 10000"/>
                    <a:gd name="connsiteY4" fmla="*/ 5444 h 10033"/>
                    <a:gd name="connsiteX5" fmla="*/ 5801 w 10000"/>
                    <a:gd name="connsiteY5" fmla="*/ 4799 h 10033"/>
                    <a:gd name="connsiteX6" fmla="*/ 5650 w 10000"/>
                    <a:gd name="connsiteY6" fmla="*/ 4927 h 10033"/>
                    <a:gd name="connsiteX7" fmla="*/ 5442 w 10000"/>
                    <a:gd name="connsiteY7" fmla="*/ 4271 h 10033"/>
                    <a:gd name="connsiteX8" fmla="*/ 5348 w 10000"/>
                    <a:gd name="connsiteY8" fmla="*/ 5645 h 10033"/>
                    <a:gd name="connsiteX9" fmla="*/ 5168 w 10000"/>
                    <a:gd name="connsiteY9" fmla="*/ 5316 h 10033"/>
                    <a:gd name="connsiteX10" fmla="*/ 5222 w 10000"/>
                    <a:gd name="connsiteY10" fmla="*/ 6430 h 10033"/>
                    <a:gd name="connsiteX11" fmla="*/ 4825 w 10000"/>
                    <a:gd name="connsiteY11" fmla="*/ 5923 h 10033"/>
                    <a:gd name="connsiteX12" fmla="*/ 5034 w 10000"/>
                    <a:gd name="connsiteY12" fmla="*/ 6690 h 10033"/>
                    <a:gd name="connsiteX13" fmla="*/ 4825 w 10000"/>
                    <a:gd name="connsiteY13" fmla="*/ 6818 h 10033"/>
                    <a:gd name="connsiteX14" fmla="*/ 4982 w 10000"/>
                    <a:gd name="connsiteY14" fmla="*/ 7664 h 10033"/>
                    <a:gd name="connsiteX15" fmla="*/ 4645 w 10000"/>
                    <a:gd name="connsiteY15" fmla="*/ 7347 h 10033"/>
                    <a:gd name="connsiteX16" fmla="*/ 4645 w 10000"/>
                    <a:gd name="connsiteY16" fmla="*/ 6362 h 10033"/>
                    <a:gd name="connsiteX17" fmla="*/ 4376 w 10000"/>
                    <a:gd name="connsiteY17" fmla="*/ 6490 h 10033"/>
                    <a:gd name="connsiteX18" fmla="*/ 4376 w 10000"/>
                    <a:gd name="connsiteY18" fmla="*/ 5244 h 10033"/>
                    <a:gd name="connsiteX19" fmla="*/ 4193 w 10000"/>
                    <a:gd name="connsiteY19" fmla="*/ 5444 h 10033"/>
                    <a:gd name="connsiteX20" fmla="*/ 3947 w 10000"/>
                    <a:gd name="connsiteY20" fmla="*/ 4799 h 10033"/>
                    <a:gd name="connsiteX21" fmla="*/ 3639 w 10000"/>
                    <a:gd name="connsiteY21" fmla="*/ 5985 h 10033"/>
                    <a:gd name="connsiteX22" fmla="*/ 3855 w 10000"/>
                    <a:gd name="connsiteY22" fmla="*/ 4081 h 10033"/>
                    <a:gd name="connsiteX23" fmla="*/ 3639 w 10000"/>
                    <a:gd name="connsiteY23" fmla="*/ 4271 h 10033"/>
                    <a:gd name="connsiteX24" fmla="*/ 3821 w 10000"/>
                    <a:gd name="connsiteY24" fmla="*/ 2769 h 10033"/>
                    <a:gd name="connsiteX25" fmla="*/ 3427 w 10000"/>
                    <a:gd name="connsiteY25" fmla="*/ 3553 h 10033"/>
                    <a:gd name="connsiteX26" fmla="*/ 3340 w 10000"/>
                    <a:gd name="connsiteY26" fmla="*/ 2959 h 10033"/>
                    <a:gd name="connsiteX27" fmla="*/ 3186 w 10000"/>
                    <a:gd name="connsiteY27" fmla="*/ 3754 h 10033"/>
                    <a:gd name="connsiteX28" fmla="*/ 3247 w 10000"/>
                    <a:gd name="connsiteY28" fmla="*/ 2114 h 10033"/>
                    <a:gd name="connsiteX29" fmla="*/ 2763 w 10000"/>
                    <a:gd name="connsiteY29" fmla="*/ 2508 h 10033"/>
                    <a:gd name="connsiteX30" fmla="*/ 3487 w 10000"/>
                    <a:gd name="connsiteY30" fmla="*/ 283 h 10033"/>
                    <a:gd name="connsiteX31" fmla="*/ 2735 w 10000"/>
                    <a:gd name="connsiteY31" fmla="*/ 812 h 10033"/>
                    <a:gd name="connsiteX32" fmla="*/ 2365 w 10000"/>
                    <a:gd name="connsiteY32" fmla="*/ 1269 h 10033"/>
                    <a:gd name="connsiteX33" fmla="*/ 2001 w 10000"/>
                    <a:gd name="connsiteY33" fmla="*/ 879 h 10033"/>
                    <a:gd name="connsiteX34" fmla="*/ 2183 w 10000"/>
                    <a:gd name="connsiteY34" fmla="*/ 1725 h 10033"/>
                    <a:gd name="connsiteX35" fmla="*/ 1666 w 10000"/>
                    <a:gd name="connsiteY35" fmla="*/ 1468 h 10033"/>
                    <a:gd name="connsiteX36" fmla="*/ 2183 w 10000"/>
                    <a:gd name="connsiteY36" fmla="*/ 2826 h 10033"/>
                    <a:gd name="connsiteX37" fmla="*/ 1818 w 10000"/>
                    <a:gd name="connsiteY37" fmla="*/ 2826 h 10033"/>
                    <a:gd name="connsiteX38" fmla="*/ 2270 w 10000"/>
                    <a:gd name="connsiteY38" fmla="*/ 4410 h 10033"/>
                    <a:gd name="connsiteX39" fmla="*/ 1756 w 10000"/>
                    <a:gd name="connsiteY39" fmla="*/ 3894 h 10033"/>
                    <a:gd name="connsiteX40" fmla="*/ 1545 w 10000"/>
                    <a:gd name="connsiteY40" fmla="*/ 4143 h 10033"/>
                    <a:gd name="connsiteX41" fmla="*/ 1087 w 10000"/>
                    <a:gd name="connsiteY41" fmla="*/ 3498 h 10033"/>
                    <a:gd name="connsiteX42" fmla="*/ 1415 w 10000"/>
                    <a:gd name="connsiteY42" fmla="*/ 5923 h 10033"/>
                    <a:gd name="connsiteX43" fmla="*/ 965 w 10000"/>
                    <a:gd name="connsiteY43" fmla="*/ 5383 h 10033"/>
                    <a:gd name="connsiteX44" fmla="*/ 934 w 10000"/>
                    <a:gd name="connsiteY44" fmla="*/ 6240 h 10033"/>
                    <a:gd name="connsiteX45" fmla="*/ 236 w 10000"/>
                    <a:gd name="connsiteY45" fmla="*/ 5985 h 10033"/>
                    <a:gd name="connsiteX46" fmla="*/ 628 w 10000"/>
                    <a:gd name="connsiteY46" fmla="*/ 7413 h 10033"/>
                    <a:gd name="connsiteX47" fmla="*/ 266 w 10000"/>
                    <a:gd name="connsiteY47" fmla="*/ 7207 h 10033"/>
                    <a:gd name="connsiteX48" fmla="*/ 512 w 10000"/>
                    <a:gd name="connsiteY48" fmla="*/ 8331 h 10033"/>
                    <a:gd name="connsiteX49" fmla="*/ 207 w 10000"/>
                    <a:gd name="connsiteY49" fmla="*/ 8064 h 10033"/>
                    <a:gd name="connsiteX50" fmla="*/ 0 w 10000"/>
                    <a:gd name="connsiteY50" fmla="*/ 10033 h 10033"/>
                    <a:gd name="connsiteX51" fmla="*/ 10000 w 10000"/>
                    <a:gd name="connsiteY51" fmla="*/ 6362 h 10033"/>
                    <a:gd name="connsiteX52" fmla="*/ 9391 w 10000"/>
                    <a:gd name="connsiteY52" fmla="*/ 5444 h 10033"/>
                    <a:gd name="connsiteX53" fmla="*/ 9545 w 10000"/>
                    <a:gd name="connsiteY53" fmla="*/ 6240 h 10033"/>
                    <a:gd name="connsiteX54" fmla="*/ 9239 w 10000"/>
                    <a:gd name="connsiteY54" fmla="*/ 6629 h 10033"/>
                    <a:gd name="connsiteX55" fmla="*/ 9203 w 10000"/>
                    <a:gd name="connsiteY55" fmla="*/ 5528 h 10033"/>
                    <a:gd name="connsiteX56" fmla="*/ 8658 w 10000"/>
                    <a:gd name="connsiteY56" fmla="*/ 6430 h 10033"/>
                    <a:gd name="connsiteX57" fmla="*/ 8870 w 10000"/>
                    <a:gd name="connsiteY57" fmla="*/ 4856 h 10033"/>
                    <a:gd name="connsiteX58" fmla="*/ 8634 w 10000"/>
                    <a:gd name="connsiteY58" fmla="*/ 3098 h 10033"/>
                    <a:gd name="connsiteX59" fmla="*/ 8599 w 10000"/>
                    <a:gd name="connsiteY59" fmla="*/ 4539 h 10033"/>
                    <a:gd name="connsiteX60" fmla="*/ 8389 w 10000"/>
                    <a:gd name="connsiteY60" fmla="*/ 4856 h 10033"/>
                    <a:gd name="connsiteX61" fmla="*/ 8571 w 10000"/>
                    <a:gd name="connsiteY61" fmla="*/ 5528 h 10033"/>
                    <a:gd name="connsiteX62" fmla="*/ 8018 w 10000"/>
                    <a:gd name="connsiteY62" fmla="*/ 4988 h 10033"/>
                    <a:gd name="connsiteX63" fmla="*/ 8324 w 10000"/>
                    <a:gd name="connsiteY63" fmla="*/ 6112 h 10033"/>
                    <a:gd name="connsiteX64" fmla="*/ 7871 w 10000"/>
                    <a:gd name="connsiteY64" fmla="*/ 5584 h 10033"/>
                    <a:gd name="connsiteX65" fmla="*/ 7996 w 10000"/>
                    <a:gd name="connsiteY65" fmla="*/ 6690 h 10033"/>
                    <a:gd name="connsiteX66" fmla="*/ 7533 w 10000"/>
                    <a:gd name="connsiteY66" fmla="*/ 6430 h 10033"/>
                    <a:gd name="connsiteX67" fmla="*/ 7503 w 10000"/>
                    <a:gd name="connsiteY67" fmla="*/ 5444 h 10033"/>
                    <a:gd name="connsiteX68" fmla="*/ 7079 w 10000"/>
                    <a:gd name="connsiteY68" fmla="*/ 6301 h 10033"/>
                    <a:gd name="connsiteX69" fmla="*/ 7227 w 10000"/>
                    <a:gd name="connsiteY69" fmla="*/ 5183 h 10033"/>
                    <a:gd name="connsiteX70" fmla="*/ 7079 w 10000"/>
                    <a:gd name="connsiteY70" fmla="*/ 3894 h 10033"/>
                    <a:gd name="connsiteX71" fmla="*/ 6833 w 10000"/>
                    <a:gd name="connsiteY71" fmla="*/ 5444 h 10033"/>
                    <a:gd name="connsiteX72" fmla="*/ 6864 w 10000"/>
                    <a:gd name="connsiteY72" fmla="*/ 6240 h 10033"/>
                    <a:gd name="connsiteX73" fmla="*/ 6681 w 10000"/>
                    <a:gd name="connsiteY73" fmla="*/ 5784 h 10033"/>
                    <a:gd name="connsiteX74" fmla="*/ 6681 w 10000"/>
                    <a:gd name="connsiteY74" fmla="*/ 6818 h 10033"/>
                    <a:gd name="connsiteX75" fmla="*/ 6412 w 10000"/>
                    <a:gd name="connsiteY75" fmla="*/ 6112 h 10033"/>
                    <a:gd name="connsiteX76" fmla="*/ 7321 w 10000"/>
                    <a:gd name="connsiteY76" fmla="*/ 1596 h 10033"/>
                    <a:gd name="connsiteX77" fmla="*/ 7714 w 10000"/>
                    <a:gd name="connsiteY77" fmla="*/ 1468 h 10033"/>
                    <a:gd name="connsiteX78" fmla="*/ 7417 w 10000"/>
                    <a:gd name="connsiteY78" fmla="*/ 550 h 10033"/>
                    <a:gd name="connsiteX79" fmla="*/ 7417 w 10000"/>
                    <a:gd name="connsiteY79" fmla="*/ 550 h 10033"/>
                    <a:gd name="connsiteX80" fmla="*/ 7417 w 10000"/>
                    <a:gd name="connsiteY80" fmla="*/ 550 h 10033"/>
                    <a:gd name="connsiteX0" fmla="*/ 7417 w 10000"/>
                    <a:gd name="connsiteY0" fmla="*/ 473 h 9956"/>
                    <a:gd name="connsiteX1" fmla="*/ 7020 w 10000"/>
                    <a:gd name="connsiteY1" fmla="*/ 473 h 9956"/>
                    <a:gd name="connsiteX2" fmla="*/ 7020 w 10000"/>
                    <a:gd name="connsiteY2" fmla="*/ 852 h 9956"/>
                    <a:gd name="connsiteX3" fmla="*/ 7139 w 10000"/>
                    <a:gd name="connsiteY3" fmla="*/ 852 h 9956"/>
                    <a:gd name="connsiteX4" fmla="*/ 5889 w 10000"/>
                    <a:gd name="connsiteY4" fmla="*/ 5367 h 9956"/>
                    <a:gd name="connsiteX5" fmla="*/ 5801 w 10000"/>
                    <a:gd name="connsiteY5" fmla="*/ 4722 h 9956"/>
                    <a:gd name="connsiteX6" fmla="*/ 5650 w 10000"/>
                    <a:gd name="connsiteY6" fmla="*/ 4850 h 9956"/>
                    <a:gd name="connsiteX7" fmla="*/ 5442 w 10000"/>
                    <a:gd name="connsiteY7" fmla="*/ 4194 h 9956"/>
                    <a:gd name="connsiteX8" fmla="*/ 5348 w 10000"/>
                    <a:gd name="connsiteY8" fmla="*/ 5568 h 9956"/>
                    <a:gd name="connsiteX9" fmla="*/ 5168 w 10000"/>
                    <a:gd name="connsiteY9" fmla="*/ 5239 h 9956"/>
                    <a:gd name="connsiteX10" fmla="*/ 5222 w 10000"/>
                    <a:gd name="connsiteY10" fmla="*/ 6353 h 9956"/>
                    <a:gd name="connsiteX11" fmla="*/ 4825 w 10000"/>
                    <a:gd name="connsiteY11" fmla="*/ 5846 h 9956"/>
                    <a:gd name="connsiteX12" fmla="*/ 5034 w 10000"/>
                    <a:gd name="connsiteY12" fmla="*/ 6613 h 9956"/>
                    <a:gd name="connsiteX13" fmla="*/ 4825 w 10000"/>
                    <a:gd name="connsiteY13" fmla="*/ 6741 h 9956"/>
                    <a:gd name="connsiteX14" fmla="*/ 4982 w 10000"/>
                    <a:gd name="connsiteY14" fmla="*/ 7587 h 9956"/>
                    <a:gd name="connsiteX15" fmla="*/ 4645 w 10000"/>
                    <a:gd name="connsiteY15" fmla="*/ 7270 h 9956"/>
                    <a:gd name="connsiteX16" fmla="*/ 4645 w 10000"/>
                    <a:gd name="connsiteY16" fmla="*/ 6285 h 9956"/>
                    <a:gd name="connsiteX17" fmla="*/ 4376 w 10000"/>
                    <a:gd name="connsiteY17" fmla="*/ 6413 h 9956"/>
                    <a:gd name="connsiteX18" fmla="*/ 4376 w 10000"/>
                    <a:gd name="connsiteY18" fmla="*/ 5167 h 9956"/>
                    <a:gd name="connsiteX19" fmla="*/ 4193 w 10000"/>
                    <a:gd name="connsiteY19" fmla="*/ 5367 h 9956"/>
                    <a:gd name="connsiteX20" fmla="*/ 3947 w 10000"/>
                    <a:gd name="connsiteY20" fmla="*/ 4722 h 9956"/>
                    <a:gd name="connsiteX21" fmla="*/ 3639 w 10000"/>
                    <a:gd name="connsiteY21" fmla="*/ 5908 h 9956"/>
                    <a:gd name="connsiteX22" fmla="*/ 3855 w 10000"/>
                    <a:gd name="connsiteY22" fmla="*/ 4004 h 9956"/>
                    <a:gd name="connsiteX23" fmla="*/ 3639 w 10000"/>
                    <a:gd name="connsiteY23" fmla="*/ 4194 h 9956"/>
                    <a:gd name="connsiteX24" fmla="*/ 3821 w 10000"/>
                    <a:gd name="connsiteY24" fmla="*/ 2692 h 9956"/>
                    <a:gd name="connsiteX25" fmla="*/ 3427 w 10000"/>
                    <a:gd name="connsiteY25" fmla="*/ 3476 h 9956"/>
                    <a:gd name="connsiteX26" fmla="*/ 3340 w 10000"/>
                    <a:gd name="connsiteY26" fmla="*/ 2882 h 9956"/>
                    <a:gd name="connsiteX27" fmla="*/ 3186 w 10000"/>
                    <a:gd name="connsiteY27" fmla="*/ 3677 h 9956"/>
                    <a:gd name="connsiteX28" fmla="*/ 3247 w 10000"/>
                    <a:gd name="connsiteY28" fmla="*/ 2037 h 9956"/>
                    <a:gd name="connsiteX29" fmla="*/ 2763 w 10000"/>
                    <a:gd name="connsiteY29" fmla="*/ 2431 h 9956"/>
                    <a:gd name="connsiteX30" fmla="*/ 3487 w 10000"/>
                    <a:gd name="connsiteY30" fmla="*/ 206 h 9956"/>
                    <a:gd name="connsiteX31" fmla="*/ 2365 w 10000"/>
                    <a:gd name="connsiteY31" fmla="*/ 1192 h 9956"/>
                    <a:gd name="connsiteX32" fmla="*/ 2001 w 10000"/>
                    <a:gd name="connsiteY32" fmla="*/ 802 h 9956"/>
                    <a:gd name="connsiteX33" fmla="*/ 2183 w 10000"/>
                    <a:gd name="connsiteY33" fmla="*/ 1648 h 9956"/>
                    <a:gd name="connsiteX34" fmla="*/ 1666 w 10000"/>
                    <a:gd name="connsiteY34" fmla="*/ 1391 h 9956"/>
                    <a:gd name="connsiteX35" fmla="*/ 2183 w 10000"/>
                    <a:gd name="connsiteY35" fmla="*/ 2749 h 9956"/>
                    <a:gd name="connsiteX36" fmla="*/ 1818 w 10000"/>
                    <a:gd name="connsiteY36" fmla="*/ 2749 h 9956"/>
                    <a:gd name="connsiteX37" fmla="*/ 2270 w 10000"/>
                    <a:gd name="connsiteY37" fmla="*/ 4333 h 9956"/>
                    <a:gd name="connsiteX38" fmla="*/ 1756 w 10000"/>
                    <a:gd name="connsiteY38" fmla="*/ 3817 h 9956"/>
                    <a:gd name="connsiteX39" fmla="*/ 1545 w 10000"/>
                    <a:gd name="connsiteY39" fmla="*/ 4066 h 9956"/>
                    <a:gd name="connsiteX40" fmla="*/ 1087 w 10000"/>
                    <a:gd name="connsiteY40" fmla="*/ 3421 h 9956"/>
                    <a:gd name="connsiteX41" fmla="*/ 1415 w 10000"/>
                    <a:gd name="connsiteY41" fmla="*/ 5846 h 9956"/>
                    <a:gd name="connsiteX42" fmla="*/ 965 w 10000"/>
                    <a:gd name="connsiteY42" fmla="*/ 5306 h 9956"/>
                    <a:gd name="connsiteX43" fmla="*/ 934 w 10000"/>
                    <a:gd name="connsiteY43" fmla="*/ 6163 h 9956"/>
                    <a:gd name="connsiteX44" fmla="*/ 236 w 10000"/>
                    <a:gd name="connsiteY44" fmla="*/ 5908 h 9956"/>
                    <a:gd name="connsiteX45" fmla="*/ 628 w 10000"/>
                    <a:gd name="connsiteY45" fmla="*/ 7336 h 9956"/>
                    <a:gd name="connsiteX46" fmla="*/ 266 w 10000"/>
                    <a:gd name="connsiteY46" fmla="*/ 7130 h 9956"/>
                    <a:gd name="connsiteX47" fmla="*/ 512 w 10000"/>
                    <a:gd name="connsiteY47" fmla="*/ 8254 h 9956"/>
                    <a:gd name="connsiteX48" fmla="*/ 207 w 10000"/>
                    <a:gd name="connsiteY48" fmla="*/ 7987 h 9956"/>
                    <a:gd name="connsiteX49" fmla="*/ 0 w 10000"/>
                    <a:gd name="connsiteY49" fmla="*/ 9956 h 9956"/>
                    <a:gd name="connsiteX50" fmla="*/ 10000 w 10000"/>
                    <a:gd name="connsiteY50" fmla="*/ 6285 h 9956"/>
                    <a:gd name="connsiteX51" fmla="*/ 9391 w 10000"/>
                    <a:gd name="connsiteY51" fmla="*/ 5367 h 9956"/>
                    <a:gd name="connsiteX52" fmla="*/ 9545 w 10000"/>
                    <a:gd name="connsiteY52" fmla="*/ 6163 h 9956"/>
                    <a:gd name="connsiteX53" fmla="*/ 9239 w 10000"/>
                    <a:gd name="connsiteY53" fmla="*/ 6552 h 9956"/>
                    <a:gd name="connsiteX54" fmla="*/ 9203 w 10000"/>
                    <a:gd name="connsiteY54" fmla="*/ 5451 h 9956"/>
                    <a:gd name="connsiteX55" fmla="*/ 8658 w 10000"/>
                    <a:gd name="connsiteY55" fmla="*/ 6353 h 9956"/>
                    <a:gd name="connsiteX56" fmla="*/ 8870 w 10000"/>
                    <a:gd name="connsiteY56" fmla="*/ 4779 h 9956"/>
                    <a:gd name="connsiteX57" fmla="*/ 8634 w 10000"/>
                    <a:gd name="connsiteY57" fmla="*/ 3021 h 9956"/>
                    <a:gd name="connsiteX58" fmla="*/ 8599 w 10000"/>
                    <a:gd name="connsiteY58" fmla="*/ 4462 h 9956"/>
                    <a:gd name="connsiteX59" fmla="*/ 8389 w 10000"/>
                    <a:gd name="connsiteY59" fmla="*/ 4779 h 9956"/>
                    <a:gd name="connsiteX60" fmla="*/ 8571 w 10000"/>
                    <a:gd name="connsiteY60" fmla="*/ 5451 h 9956"/>
                    <a:gd name="connsiteX61" fmla="*/ 8018 w 10000"/>
                    <a:gd name="connsiteY61" fmla="*/ 4911 h 9956"/>
                    <a:gd name="connsiteX62" fmla="*/ 8324 w 10000"/>
                    <a:gd name="connsiteY62" fmla="*/ 6035 h 9956"/>
                    <a:gd name="connsiteX63" fmla="*/ 7871 w 10000"/>
                    <a:gd name="connsiteY63" fmla="*/ 5507 h 9956"/>
                    <a:gd name="connsiteX64" fmla="*/ 7996 w 10000"/>
                    <a:gd name="connsiteY64" fmla="*/ 6613 h 9956"/>
                    <a:gd name="connsiteX65" fmla="*/ 7533 w 10000"/>
                    <a:gd name="connsiteY65" fmla="*/ 6353 h 9956"/>
                    <a:gd name="connsiteX66" fmla="*/ 7503 w 10000"/>
                    <a:gd name="connsiteY66" fmla="*/ 5367 h 9956"/>
                    <a:gd name="connsiteX67" fmla="*/ 7079 w 10000"/>
                    <a:gd name="connsiteY67" fmla="*/ 6224 h 9956"/>
                    <a:gd name="connsiteX68" fmla="*/ 7227 w 10000"/>
                    <a:gd name="connsiteY68" fmla="*/ 5106 h 9956"/>
                    <a:gd name="connsiteX69" fmla="*/ 7079 w 10000"/>
                    <a:gd name="connsiteY69" fmla="*/ 3817 h 9956"/>
                    <a:gd name="connsiteX70" fmla="*/ 6833 w 10000"/>
                    <a:gd name="connsiteY70" fmla="*/ 5367 h 9956"/>
                    <a:gd name="connsiteX71" fmla="*/ 6864 w 10000"/>
                    <a:gd name="connsiteY71" fmla="*/ 6163 h 9956"/>
                    <a:gd name="connsiteX72" fmla="*/ 6681 w 10000"/>
                    <a:gd name="connsiteY72" fmla="*/ 5707 h 9956"/>
                    <a:gd name="connsiteX73" fmla="*/ 6681 w 10000"/>
                    <a:gd name="connsiteY73" fmla="*/ 6741 h 9956"/>
                    <a:gd name="connsiteX74" fmla="*/ 6412 w 10000"/>
                    <a:gd name="connsiteY74" fmla="*/ 6035 h 9956"/>
                    <a:gd name="connsiteX75" fmla="*/ 7321 w 10000"/>
                    <a:gd name="connsiteY75" fmla="*/ 1519 h 9956"/>
                    <a:gd name="connsiteX76" fmla="*/ 7714 w 10000"/>
                    <a:gd name="connsiteY76" fmla="*/ 1391 h 9956"/>
                    <a:gd name="connsiteX77" fmla="*/ 7417 w 10000"/>
                    <a:gd name="connsiteY77" fmla="*/ 473 h 9956"/>
                    <a:gd name="connsiteX78" fmla="*/ 7417 w 10000"/>
                    <a:gd name="connsiteY78" fmla="*/ 473 h 9956"/>
                    <a:gd name="connsiteX79" fmla="*/ 7417 w 10000"/>
                    <a:gd name="connsiteY79" fmla="*/ 473 h 9956"/>
                    <a:gd name="connsiteX0" fmla="*/ 2001 w 10000"/>
                    <a:gd name="connsiteY0" fmla="*/ 806 h 10000"/>
                    <a:gd name="connsiteX1" fmla="*/ 2183 w 10000"/>
                    <a:gd name="connsiteY1" fmla="*/ 1655 h 10000"/>
                    <a:gd name="connsiteX2" fmla="*/ 1666 w 10000"/>
                    <a:gd name="connsiteY2" fmla="*/ 1397 h 10000"/>
                    <a:gd name="connsiteX3" fmla="*/ 2183 w 10000"/>
                    <a:gd name="connsiteY3" fmla="*/ 2761 h 10000"/>
                    <a:gd name="connsiteX4" fmla="*/ 1818 w 10000"/>
                    <a:gd name="connsiteY4" fmla="*/ 2761 h 10000"/>
                    <a:gd name="connsiteX5" fmla="*/ 2270 w 10000"/>
                    <a:gd name="connsiteY5" fmla="*/ 4352 h 10000"/>
                    <a:gd name="connsiteX6" fmla="*/ 1756 w 10000"/>
                    <a:gd name="connsiteY6" fmla="*/ 3834 h 10000"/>
                    <a:gd name="connsiteX7" fmla="*/ 1545 w 10000"/>
                    <a:gd name="connsiteY7" fmla="*/ 4084 h 10000"/>
                    <a:gd name="connsiteX8" fmla="*/ 1087 w 10000"/>
                    <a:gd name="connsiteY8" fmla="*/ 3436 h 10000"/>
                    <a:gd name="connsiteX9" fmla="*/ 1415 w 10000"/>
                    <a:gd name="connsiteY9" fmla="*/ 5872 h 10000"/>
                    <a:gd name="connsiteX10" fmla="*/ 965 w 10000"/>
                    <a:gd name="connsiteY10" fmla="*/ 5329 h 10000"/>
                    <a:gd name="connsiteX11" fmla="*/ 934 w 10000"/>
                    <a:gd name="connsiteY11" fmla="*/ 6190 h 10000"/>
                    <a:gd name="connsiteX12" fmla="*/ 236 w 10000"/>
                    <a:gd name="connsiteY12" fmla="*/ 5934 h 10000"/>
                    <a:gd name="connsiteX13" fmla="*/ 628 w 10000"/>
                    <a:gd name="connsiteY13" fmla="*/ 7368 h 10000"/>
                    <a:gd name="connsiteX14" fmla="*/ 266 w 10000"/>
                    <a:gd name="connsiteY14" fmla="*/ 7162 h 10000"/>
                    <a:gd name="connsiteX15" fmla="*/ 512 w 10000"/>
                    <a:gd name="connsiteY15" fmla="*/ 8290 h 10000"/>
                    <a:gd name="connsiteX16" fmla="*/ 207 w 10000"/>
                    <a:gd name="connsiteY16" fmla="*/ 8022 h 10000"/>
                    <a:gd name="connsiteX17" fmla="*/ 0 w 10000"/>
                    <a:gd name="connsiteY17" fmla="*/ 10000 h 10000"/>
                    <a:gd name="connsiteX18" fmla="*/ 10000 w 10000"/>
                    <a:gd name="connsiteY18" fmla="*/ 6313 h 10000"/>
                    <a:gd name="connsiteX19" fmla="*/ 9391 w 10000"/>
                    <a:gd name="connsiteY19" fmla="*/ 5391 h 10000"/>
                    <a:gd name="connsiteX20" fmla="*/ 9545 w 10000"/>
                    <a:gd name="connsiteY20" fmla="*/ 6190 h 10000"/>
                    <a:gd name="connsiteX21" fmla="*/ 9239 w 10000"/>
                    <a:gd name="connsiteY21" fmla="*/ 6581 h 10000"/>
                    <a:gd name="connsiteX22" fmla="*/ 9203 w 10000"/>
                    <a:gd name="connsiteY22" fmla="*/ 5475 h 10000"/>
                    <a:gd name="connsiteX23" fmla="*/ 8658 w 10000"/>
                    <a:gd name="connsiteY23" fmla="*/ 6381 h 10000"/>
                    <a:gd name="connsiteX24" fmla="*/ 8870 w 10000"/>
                    <a:gd name="connsiteY24" fmla="*/ 4800 h 10000"/>
                    <a:gd name="connsiteX25" fmla="*/ 8634 w 10000"/>
                    <a:gd name="connsiteY25" fmla="*/ 3034 h 10000"/>
                    <a:gd name="connsiteX26" fmla="*/ 8599 w 10000"/>
                    <a:gd name="connsiteY26" fmla="*/ 4482 h 10000"/>
                    <a:gd name="connsiteX27" fmla="*/ 8389 w 10000"/>
                    <a:gd name="connsiteY27" fmla="*/ 4800 h 10000"/>
                    <a:gd name="connsiteX28" fmla="*/ 8571 w 10000"/>
                    <a:gd name="connsiteY28" fmla="*/ 5475 h 10000"/>
                    <a:gd name="connsiteX29" fmla="*/ 8018 w 10000"/>
                    <a:gd name="connsiteY29" fmla="*/ 4933 h 10000"/>
                    <a:gd name="connsiteX30" fmla="*/ 8324 w 10000"/>
                    <a:gd name="connsiteY30" fmla="*/ 6062 h 10000"/>
                    <a:gd name="connsiteX31" fmla="*/ 7871 w 10000"/>
                    <a:gd name="connsiteY31" fmla="*/ 5531 h 10000"/>
                    <a:gd name="connsiteX32" fmla="*/ 7996 w 10000"/>
                    <a:gd name="connsiteY32" fmla="*/ 6642 h 10000"/>
                    <a:gd name="connsiteX33" fmla="*/ 7533 w 10000"/>
                    <a:gd name="connsiteY33" fmla="*/ 6381 h 10000"/>
                    <a:gd name="connsiteX34" fmla="*/ 7503 w 10000"/>
                    <a:gd name="connsiteY34" fmla="*/ 5391 h 10000"/>
                    <a:gd name="connsiteX35" fmla="*/ 7079 w 10000"/>
                    <a:gd name="connsiteY35" fmla="*/ 6252 h 10000"/>
                    <a:gd name="connsiteX36" fmla="*/ 7227 w 10000"/>
                    <a:gd name="connsiteY36" fmla="*/ 5129 h 10000"/>
                    <a:gd name="connsiteX37" fmla="*/ 7079 w 10000"/>
                    <a:gd name="connsiteY37" fmla="*/ 3834 h 10000"/>
                    <a:gd name="connsiteX38" fmla="*/ 6833 w 10000"/>
                    <a:gd name="connsiteY38" fmla="*/ 5391 h 10000"/>
                    <a:gd name="connsiteX39" fmla="*/ 6864 w 10000"/>
                    <a:gd name="connsiteY39" fmla="*/ 6190 h 10000"/>
                    <a:gd name="connsiteX40" fmla="*/ 6681 w 10000"/>
                    <a:gd name="connsiteY40" fmla="*/ 5732 h 10000"/>
                    <a:gd name="connsiteX41" fmla="*/ 6681 w 10000"/>
                    <a:gd name="connsiteY41" fmla="*/ 6771 h 10000"/>
                    <a:gd name="connsiteX42" fmla="*/ 6412 w 10000"/>
                    <a:gd name="connsiteY42" fmla="*/ 6062 h 10000"/>
                    <a:gd name="connsiteX43" fmla="*/ 7321 w 10000"/>
                    <a:gd name="connsiteY43" fmla="*/ 1526 h 10000"/>
                    <a:gd name="connsiteX44" fmla="*/ 7714 w 10000"/>
                    <a:gd name="connsiteY44" fmla="*/ 1397 h 10000"/>
                    <a:gd name="connsiteX45" fmla="*/ 7417 w 10000"/>
                    <a:gd name="connsiteY45" fmla="*/ 475 h 10000"/>
                    <a:gd name="connsiteX46" fmla="*/ 7417 w 10000"/>
                    <a:gd name="connsiteY46" fmla="*/ 475 h 10000"/>
                    <a:gd name="connsiteX47" fmla="*/ 7417 w 10000"/>
                    <a:gd name="connsiteY47" fmla="*/ 475 h 10000"/>
                    <a:gd name="connsiteX48" fmla="*/ 7020 w 10000"/>
                    <a:gd name="connsiteY48" fmla="*/ 475 h 10000"/>
                    <a:gd name="connsiteX49" fmla="*/ 7020 w 10000"/>
                    <a:gd name="connsiteY49" fmla="*/ 856 h 10000"/>
                    <a:gd name="connsiteX50" fmla="*/ 7139 w 10000"/>
                    <a:gd name="connsiteY50" fmla="*/ 856 h 10000"/>
                    <a:gd name="connsiteX51" fmla="*/ 5889 w 10000"/>
                    <a:gd name="connsiteY51" fmla="*/ 5391 h 10000"/>
                    <a:gd name="connsiteX52" fmla="*/ 5801 w 10000"/>
                    <a:gd name="connsiteY52" fmla="*/ 4743 h 10000"/>
                    <a:gd name="connsiteX53" fmla="*/ 5650 w 10000"/>
                    <a:gd name="connsiteY53" fmla="*/ 4871 h 10000"/>
                    <a:gd name="connsiteX54" fmla="*/ 5442 w 10000"/>
                    <a:gd name="connsiteY54" fmla="*/ 4213 h 10000"/>
                    <a:gd name="connsiteX55" fmla="*/ 5348 w 10000"/>
                    <a:gd name="connsiteY55" fmla="*/ 5593 h 10000"/>
                    <a:gd name="connsiteX56" fmla="*/ 5168 w 10000"/>
                    <a:gd name="connsiteY56" fmla="*/ 5262 h 10000"/>
                    <a:gd name="connsiteX57" fmla="*/ 5222 w 10000"/>
                    <a:gd name="connsiteY57" fmla="*/ 6381 h 10000"/>
                    <a:gd name="connsiteX58" fmla="*/ 4825 w 10000"/>
                    <a:gd name="connsiteY58" fmla="*/ 5872 h 10000"/>
                    <a:gd name="connsiteX59" fmla="*/ 5034 w 10000"/>
                    <a:gd name="connsiteY59" fmla="*/ 6642 h 10000"/>
                    <a:gd name="connsiteX60" fmla="*/ 4825 w 10000"/>
                    <a:gd name="connsiteY60" fmla="*/ 6771 h 10000"/>
                    <a:gd name="connsiteX61" fmla="*/ 4982 w 10000"/>
                    <a:gd name="connsiteY61" fmla="*/ 7621 h 10000"/>
                    <a:gd name="connsiteX62" fmla="*/ 4645 w 10000"/>
                    <a:gd name="connsiteY62" fmla="*/ 7302 h 10000"/>
                    <a:gd name="connsiteX63" fmla="*/ 4645 w 10000"/>
                    <a:gd name="connsiteY63" fmla="*/ 6313 h 10000"/>
                    <a:gd name="connsiteX64" fmla="*/ 4376 w 10000"/>
                    <a:gd name="connsiteY64" fmla="*/ 6441 h 10000"/>
                    <a:gd name="connsiteX65" fmla="*/ 4376 w 10000"/>
                    <a:gd name="connsiteY65" fmla="*/ 5190 h 10000"/>
                    <a:gd name="connsiteX66" fmla="*/ 4193 w 10000"/>
                    <a:gd name="connsiteY66" fmla="*/ 5391 h 10000"/>
                    <a:gd name="connsiteX67" fmla="*/ 3947 w 10000"/>
                    <a:gd name="connsiteY67" fmla="*/ 4743 h 10000"/>
                    <a:gd name="connsiteX68" fmla="*/ 3639 w 10000"/>
                    <a:gd name="connsiteY68" fmla="*/ 5934 h 10000"/>
                    <a:gd name="connsiteX69" fmla="*/ 3855 w 10000"/>
                    <a:gd name="connsiteY69" fmla="*/ 4022 h 10000"/>
                    <a:gd name="connsiteX70" fmla="*/ 3639 w 10000"/>
                    <a:gd name="connsiteY70" fmla="*/ 4213 h 10000"/>
                    <a:gd name="connsiteX71" fmla="*/ 3821 w 10000"/>
                    <a:gd name="connsiteY71" fmla="*/ 2704 h 10000"/>
                    <a:gd name="connsiteX72" fmla="*/ 3427 w 10000"/>
                    <a:gd name="connsiteY72" fmla="*/ 3491 h 10000"/>
                    <a:gd name="connsiteX73" fmla="*/ 3340 w 10000"/>
                    <a:gd name="connsiteY73" fmla="*/ 2895 h 10000"/>
                    <a:gd name="connsiteX74" fmla="*/ 3186 w 10000"/>
                    <a:gd name="connsiteY74" fmla="*/ 3693 h 10000"/>
                    <a:gd name="connsiteX75" fmla="*/ 3247 w 10000"/>
                    <a:gd name="connsiteY75" fmla="*/ 2046 h 10000"/>
                    <a:gd name="connsiteX76" fmla="*/ 2763 w 10000"/>
                    <a:gd name="connsiteY76" fmla="*/ 2442 h 10000"/>
                    <a:gd name="connsiteX77" fmla="*/ 3487 w 10000"/>
                    <a:gd name="connsiteY77" fmla="*/ 207 h 10000"/>
                    <a:gd name="connsiteX78" fmla="*/ 2663 w 10000"/>
                    <a:gd name="connsiteY78" fmla="*/ 1841 h 10000"/>
                    <a:gd name="connsiteX0" fmla="*/ 2183 w 10000"/>
                    <a:gd name="connsiteY0" fmla="*/ 1655 h 10000"/>
                    <a:gd name="connsiteX1" fmla="*/ 1666 w 10000"/>
                    <a:gd name="connsiteY1" fmla="*/ 1397 h 10000"/>
                    <a:gd name="connsiteX2" fmla="*/ 2183 w 10000"/>
                    <a:gd name="connsiteY2" fmla="*/ 2761 h 10000"/>
                    <a:gd name="connsiteX3" fmla="*/ 1818 w 10000"/>
                    <a:gd name="connsiteY3" fmla="*/ 2761 h 10000"/>
                    <a:gd name="connsiteX4" fmla="*/ 2270 w 10000"/>
                    <a:gd name="connsiteY4" fmla="*/ 4352 h 10000"/>
                    <a:gd name="connsiteX5" fmla="*/ 1756 w 10000"/>
                    <a:gd name="connsiteY5" fmla="*/ 3834 h 10000"/>
                    <a:gd name="connsiteX6" fmla="*/ 1545 w 10000"/>
                    <a:gd name="connsiteY6" fmla="*/ 4084 h 10000"/>
                    <a:gd name="connsiteX7" fmla="*/ 1087 w 10000"/>
                    <a:gd name="connsiteY7" fmla="*/ 3436 h 10000"/>
                    <a:gd name="connsiteX8" fmla="*/ 1415 w 10000"/>
                    <a:gd name="connsiteY8" fmla="*/ 5872 h 10000"/>
                    <a:gd name="connsiteX9" fmla="*/ 965 w 10000"/>
                    <a:gd name="connsiteY9" fmla="*/ 5329 h 10000"/>
                    <a:gd name="connsiteX10" fmla="*/ 934 w 10000"/>
                    <a:gd name="connsiteY10" fmla="*/ 6190 h 10000"/>
                    <a:gd name="connsiteX11" fmla="*/ 236 w 10000"/>
                    <a:gd name="connsiteY11" fmla="*/ 5934 h 10000"/>
                    <a:gd name="connsiteX12" fmla="*/ 628 w 10000"/>
                    <a:gd name="connsiteY12" fmla="*/ 7368 h 10000"/>
                    <a:gd name="connsiteX13" fmla="*/ 266 w 10000"/>
                    <a:gd name="connsiteY13" fmla="*/ 7162 h 10000"/>
                    <a:gd name="connsiteX14" fmla="*/ 512 w 10000"/>
                    <a:gd name="connsiteY14" fmla="*/ 8290 h 10000"/>
                    <a:gd name="connsiteX15" fmla="*/ 207 w 10000"/>
                    <a:gd name="connsiteY15" fmla="*/ 8022 h 10000"/>
                    <a:gd name="connsiteX16" fmla="*/ 0 w 10000"/>
                    <a:gd name="connsiteY16" fmla="*/ 10000 h 10000"/>
                    <a:gd name="connsiteX17" fmla="*/ 10000 w 10000"/>
                    <a:gd name="connsiteY17" fmla="*/ 6313 h 10000"/>
                    <a:gd name="connsiteX18" fmla="*/ 9391 w 10000"/>
                    <a:gd name="connsiteY18" fmla="*/ 5391 h 10000"/>
                    <a:gd name="connsiteX19" fmla="*/ 9545 w 10000"/>
                    <a:gd name="connsiteY19" fmla="*/ 6190 h 10000"/>
                    <a:gd name="connsiteX20" fmla="*/ 9239 w 10000"/>
                    <a:gd name="connsiteY20" fmla="*/ 6581 h 10000"/>
                    <a:gd name="connsiteX21" fmla="*/ 9203 w 10000"/>
                    <a:gd name="connsiteY21" fmla="*/ 5475 h 10000"/>
                    <a:gd name="connsiteX22" fmla="*/ 8658 w 10000"/>
                    <a:gd name="connsiteY22" fmla="*/ 6381 h 10000"/>
                    <a:gd name="connsiteX23" fmla="*/ 8870 w 10000"/>
                    <a:gd name="connsiteY23" fmla="*/ 4800 h 10000"/>
                    <a:gd name="connsiteX24" fmla="*/ 8634 w 10000"/>
                    <a:gd name="connsiteY24" fmla="*/ 3034 h 10000"/>
                    <a:gd name="connsiteX25" fmla="*/ 8599 w 10000"/>
                    <a:gd name="connsiteY25" fmla="*/ 4482 h 10000"/>
                    <a:gd name="connsiteX26" fmla="*/ 8389 w 10000"/>
                    <a:gd name="connsiteY26" fmla="*/ 4800 h 10000"/>
                    <a:gd name="connsiteX27" fmla="*/ 8571 w 10000"/>
                    <a:gd name="connsiteY27" fmla="*/ 5475 h 10000"/>
                    <a:gd name="connsiteX28" fmla="*/ 8018 w 10000"/>
                    <a:gd name="connsiteY28" fmla="*/ 4933 h 10000"/>
                    <a:gd name="connsiteX29" fmla="*/ 8324 w 10000"/>
                    <a:gd name="connsiteY29" fmla="*/ 6062 h 10000"/>
                    <a:gd name="connsiteX30" fmla="*/ 7871 w 10000"/>
                    <a:gd name="connsiteY30" fmla="*/ 5531 h 10000"/>
                    <a:gd name="connsiteX31" fmla="*/ 7996 w 10000"/>
                    <a:gd name="connsiteY31" fmla="*/ 6642 h 10000"/>
                    <a:gd name="connsiteX32" fmla="*/ 7533 w 10000"/>
                    <a:gd name="connsiteY32" fmla="*/ 6381 h 10000"/>
                    <a:gd name="connsiteX33" fmla="*/ 7503 w 10000"/>
                    <a:gd name="connsiteY33" fmla="*/ 5391 h 10000"/>
                    <a:gd name="connsiteX34" fmla="*/ 7079 w 10000"/>
                    <a:gd name="connsiteY34" fmla="*/ 6252 h 10000"/>
                    <a:gd name="connsiteX35" fmla="*/ 7227 w 10000"/>
                    <a:gd name="connsiteY35" fmla="*/ 5129 h 10000"/>
                    <a:gd name="connsiteX36" fmla="*/ 7079 w 10000"/>
                    <a:gd name="connsiteY36" fmla="*/ 3834 h 10000"/>
                    <a:gd name="connsiteX37" fmla="*/ 6833 w 10000"/>
                    <a:gd name="connsiteY37" fmla="*/ 5391 h 10000"/>
                    <a:gd name="connsiteX38" fmla="*/ 6864 w 10000"/>
                    <a:gd name="connsiteY38" fmla="*/ 6190 h 10000"/>
                    <a:gd name="connsiteX39" fmla="*/ 6681 w 10000"/>
                    <a:gd name="connsiteY39" fmla="*/ 5732 h 10000"/>
                    <a:gd name="connsiteX40" fmla="*/ 6681 w 10000"/>
                    <a:gd name="connsiteY40" fmla="*/ 6771 h 10000"/>
                    <a:gd name="connsiteX41" fmla="*/ 6412 w 10000"/>
                    <a:gd name="connsiteY41" fmla="*/ 6062 h 10000"/>
                    <a:gd name="connsiteX42" fmla="*/ 7321 w 10000"/>
                    <a:gd name="connsiteY42" fmla="*/ 1526 h 10000"/>
                    <a:gd name="connsiteX43" fmla="*/ 7714 w 10000"/>
                    <a:gd name="connsiteY43" fmla="*/ 1397 h 10000"/>
                    <a:gd name="connsiteX44" fmla="*/ 7417 w 10000"/>
                    <a:gd name="connsiteY44" fmla="*/ 475 h 10000"/>
                    <a:gd name="connsiteX45" fmla="*/ 7417 w 10000"/>
                    <a:gd name="connsiteY45" fmla="*/ 475 h 10000"/>
                    <a:gd name="connsiteX46" fmla="*/ 7417 w 10000"/>
                    <a:gd name="connsiteY46" fmla="*/ 475 h 10000"/>
                    <a:gd name="connsiteX47" fmla="*/ 7020 w 10000"/>
                    <a:gd name="connsiteY47" fmla="*/ 475 h 10000"/>
                    <a:gd name="connsiteX48" fmla="*/ 7020 w 10000"/>
                    <a:gd name="connsiteY48" fmla="*/ 856 h 10000"/>
                    <a:gd name="connsiteX49" fmla="*/ 7139 w 10000"/>
                    <a:gd name="connsiteY49" fmla="*/ 856 h 10000"/>
                    <a:gd name="connsiteX50" fmla="*/ 5889 w 10000"/>
                    <a:gd name="connsiteY50" fmla="*/ 5391 h 10000"/>
                    <a:gd name="connsiteX51" fmla="*/ 5801 w 10000"/>
                    <a:gd name="connsiteY51" fmla="*/ 4743 h 10000"/>
                    <a:gd name="connsiteX52" fmla="*/ 5650 w 10000"/>
                    <a:gd name="connsiteY52" fmla="*/ 4871 h 10000"/>
                    <a:gd name="connsiteX53" fmla="*/ 5442 w 10000"/>
                    <a:gd name="connsiteY53" fmla="*/ 4213 h 10000"/>
                    <a:gd name="connsiteX54" fmla="*/ 5348 w 10000"/>
                    <a:gd name="connsiteY54" fmla="*/ 5593 h 10000"/>
                    <a:gd name="connsiteX55" fmla="*/ 5168 w 10000"/>
                    <a:gd name="connsiteY55" fmla="*/ 5262 h 10000"/>
                    <a:gd name="connsiteX56" fmla="*/ 5222 w 10000"/>
                    <a:gd name="connsiteY56" fmla="*/ 6381 h 10000"/>
                    <a:gd name="connsiteX57" fmla="*/ 4825 w 10000"/>
                    <a:gd name="connsiteY57" fmla="*/ 5872 h 10000"/>
                    <a:gd name="connsiteX58" fmla="*/ 5034 w 10000"/>
                    <a:gd name="connsiteY58" fmla="*/ 6642 h 10000"/>
                    <a:gd name="connsiteX59" fmla="*/ 4825 w 10000"/>
                    <a:gd name="connsiteY59" fmla="*/ 6771 h 10000"/>
                    <a:gd name="connsiteX60" fmla="*/ 4982 w 10000"/>
                    <a:gd name="connsiteY60" fmla="*/ 7621 h 10000"/>
                    <a:gd name="connsiteX61" fmla="*/ 4645 w 10000"/>
                    <a:gd name="connsiteY61" fmla="*/ 7302 h 10000"/>
                    <a:gd name="connsiteX62" fmla="*/ 4645 w 10000"/>
                    <a:gd name="connsiteY62" fmla="*/ 6313 h 10000"/>
                    <a:gd name="connsiteX63" fmla="*/ 4376 w 10000"/>
                    <a:gd name="connsiteY63" fmla="*/ 6441 h 10000"/>
                    <a:gd name="connsiteX64" fmla="*/ 4376 w 10000"/>
                    <a:gd name="connsiteY64" fmla="*/ 5190 h 10000"/>
                    <a:gd name="connsiteX65" fmla="*/ 4193 w 10000"/>
                    <a:gd name="connsiteY65" fmla="*/ 5391 h 10000"/>
                    <a:gd name="connsiteX66" fmla="*/ 3947 w 10000"/>
                    <a:gd name="connsiteY66" fmla="*/ 4743 h 10000"/>
                    <a:gd name="connsiteX67" fmla="*/ 3639 w 10000"/>
                    <a:gd name="connsiteY67" fmla="*/ 5934 h 10000"/>
                    <a:gd name="connsiteX68" fmla="*/ 3855 w 10000"/>
                    <a:gd name="connsiteY68" fmla="*/ 4022 h 10000"/>
                    <a:gd name="connsiteX69" fmla="*/ 3639 w 10000"/>
                    <a:gd name="connsiteY69" fmla="*/ 4213 h 10000"/>
                    <a:gd name="connsiteX70" fmla="*/ 3821 w 10000"/>
                    <a:gd name="connsiteY70" fmla="*/ 2704 h 10000"/>
                    <a:gd name="connsiteX71" fmla="*/ 3427 w 10000"/>
                    <a:gd name="connsiteY71" fmla="*/ 3491 h 10000"/>
                    <a:gd name="connsiteX72" fmla="*/ 3340 w 10000"/>
                    <a:gd name="connsiteY72" fmla="*/ 2895 h 10000"/>
                    <a:gd name="connsiteX73" fmla="*/ 3186 w 10000"/>
                    <a:gd name="connsiteY73" fmla="*/ 3693 h 10000"/>
                    <a:gd name="connsiteX74" fmla="*/ 3247 w 10000"/>
                    <a:gd name="connsiteY74" fmla="*/ 2046 h 10000"/>
                    <a:gd name="connsiteX75" fmla="*/ 2763 w 10000"/>
                    <a:gd name="connsiteY75" fmla="*/ 2442 h 10000"/>
                    <a:gd name="connsiteX76" fmla="*/ 3487 w 10000"/>
                    <a:gd name="connsiteY76" fmla="*/ 207 h 10000"/>
                    <a:gd name="connsiteX77" fmla="*/ 2663 w 10000"/>
                    <a:gd name="connsiteY77" fmla="*/ 1841 h 10000"/>
                    <a:gd name="connsiteX0" fmla="*/ 2183 w 10000"/>
                    <a:gd name="connsiteY0" fmla="*/ 1655 h 10000"/>
                    <a:gd name="connsiteX1" fmla="*/ 2183 w 10000"/>
                    <a:gd name="connsiteY1" fmla="*/ 2761 h 10000"/>
                    <a:gd name="connsiteX2" fmla="*/ 1818 w 10000"/>
                    <a:gd name="connsiteY2" fmla="*/ 2761 h 10000"/>
                    <a:gd name="connsiteX3" fmla="*/ 2270 w 10000"/>
                    <a:gd name="connsiteY3" fmla="*/ 4352 h 10000"/>
                    <a:gd name="connsiteX4" fmla="*/ 1756 w 10000"/>
                    <a:gd name="connsiteY4" fmla="*/ 3834 h 10000"/>
                    <a:gd name="connsiteX5" fmla="*/ 1545 w 10000"/>
                    <a:gd name="connsiteY5" fmla="*/ 4084 h 10000"/>
                    <a:gd name="connsiteX6" fmla="*/ 1087 w 10000"/>
                    <a:gd name="connsiteY6" fmla="*/ 3436 h 10000"/>
                    <a:gd name="connsiteX7" fmla="*/ 1415 w 10000"/>
                    <a:gd name="connsiteY7" fmla="*/ 5872 h 10000"/>
                    <a:gd name="connsiteX8" fmla="*/ 965 w 10000"/>
                    <a:gd name="connsiteY8" fmla="*/ 5329 h 10000"/>
                    <a:gd name="connsiteX9" fmla="*/ 934 w 10000"/>
                    <a:gd name="connsiteY9" fmla="*/ 6190 h 10000"/>
                    <a:gd name="connsiteX10" fmla="*/ 236 w 10000"/>
                    <a:gd name="connsiteY10" fmla="*/ 5934 h 10000"/>
                    <a:gd name="connsiteX11" fmla="*/ 628 w 10000"/>
                    <a:gd name="connsiteY11" fmla="*/ 7368 h 10000"/>
                    <a:gd name="connsiteX12" fmla="*/ 266 w 10000"/>
                    <a:gd name="connsiteY12" fmla="*/ 7162 h 10000"/>
                    <a:gd name="connsiteX13" fmla="*/ 512 w 10000"/>
                    <a:gd name="connsiteY13" fmla="*/ 8290 h 10000"/>
                    <a:gd name="connsiteX14" fmla="*/ 207 w 10000"/>
                    <a:gd name="connsiteY14" fmla="*/ 8022 h 10000"/>
                    <a:gd name="connsiteX15" fmla="*/ 0 w 10000"/>
                    <a:gd name="connsiteY15" fmla="*/ 10000 h 10000"/>
                    <a:gd name="connsiteX16" fmla="*/ 10000 w 10000"/>
                    <a:gd name="connsiteY16" fmla="*/ 6313 h 10000"/>
                    <a:gd name="connsiteX17" fmla="*/ 9391 w 10000"/>
                    <a:gd name="connsiteY17" fmla="*/ 5391 h 10000"/>
                    <a:gd name="connsiteX18" fmla="*/ 9545 w 10000"/>
                    <a:gd name="connsiteY18" fmla="*/ 6190 h 10000"/>
                    <a:gd name="connsiteX19" fmla="*/ 9239 w 10000"/>
                    <a:gd name="connsiteY19" fmla="*/ 6581 h 10000"/>
                    <a:gd name="connsiteX20" fmla="*/ 9203 w 10000"/>
                    <a:gd name="connsiteY20" fmla="*/ 5475 h 10000"/>
                    <a:gd name="connsiteX21" fmla="*/ 8658 w 10000"/>
                    <a:gd name="connsiteY21" fmla="*/ 6381 h 10000"/>
                    <a:gd name="connsiteX22" fmla="*/ 8870 w 10000"/>
                    <a:gd name="connsiteY22" fmla="*/ 4800 h 10000"/>
                    <a:gd name="connsiteX23" fmla="*/ 8634 w 10000"/>
                    <a:gd name="connsiteY23" fmla="*/ 3034 h 10000"/>
                    <a:gd name="connsiteX24" fmla="*/ 8599 w 10000"/>
                    <a:gd name="connsiteY24" fmla="*/ 4482 h 10000"/>
                    <a:gd name="connsiteX25" fmla="*/ 8389 w 10000"/>
                    <a:gd name="connsiteY25" fmla="*/ 4800 h 10000"/>
                    <a:gd name="connsiteX26" fmla="*/ 8571 w 10000"/>
                    <a:gd name="connsiteY26" fmla="*/ 5475 h 10000"/>
                    <a:gd name="connsiteX27" fmla="*/ 8018 w 10000"/>
                    <a:gd name="connsiteY27" fmla="*/ 4933 h 10000"/>
                    <a:gd name="connsiteX28" fmla="*/ 8324 w 10000"/>
                    <a:gd name="connsiteY28" fmla="*/ 6062 h 10000"/>
                    <a:gd name="connsiteX29" fmla="*/ 7871 w 10000"/>
                    <a:gd name="connsiteY29" fmla="*/ 5531 h 10000"/>
                    <a:gd name="connsiteX30" fmla="*/ 7996 w 10000"/>
                    <a:gd name="connsiteY30" fmla="*/ 6642 h 10000"/>
                    <a:gd name="connsiteX31" fmla="*/ 7533 w 10000"/>
                    <a:gd name="connsiteY31" fmla="*/ 6381 h 10000"/>
                    <a:gd name="connsiteX32" fmla="*/ 7503 w 10000"/>
                    <a:gd name="connsiteY32" fmla="*/ 5391 h 10000"/>
                    <a:gd name="connsiteX33" fmla="*/ 7079 w 10000"/>
                    <a:gd name="connsiteY33" fmla="*/ 6252 h 10000"/>
                    <a:gd name="connsiteX34" fmla="*/ 7227 w 10000"/>
                    <a:gd name="connsiteY34" fmla="*/ 5129 h 10000"/>
                    <a:gd name="connsiteX35" fmla="*/ 7079 w 10000"/>
                    <a:gd name="connsiteY35" fmla="*/ 3834 h 10000"/>
                    <a:gd name="connsiteX36" fmla="*/ 6833 w 10000"/>
                    <a:gd name="connsiteY36" fmla="*/ 5391 h 10000"/>
                    <a:gd name="connsiteX37" fmla="*/ 6864 w 10000"/>
                    <a:gd name="connsiteY37" fmla="*/ 6190 h 10000"/>
                    <a:gd name="connsiteX38" fmla="*/ 6681 w 10000"/>
                    <a:gd name="connsiteY38" fmla="*/ 5732 h 10000"/>
                    <a:gd name="connsiteX39" fmla="*/ 6681 w 10000"/>
                    <a:gd name="connsiteY39" fmla="*/ 6771 h 10000"/>
                    <a:gd name="connsiteX40" fmla="*/ 6412 w 10000"/>
                    <a:gd name="connsiteY40" fmla="*/ 6062 h 10000"/>
                    <a:gd name="connsiteX41" fmla="*/ 7321 w 10000"/>
                    <a:gd name="connsiteY41" fmla="*/ 1526 h 10000"/>
                    <a:gd name="connsiteX42" fmla="*/ 7714 w 10000"/>
                    <a:gd name="connsiteY42" fmla="*/ 1397 h 10000"/>
                    <a:gd name="connsiteX43" fmla="*/ 7417 w 10000"/>
                    <a:gd name="connsiteY43" fmla="*/ 475 h 10000"/>
                    <a:gd name="connsiteX44" fmla="*/ 7417 w 10000"/>
                    <a:gd name="connsiteY44" fmla="*/ 475 h 10000"/>
                    <a:gd name="connsiteX45" fmla="*/ 7417 w 10000"/>
                    <a:gd name="connsiteY45" fmla="*/ 475 h 10000"/>
                    <a:gd name="connsiteX46" fmla="*/ 7020 w 10000"/>
                    <a:gd name="connsiteY46" fmla="*/ 475 h 10000"/>
                    <a:gd name="connsiteX47" fmla="*/ 7020 w 10000"/>
                    <a:gd name="connsiteY47" fmla="*/ 856 h 10000"/>
                    <a:gd name="connsiteX48" fmla="*/ 7139 w 10000"/>
                    <a:gd name="connsiteY48" fmla="*/ 856 h 10000"/>
                    <a:gd name="connsiteX49" fmla="*/ 5889 w 10000"/>
                    <a:gd name="connsiteY49" fmla="*/ 5391 h 10000"/>
                    <a:gd name="connsiteX50" fmla="*/ 5801 w 10000"/>
                    <a:gd name="connsiteY50" fmla="*/ 4743 h 10000"/>
                    <a:gd name="connsiteX51" fmla="*/ 5650 w 10000"/>
                    <a:gd name="connsiteY51" fmla="*/ 4871 h 10000"/>
                    <a:gd name="connsiteX52" fmla="*/ 5442 w 10000"/>
                    <a:gd name="connsiteY52" fmla="*/ 4213 h 10000"/>
                    <a:gd name="connsiteX53" fmla="*/ 5348 w 10000"/>
                    <a:gd name="connsiteY53" fmla="*/ 5593 h 10000"/>
                    <a:gd name="connsiteX54" fmla="*/ 5168 w 10000"/>
                    <a:gd name="connsiteY54" fmla="*/ 5262 h 10000"/>
                    <a:gd name="connsiteX55" fmla="*/ 5222 w 10000"/>
                    <a:gd name="connsiteY55" fmla="*/ 6381 h 10000"/>
                    <a:gd name="connsiteX56" fmla="*/ 4825 w 10000"/>
                    <a:gd name="connsiteY56" fmla="*/ 5872 h 10000"/>
                    <a:gd name="connsiteX57" fmla="*/ 5034 w 10000"/>
                    <a:gd name="connsiteY57" fmla="*/ 6642 h 10000"/>
                    <a:gd name="connsiteX58" fmla="*/ 4825 w 10000"/>
                    <a:gd name="connsiteY58" fmla="*/ 6771 h 10000"/>
                    <a:gd name="connsiteX59" fmla="*/ 4982 w 10000"/>
                    <a:gd name="connsiteY59" fmla="*/ 7621 h 10000"/>
                    <a:gd name="connsiteX60" fmla="*/ 4645 w 10000"/>
                    <a:gd name="connsiteY60" fmla="*/ 7302 h 10000"/>
                    <a:gd name="connsiteX61" fmla="*/ 4645 w 10000"/>
                    <a:gd name="connsiteY61" fmla="*/ 6313 h 10000"/>
                    <a:gd name="connsiteX62" fmla="*/ 4376 w 10000"/>
                    <a:gd name="connsiteY62" fmla="*/ 6441 h 10000"/>
                    <a:gd name="connsiteX63" fmla="*/ 4376 w 10000"/>
                    <a:gd name="connsiteY63" fmla="*/ 5190 h 10000"/>
                    <a:gd name="connsiteX64" fmla="*/ 4193 w 10000"/>
                    <a:gd name="connsiteY64" fmla="*/ 5391 h 10000"/>
                    <a:gd name="connsiteX65" fmla="*/ 3947 w 10000"/>
                    <a:gd name="connsiteY65" fmla="*/ 4743 h 10000"/>
                    <a:gd name="connsiteX66" fmla="*/ 3639 w 10000"/>
                    <a:gd name="connsiteY66" fmla="*/ 5934 h 10000"/>
                    <a:gd name="connsiteX67" fmla="*/ 3855 w 10000"/>
                    <a:gd name="connsiteY67" fmla="*/ 4022 h 10000"/>
                    <a:gd name="connsiteX68" fmla="*/ 3639 w 10000"/>
                    <a:gd name="connsiteY68" fmla="*/ 4213 h 10000"/>
                    <a:gd name="connsiteX69" fmla="*/ 3821 w 10000"/>
                    <a:gd name="connsiteY69" fmla="*/ 2704 h 10000"/>
                    <a:gd name="connsiteX70" fmla="*/ 3427 w 10000"/>
                    <a:gd name="connsiteY70" fmla="*/ 3491 h 10000"/>
                    <a:gd name="connsiteX71" fmla="*/ 3340 w 10000"/>
                    <a:gd name="connsiteY71" fmla="*/ 2895 h 10000"/>
                    <a:gd name="connsiteX72" fmla="*/ 3186 w 10000"/>
                    <a:gd name="connsiteY72" fmla="*/ 3693 h 10000"/>
                    <a:gd name="connsiteX73" fmla="*/ 3247 w 10000"/>
                    <a:gd name="connsiteY73" fmla="*/ 2046 h 10000"/>
                    <a:gd name="connsiteX74" fmla="*/ 2763 w 10000"/>
                    <a:gd name="connsiteY74" fmla="*/ 2442 h 10000"/>
                    <a:gd name="connsiteX75" fmla="*/ 3487 w 10000"/>
                    <a:gd name="connsiteY75" fmla="*/ 207 h 10000"/>
                    <a:gd name="connsiteX76" fmla="*/ 2663 w 10000"/>
                    <a:gd name="connsiteY76" fmla="*/ 1841 h 10000"/>
                    <a:gd name="connsiteX0" fmla="*/ 2183 w 10000"/>
                    <a:gd name="connsiteY0" fmla="*/ 1655 h 10000"/>
                    <a:gd name="connsiteX1" fmla="*/ 2183 w 10000"/>
                    <a:gd name="connsiteY1" fmla="*/ 2761 h 10000"/>
                    <a:gd name="connsiteX2" fmla="*/ 1818 w 10000"/>
                    <a:gd name="connsiteY2" fmla="*/ 2761 h 10000"/>
                    <a:gd name="connsiteX3" fmla="*/ 2270 w 10000"/>
                    <a:gd name="connsiteY3" fmla="*/ 4352 h 10000"/>
                    <a:gd name="connsiteX4" fmla="*/ 1756 w 10000"/>
                    <a:gd name="connsiteY4" fmla="*/ 3834 h 10000"/>
                    <a:gd name="connsiteX5" fmla="*/ 1545 w 10000"/>
                    <a:gd name="connsiteY5" fmla="*/ 4084 h 10000"/>
                    <a:gd name="connsiteX6" fmla="*/ 1087 w 10000"/>
                    <a:gd name="connsiteY6" fmla="*/ 3436 h 10000"/>
                    <a:gd name="connsiteX7" fmla="*/ 1415 w 10000"/>
                    <a:gd name="connsiteY7" fmla="*/ 5872 h 10000"/>
                    <a:gd name="connsiteX8" fmla="*/ 965 w 10000"/>
                    <a:gd name="connsiteY8" fmla="*/ 5329 h 10000"/>
                    <a:gd name="connsiteX9" fmla="*/ 934 w 10000"/>
                    <a:gd name="connsiteY9" fmla="*/ 6190 h 10000"/>
                    <a:gd name="connsiteX10" fmla="*/ 236 w 10000"/>
                    <a:gd name="connsiteY10" fmla="*/ 5934 h 10000"/>
                    <a:gd name="connsiteX11" fmla="*/ 628 w 10000"/>
                    <a:gd name="connsiteY11" fmla="*/ 7368 h 10000"/>
                    <a:gd name="connsiteX12" fmla="*/ 266 w 10000"/>
                    <a:gd name="connsiteY12" fmla="*/ 7162 h 10000"/>
                    <a:gd name="connsiteX13" fmla="*/ 512 w 10000"/>
                    <a:gd name="connsiteY13" fmla="*/ 8290 h 10000"/>
                    <a:gd name="connsiteX14" fmla="*/ 207 w 10000"/>
                    <a:gd name="connsiteY14" fmla="*/ 8022 h 10000"/>
                    <a:gd name="connsiteX15" fmla="*/ 0 w 10000"/>
                    <a:gd name="connsiteY15" fmla="*/ 10000 h 10000"/>
                    <a:gd name="connsiteX16" fmla="*/ 10000 w 10000"/>
                    <a:gd name="connsiteY16" fmla="*/ 6313 h 10000"/>
                    <a:gd name="connsiteX17" fmla="*/ 9391 w 10000"/>
                    <a:gd name="connsiteY17" fmla="*/ 5391 h 10000"/>
                    <a:gd name="connsiteX18" fmla="*/ 9545 w 10000"/>
                    <a:gd name="connsiteY18" fmla="*/ 6190 h 10000"/>
                    <a:gd name="connsiteX19" fmla="*/ 9239 w 10000"/>
                    <a:gd name="connsiteY19" fmla="*/ 6581 h 10000"/>
                    <a:gd name="connsiteX20" fmla="*/ 9203 w 10000"/>
                    <a:gd name="connsiteY20" fmla="*/ 5475 h 10000"/>
                    <a:gd name="connsiteX21" fmla="*/ 8658 w 10000"/>
                    <a:gd name="connsiteY21" fmla="*/ 6381 h 10000"/>
                    <a:gd name="connsiteX22" fmla="*/ 8870 w 10000"/>
                    <a:gd name="connsiteY22" fmla="*/ 4800 h 10000"/>
                    <a:gd name="connsiteX23" fmla="*/ 8634 w 10000"/>
                    <a:gd name="connsiteY23" fmla="*/ 3034 h 10000"/>
                    <a:gd name="connsiteX24" fmla="*/ 8599 w 10000"/>
                    <a:gd name="connsiteY24" fmla="*/ 4482 h 10000"/>
                    <a:gd name="connsiteX25" fmla="*/ 8389 w 10000"/>
                    <a:gd name="connsiteY25" fmla="*/ 4800 h 10000"/>
                    <a:gd name="connsiteX26" fmla="*/ 8571 w 10000"/>
                    <a:gd name="connsiteY26" fmla="*/ 5475 h 10000"/>
                    <a:gd name="connsiteX27" fmla="*/ 8018 w 10000"/>
                    <a:gd name="connsiteY27" fmla="*/ 4933 h 10000"/>
                    <a:gd name="connsiteX28" fmla="*/ 8324 w 10000"/>
                    <a:gd name="connsiteY28" fmla="*/ 6062 h 10000"/>
                    <a:gd name="connsiteX29" fmla="*/ 7871 w 10000"/>
                    <a:gd name="connsiteY29" fmla="*/ 5531 h 10000"/>
                    <a:gd name="connsiteX30" fmla="*/ 7996 w 10000"/>
                    <a:gd name="connsiteY30" fmla="*/ 6642 h 10000"/>
                    <a:gd name="connsiteX31" fmla="*/ 7533 w 10000"/>
                    <a:gd name="connsiteY31" fmla="*/ 6381 h 10000"/>
                    <a:gd name="connsiteX32" fmla="*/ 7503 w 10000"/>
                    <a:gd name="connsiteY32" fmla="*/ 5391 h 10000"/>
                    <a:gd name="connsiteX33" fmla="*/ 7079 w 10000"/>
                    <a:gd name="connsiteY33" fmla="*/ 6252 h 10000"/>
                    <a:gd name="connsiteX34" fmla="*/ 7227 w 10000"/>
                    <a:gd name="connsiteY34" fmla="*/ 5129 h 10000"/>
                    <a:gd name="connsiteX35" fmla="*/ 7079 w 10000"/>
                    <a:gd name="connsiteY35" fmla="*/ 3834 h 10000"/>
                    <a:gd name="connsiteX36" fmla="*/ 6833 w 10000"/>
                    <a:gd name="connsiteY36" fmla="*/ 5391 h 10000"/>
                    <a:gd name="connsiteX37" fmla="*/ 6864 w 10000"/>
                    <a:gd name="connsiteY37" fmla="*/ 6190 h 10000"/>
                    <a:gd name="connsiteX38" fmla="*/ 6681 w 10000"/>
                    <a:gd name="connsiteY38" fmla="*/ 5732 h 10000"/>
                    <a:gd name="connsiteX39" fmla="*/ 6681 w 10000"/>
                    <a:gd name="connsiteY39" fmla="*/ 6771 h 10000"/>
                    <a:gd name="connsiteX40" fmla="*/ 6412 w 10000"/>
                    <a:gd name="connsiteY40" fmla="*/ 6062 h 10000"/>
                    <a:gd name="connsiteX41" fmla="*/ 7321 w 10000"/>
                    <a:gd name="connsiteY41" fmla="*/ 1526 h 10000"/>
                    <a:gd name="connsiteX42" fmla="*/ 7714 w 10000"/>
                    <a:gd name="connsiteY42" fmla="*/ 1397 h 10000"/>
                    <a:gd name="connsiteX43" fmla="*/ 7417 w 10000"/>
                    <a:gd name="connsiteY43" fmla="*/ 475 h 10000"/>
                    <a:gd name="connsiteX44" fmla="*/ 7417 w 10000"/>
                    <a:gd name="connsiteY44" fmla="*/ 475 h 10000"/>
                    <a:gd name="connsiteX45" fmla="*/ 7417 w 10000"/>
                    <a:gd name="connsiteY45" fmla="*/ 475 h 10000"/>
                    <a:gd name="connsiteX46" fmla="*/ 7020 w 10000"/>
                    <a:gd name="connsiteY46" fmla="*/ 475 h 10000"/>
                    <a:gd name="connsiteX47" fmla="*/ 7020 w 10000"/>
                    <a:gd name="connsiteY47" fmla="*/ 856 h 10000"/>
                    <a:gd name="connsiteX48" fmla="*/ 7139 w 10000"/>
                    <a:gd name="connsiteY48" fmla="*/ 856 h 10000"/>
                    <a:gd name="connsiteX49" fmla="*/ 5889 w 10000"/>
                    <a:gd name="connsiteY49" fmla="*/ 5391 h 10000"/>
                    <a:gd name="connsiteX50" fmla="*/ 5801 w 10000"/>
                    <a:gd name="connsiteY50" fmla="*/ 4743 h 10000"/>
                    <a:gd name="connsiteX51" fmla="*/ 5650 w 10000"/>
                    <a:gd name="connsiteY51" fmla="*/ 4871 h 10000"/>
                    <a:gd name="connsiteX52" fmla="*/ 5442 w 10000"/>
                    <a:gd name="connsiteY52" fmla="*/ 4213 h 10000"/>
                    <a:gd name="connsiteX53" fmla="*/ 5348 w 10000"/>
                    <a:gd name="connsiteY53" fmla="*/ 5593 h 10000"/>
                    <a:gd name="connsiteX54" fmla="*/ 5168 w 10000"/>
                    <a:gd name="connsiteY54" fmla="*/ 5262 h 10000"/>
                    <a:gd name="connsiteX55" fmla="*/ 5222 w 10000"/>
                    <a:gd name="connsiteY55" fmla="*/ 6381 h 10000"/>
                    <a:gd name="connsiteX56" fmla="*/ 4825 w 10000"/>
                    <a:gd name="connsiteY56" fmla="*/ 5872 h 10000"/>
                    <a:gd name="connsiteX57" fmla="*/ 5034 w 10000"/>
                    <a:gd name="connsiteY57" fmla="*/ 6642 h 10000"/>
                    <a:gd name="connsiteX58" fmla="*/ 4825 w 10000"/>
                    <a:gd name="connsiteY58" fmla="*/ 6771 h 10000"/>
                    <a:gd name="connsiteX59" fmla="*/ 4982 w 10000"/>
                    <a:gd name="connsiteY59" fmla="*/ 7621 h 10000"/>
                    <a:gd name="connsiteX60" fmla="*/ 4645 w 10000"/>
                    <a:gd name="connsiteY60" fmla="*/ 7302 h 10000"/>
                    <a:gd name="connsiteX61" fmla="*/ 4645 w 10000"/>
                    <a:gd name="connsiteY61" fmla="*/ 6313 h 10000"/>
                    <a:gd name="connsiteX62" fmla="*/ 4376 w 10000"/>
                    <a:gd name="connsiteY62" fmla="*/ 6441 h 10000"/>
                    <a:gd name="connsiteX63" fmla="*/ 4376 w 10000"/>
                    <a:gd name="connsiteY63" fmla="*/ 5190 h 10000"/>
                    <a:gd name="connsiteX64" fmla="*/ 4193 w 10000"/>
                    <a:gd name="connsiteY64" fmla="*/ 5391 h 10000"/>
                    <a:gd name="connsiteX65" fmla="*/ 3947 w 10000"/>
                    <a:gd name="connsiteY65" fmla="*/ 4743 h 10000"/>
                    <a:gd name="connsiteX66" fmla="*/ 3639 w 10000"/>
                    <a:gd name="connsiteY66" fmla="*/ 5934 h 10000"/>
                    <a:gd name="connsiteX67" fmla="*/ 3855 w 10000"/>
                    <a:gd name="connsiteY67" fmla="*/ 4022 h 10000"/>
                    <a:gd name="connsiteX68" fmla="*/ 3639 w 10000"/>
                    <a:gd name="connsiteY68" fmla="*/ 4213 h 10000"/>
                    <a:gd name="connsiteX69" fmla="*/ 3821 w 10000"/>
                    <a:gd name="connsiteY69" fmla="*/ 2704 h 10000"/>
                    <a:gd name="connsiteX70" fmla="*/ 3427 w 10000"/>
                    <a:gd name="connsiteY70" fmla="*/ 3491 h 10000"/>
                    <a:gd name="connsiteX71" fmla="*/ 3340 w 10000"/>
                    <a:gd name="connsiteY71" fmla="*/ 2895 h 10000"/>
                    <a:gd name="connsiteX72" fmla="*/ 3186 w 10000"/>
                    <a:gd name="connsiteY72" fmla="*/ 3693 h 10000"/>
                    <a:gd name="connsiteX73" fmla="*/ 3247 w 10000"/>
                    <a:gd name="connsiteY73" fmla="*/ 2046 h 10000"/>
                    <a:gd name="connsiteX74" fmla="*/ 2763 w 10000"/>
                    <a:gd name="connsiteY74" fmla="*/ 2442 h 10000"/>
                    <a:gd name="connsiteX75" fmla="*/ 3487 w 10000"/>
                    <a:gd name="connsiteY75" fmla="*/ 207 h 10000"/>
                    <a:gd name="connsiteX76" fmla="*/ 2663 w 10000"/>
                    <a:gd name="connsiteY76" fmla="*/ 1841 h 10000"/>
                    <a:gd name="connsiteX77" fmla="*/ 2183 w 10000"/>
                    <a:gd name="connsiteY77" fmla="*/ 1655 h 10000"/>
                    <a:gd name="connsiteX0" fmla="*/ 2663 w 10000"/>
                    <a:gd name="connsiteY0" fmla="*/ 1841 h 10000"/>
                    <a:gd name="connsiteX1" fmla="*/ 2183 w 10000"/>
                    <a:gd name="connsiteY1" fmla="*/ 2761 h 10000"/>
                    <a:gd name="connsiteX2" fmla="*/ 1818 w 10000"/>
                    <a:gd name="connsiteY2" fmla="*/ 2761 h 10000"/>
                    <a:gd name="connsiteX3" fmla="*/ 2270 w 10000"/>
                    <a:gd name="connsiteY3" fmla="*/ 4352 h 10000"/>
                    <a:gd name="connsiteX4" fmla="*/ 1756 w 10000"/>
                    <a:gd name="connsiteY4" fmla="*/ 3834 h 10000"/>
                    <a:gd name="connsiteX5" fmla="*/ 1545 w 10000"/>
                    <a:gd name="connsiteY5" fmla="*/ 4084 h 10000"/>
                    <a:gd name="connsiteX6" fmla="*/ 1087 w 10000"/>
                    <a:gd name="connsiteY6" fmla="*/ 3436 h 10000"/>
                    <a:gd name="connsiteX7" fmla="*/ 1415 w 10000"/>
                    <a:gd name="connsiteY7" fmla="*/ 5872 h 10000"/>
                    <a:gd name="connsiteX8" fmla="*/ 965 w 10000"/>
                    <a:gd name="connsiteY8" fmla="*/ 5329 h 10000"/>
                    <a:gd name="connsiteX9" fmla="*/ 934 w 10000"/>
                    <a:gd name="connsiteY9" fmla="*/ 6190 h 10000"/>
                    <a:gd name="connsiteX10" fmla="*/ 236 w 10000"/>
                    <a:gd name="connsiteY10" fmla="*/ 5934 h 10000"/>
                    <a:gd name="connsiteX11" fmla="*/ 628 w 10000"/>
                    <a:gd name="connsiteY11" fmla="*/ 7368 h 10000"/>
                    <a:gd name="connsiteX12" fmla="*/ 266 w 10000"/>
                    <a:gd name="connsiteY12" fmla="*/ 7162 h 10000"/>
                    <a:gd name="connsiteX13" fmla="*/ 512 w 10000"/>
                    <a:gd name="connsiteY13" fmla="*/ 8290 h 10000"/>
                    <a:gd name="connsiteX14" fmla="*/ 207 w 10000"/>
                    <a:gd name="connsiteY14" fmla="*/ 8022 h 10000"/>
                    <a:gd name="connsiteX15" fmla="*/ 0 w 10000"/>
                    <a:gd name="connsiteY15" fmla="*/ 10000 h 10000"/>
                    <a:gd name="connsiteX16" fmla="*/ 10000 w 10000"/>
                    <a:gd name="connsiteY16" fmla="*/ 6313 h 10000"/>
                    <a:gd name="connsiteX17" fmla="*/ 9391 w 10000"/>
                    <a:gd name="connsiteY17" fmla="*/ 5391 h 10000"/>
                    <a:gd name="connsiteX18" fmla="*/ 9545 w 10000"/>
                    <a:gd name="connsiteY18" fmla="*/ 6190 h 10000"/>
                    <a:gd name="connsiteX19" fmla="*/ 9239 w 10000"/>
                    <a:gd name="connsiteY19" fmla="*/ 6581 h 10000"/>
                    <a:gd name="connsiteX20" fmla="*/ 9203 w 10000"/>
                    <a:gd name="connsiteY20" fmla="*/ 5475 h 10000"/>
                    <a:gd name="connsiteX21" fmla="*/ 8658 w 10000"/>
                    <a:gd name="connsiteY21" fmla="*/ 6381 h 10000"/>
                    <a:gd name="connsiteX22" fmla="*/ 8870 w 10000"/>
                    <a:gd name="connsiteY22" fmla="*/ 4800 h 10000"/>
                    <a:gd name="connsiteX23" fmla="*/ 8634 w 10000"/>
                    <a:gd name="connsiteY23" fmla="*/ 3034 h 10000"/>
                    <a:gd name="connsiteX24" fmla="*/ 8599 w 10000"/>
                    <a:gd name="connsiteY24" fmla="*/ 4482 h 10000"/>
                    <a:gd name="connsiteX25" fmla="*/ 8389 w 10000"/>
                    <a:gd name="connsiteY25" fmla="*/ 4800 h 10000"/>
                    <a:gd name="connsiteX26" fmla="*/ 8571 w 10000"/>
                    <a:gd name="connsiteY26" fmla="*/ 5475 h 10000"/>
                    <a:gd name="connsiteX27" fmla="*/ 8018 w 10000"/>
                    <a:gd name="connsiteY27" fmla="*/ 4933 h 10000"/>
                    <a:gd name="connsiteX28" fmla="*/ 8324 w 10000"/>
                    <a:gd name="connsiteY28" fmla="*/ 6062 h 10000"/>
                    <a:gd name="connsiteX29" fmla="*/ 7871 w 10000"/>
                    <a:gd name="connsiteY29" fmla="*/ 5531 h 10000"/>
                    <a:gd name="connsiteX30" fmla="*/ 7996 w 10000"/>
                    <a:gd name="connsiteY30" fmla="*/ 6642 h 10000"/>
                    <a:gd name="connsiteX31" fmla="*/ 7533 w 10000"/>
                    <a:gd name="connsiteY31" fmla="*/ 6381 h 10000"/>
                    <a:gd name="connsiteX32" fmla="*/ 7503 w 10000"/>
                    <a:gd name="connsiteY32" fmla="*/ 5391 h 10000"/>
                    <a:gd name="connsiteX33" fmla="*/ 7079 w 10000"/>
                    <a:gd name="connsiteY33" fmla="*/ 6252 h 10000"/>
                    <a:gd name="connsiteX34" fmla="*/ 7227 w 10000"/>
                    <a:gd name="connsiteY34" fmla="*/ 5129 h 10000"/>
                    <a:gd name="connsiteX35" fmla="*/ 7079 w 10000"/>
                    <a:gd name="connsiteY35" fmla="*/ 3834 h 10000"/>
                    <a:gd name="connsiteX36" fmla="*/ 6833 w 10000"/>
                    <a:gd name="connsiteY36" fmla="*/ 5391 h 10000"/>
                    <a:gd name="connsiteX37" fmla="*/ 6864 w 10000"/>
                    <a:gd name="connsiteY37" fmla="*/ 6190 h 10000"/>
                    <a:gd name="connsiteX38" fmla="*/ 6681 w 10000"/>
                    <a:gd name="connsiteY38" fmla="*/ 5732 h 10000"/>
                    <a:gd name="connsiteX39" fmla="*/ 6681 w 10000"/>
                    <a:gd name="connsiteY39" fmla="*/ 6771 h 10000"/>
                    <a:gd name="connsiteX40" fmla="*/ 6412 w 10000"/>
                    <a:gd name="connsiteY40" fmla="*/ 6062 h 10000"/>
                    <a:gd name="connsiteX41" fmla="*/ 7321 w 10000"/>
                    <a:gd name="connsiteY41" fmla="*/ 1526 h 10000"/>
                    <a:gd name="connsiteX42" fmla="*/ 7714 w 10000"/>
                    <a:gd name="connsiteY42" fmla="*/ 1397 h 10000"/>
                    <a:gd name="connsiteX43" fmla="*/ 7417 w 10000"/>
                    <a:gd name="connsiteY43" fmla="*/ 475 h 10000"/>
                    <a:gd name="connsiteX44" fmla="*/ 7417 w 10000"/>
                    <a:gd name="connsiteY44" fmla="*/ 475 h 10000"/>
                    <a:gd name="connsiteX45" fmla="*/ 7417 w 10000"/>
                    <a:gd name="connsiteY45" fmla="*/ 475 h 10000"/>
                    <a:gd name="connsiteX46" fmla="*/ 7020 w 10000"/>
                    <a:gd name="connsiteY46" fmla="*/ 475 h 10000"/>
                    <a:gd name="connsiteX47" fmla="*/ 7020 w 10000"/>
                    <a:gd name="connsiteY47" fmla="*/ 856 h 10000"/>
                    <a:gd name="connsiteX48" fmla="*/ 7139 w 10000"/>
                    <a:gd name="connsiteY48" fmla="*/ 856 h 10000"/>
                    <a:gd name="connsiteX49" fmla="*/ 5889 w 10000"/>
                    <a:gd name="connsiteY49" fmla="*/ 5391 h 10000"/>
                    <a:gd name="connsiteX50" fmla="*/ 5801 w 10000"/>
                    <a:gd name="connsiteY50" fmla="*/ 4743 h 10000"/>
                    <a:gd name="connsiteX51" fmla="*/ 5650 w 10000"/>
                    <a:gd name="connsiteY51" fmla="*/ 4871 h 10000"/>
                    <a:gd name="connsiteX52" fmla="*/ 5442 w 10000"/>
                    <a:gd name="connsiteY52" fmla="*/ 4213 h 10000"/>
                    <a:gd name="connsiteX53" fmla="*/ 5348 w 10000"/>
                    <a:gd name="connsiteY53" fmla="*/ 5593 h 10000"/>
                    <a:gd name="connsiteX54" fmla="*/ 5168 w 10000"/>
                    <a:gd name="connsiteY54" fmla="*/ 5262 h 10000"/>
                    <a:gd name="connsiteX55" fmla="*/ 5222 w 10000"/>
                    <a:gd name="connsiteY55" fmla="*/ 6381 h 10000"/>
                    <a:gd name="connsiteX56" fmla="*/ 4825 w 10000"/>
                    <a:gd name="connsiteY56" fmla="*/ 5872 h 10000"/>
                    <a:gd name="connsiteX57" fmla="*/ 5034 w 10000"/>
                    <a:gd name="connsiteY57" fmla="*/ 6642 h 10000"/>
                    <a:gd name="connsiteX58" fmla="*/ 4825 w 10000"/>
                    <a:gd name="connsiteY58" fmla="*/ 6771 h 10000"/>
                    <a:gd name="connsiteX59" fmla="*/ 4982 w 10000"/>
                    <a:gd name="connsiteY59" fmla="*/ 7621 h 10000"/>
                    <a:gd name="connsiteX60" fmla="*/ 4645 w 10000"/>
                    <a:gd name="connsiteY60" fmla="*/ 7302 h 10000"/>
                    <a:gd name="connsiteX61" fmla="*/ 4645 w 10000"/>
                    <a:gd name="connsiteY61" fmla="*/ 6313 h 10000"/>
                    <a:gd name="connsiteX62" fmla="*/ 4376 w 10000"/>
                    <a:gd name="connsiteY62" fmla="*/ 6441 h 10000"/>
                    <a:gd name="connsiteX63" fmla="*/ 4376 w 10000"/>
                    <a:gd name="connsiteY63" fmla="*/ 5190 h 10000"/>
                    <a:gd name="connsiteX64" fmla="*/ 4193 w 10000"/>
                    <a:gd name="connsiteY64" fmla="*/ 5391 h 10000"/>
                    <a:gd name="connsiteX65" fmla="*/ 3947 w 10000"/>
                    <a:gd name="connsiteY65" fmla="*/ 4743 h 10000"/>
                    <a:gd name="connsiteX66" fmla="*/ 3639 w 10000"/>
                    <a:gd name="connsiteY66" fmla="*/ 5934 h 10000"/>
                    <a:gd name="connsiteX67" fmla="*/ 3855 w 10000"/>
                    <a:gd name="connsiteY67" fmla="*/ 4022 h 10000"/>
                    <a:gd name="connsiteX68" fmla="*/ 3639 w 10000"/>
                    <a:gd name="connsiteY68" fmla="*/ 4213 h 10000"/>
                    <a:gd name="connsiteX69" fmla="*/ 3821 w 10000"/>
                    <a:gd name="connsiteY69" fmla="*/ 2704 h 10000"/>
                    <a:gd name="connsiteX70" fmla="*/ 3427 w 10000"/>
                    <a:gd name="connsiteY70" fmla="*/ 3491 h 10000"/>
                    <a:gd name="connsiteX71" fmla="*/ 3340 w 10000"/>
                    <a:gd name="connsiteY71" fmla="*/ 2895 h 10000"/>
                    <a:gd name="connsiteX72" fmla="*/ 3186 w 10000"/>
                    <a:gd name="connsiteY72" fmla="*/ 3693 h 10000"/>
                    <a:gd name="connsiteX73" fmla="*/ 3247 w 10000"/>
                    <a:gd name="connsiteY73" fmla="*/ 2046 h 10000"/>
                    <a:gd name="connsiteX74" fmla="*/ 2763 w 10000"/>
                    <a:gd name="connsiteY74" fmla="*/ 2442 h 10000"/>
                    <a:gd name="connsiteX75" fmla="*/ 3487 w 10000"/>
                    <a:gd name="connsiteY75" fmla="*/ 207 h 10000"/>
                    <a:gd name="connsiteX76" fmla="*/ 2663 w 10000"/>
                    <a:gd name="connsiteY76" fmla="*/ 1841 h 10000"/>
                    <a:gd name="connsiteX0" fmla="*/ 2663 w 10000"/>
                    <a:gd name="connsiteY0" fmla="*/ 1841 h 10000"/>
                    <a:gd name="connsiteX1" fmla="*/ 1818 w 10000"/>
                    <a:gd name="connsiteY1" fmla="*/ 2761 h 10000"/>
                    <a:gd name="connsiteX2" fmla="*/ 2270 w 10000"/>
                    <a:gd name="connsiteY2" fmla="*/ 4352 h 10000"/>
                    <a:gd name="connsiteX3" fmla="*/ 1756 w 10000"/>
                    <a:gd name="connsiteY3" fmla="*/ 3834 h 10000"/>
                    <a:gd name="connsiteX4" fmla="*/ 1545 w 10000"/>
                    <a:gd name="connsiteY4" fmla="*/ 4084 h 10000"/>
                    <a:gd name="connsiteX5" fmla="*/ 1087 w 10000"/>
                    <a:gd name="connsiteY5" fmla="*/ 3436 h 10000"/>
                    <a:gd name="connsiteX6" fmla="*/ 1415 w 10000"/>
                    <a:gd name="connsiteY6" fmla="*/ 5872 h 10000"/>
                    <a:gd name="connsiteX7" fmla="*/ 965 w 10000"/>
                    <a:gd name="connsiteY7" fmla="*/ 5329 h 10000"/>
                    <a:gd name="connsiteX8" fmla="*/ 934 w 10000"/>
                    <a:gd name="connsiteY8" fmla="*/ 6190 h 10000"/>
                    <a:gd name="connsiteX9" fmla="*/ 236 w 10000"/>
                    <a:gd name="connsiteY9" fmla="*/ 5934 h 10000"/>
                    <a:gd name="connsiteX10" fmla="*/ 628 w 10000"/>
                    <a:gd name="connsiteY10" fmla="*/ 7368 h 10000"/>
                    <a:gd name="connsiteX11" fmla="*/ 266 w 10000"/>
                    <a:gd name="connsiteY11" fmla="*/ 7162 h 10000"/>
                    <a:gd name="connsiteX12" fmla="*/ 512 w 10000"/>
                    <a:gd name="connsiteY12" fmla="*/ 8290 h 10000"/>
                    <a:gd name="connsiteX13" fmla="*/ 207 w 10000"/>
                    <a:gd name="connsiteY13" fmla="*/ 8022 h 10000"/>
                    <a:gd name="connsiteX14" fmla="*/ 0 w 10000"/>
                    <a:gd name="connsiteY14" fmla="*/ 10000 h 10000"/>
                    <a:gd name="connsiteX15" fmla="*/ 10000 w 10000"/>
                    <a:gd name="connsiteY15" fmla="*/ 6313 h 10000"/>
                    <a:gd name="connsiteX16" fmla="*/ 9391 w 10000"/>
                    <a:gd name="connsiteY16" fmla="*/ 5391 h 10000"/>
                    <a:gd name="connsiteX17" fmla="*/ 9545 w 10000"/>
                    <a:gd name="connsiteY17" fmla="*/ 6190 h 10000"/>
                    <a:gd name="connsiteX18" fmla="*/ 9239 w 10000"/>
                    <a:gd name="connsiteY18" fmla="*/ 6581 h 10000"/>
                    <a:gd name="connsiteX19" fmla="*/ 9203 w 10000"/>
                    <a:gd name="connsiteY19" fmla="*/ 5475 h 10000"/>
                    <a:gd name="connsiteX20" fmla="*/ 8658 w 10000"/>
                    <a:gd name="connsiteY20" fmla="*/ 6381 h 10000"/>
                    <a:gd name="connsiteX21" fmla="*/ 8870 w 10000"/>
                    <a:gd name="connsiteY21" fmla="*/ 4800 h 10000"/>
                    <a:gd name="connsiteX22" fmla="*/ 8634 w 10000"/>
                    <a:gd name="connsiteY22" fmla="*/ 3034 h 10000"/>
                    <a:gd name="connsiteX23" fmla="*/ 8599 w 10000"/>
                    <a:gd name="connsiteY23" fmla="*/ 4482 h 10000"/>
                    <a:gd name="connsiteX24" fmla="*/ 8389 w 10000"/>
                    <a:gd name="connsiteY24" fmla="*/ 4800 h 10000"/>
                    <a:gd name="connsiteX25" fmla="*/ 8571 w 10000"/>
                    <a:gd name="connsiteY25" fmla="*/ 5475 h 10000"/>
                    <a:gd name="connsiteX26" fmla="*/ 8018 w 10000"/>
                    <a:gd name="connsiteY26" fmla="*/ 4933 h 10000"/>
                    <a:gd name="connsiteX27" fmla="*/ 8324 w 10000"/>
                    <a:gd name="connsiteY27" fmla="*/ 6062 h 10000"/>
                    <a:gd name="connsiteX28" fmla="*/ 7871 w 10000"/>
                    <a:gd name="connsiteY28" fmla="*/ 5531 h 10000"/>
                    <a:gd name="connsiteX29" fmla="*/ 7996 w 10000"/>
                    <a:gd name="connsiteY29" fmla="*/ 6642 h 10000"/>
                    <a:gd name="connsiteX30" fmla="*/ 7533 w 10000"/>
                    <a:gd name="connsiteY30" fmla="*/ 6381 h 10000"/>
                    <a:gd name="connsiteX31" fmla="*/ 7503 w 10000"/>
                    <a:gd name="connsiteY31" fmla="*/ 5391 h 10000"/>
                    <a:gd name="connsiteX32" fmla="*/ 7079 w 10000"/>
                    <a:gd name="connsiteY32" fmla="*/ 6252 h 10000"/>
                    <a:gd name="connsiteX33" fmla="*/ 7227 w 10000"/>
                    <a:gd name="connsiteY33" fmla="*/ 5129 h 10000"/>
                    <a:gd name="connsiteX34" fmla="*/ 7079 w 10000"/>
                    <a:gd name="connsiteY34" fmla="*/ 3834 h 10000"/>
                    <a:gd name="connsiteX35" fmla="*/ 6833 w 10000"/>
                    <a:gd name="connsiteY35" fmla="*/ 5391 h 10000"/>
                    <a:gd name="connsiteX36" fmla="*/ 6864 w 10000"/>
                    <a:gd name="connsiteY36" fmla="*/ 6190 h 10000"/>
                    <a:gd name="connsiteX37" fmla="*/ 6681 w 10000"/>
                    <a:gd name="connsiteY37" fmla="*/ 5732 h 10000"/>
                    <a:gd name="connsiteX38" fmla="*/ 6681 w 10000"/>
                    <a:gd name="connsiteY38" fmla="*/ 6771 h 10000"/>
                    <a:gd name="connsiteX39" fmla="*/ 6412 w 10000"/>
                    <a:gd name="connsiteY39" fmla="*/ 6062 h 10000"/>
                    <a:gd name="connsiteX40" fmla="*/ 7321 w 10000"/>
                    <a:gd name="connsiteY40" fmla="*/ 1526 h 10000"/>
                    <a:gd name="connsiteX41" fmla="*/ 7714 w 10000"/>
                    <a:gd name="connsiteY41" fmla="*/ 1397 h 10000"/>
                    <a:gd name="connsiteX42" fmla="*/ 7417 w 10000"/>
                    <a:gd name="connsiteY42" fmla="*/ 475 h 10000"/>
                    <a:gd name="connsiteX43" fmla="*/ 7417 w 10000"/>
                    <a:gd name="connsiteY43" fmla="*/ 475 h 10000"/>
                    <a:gd name="connsiteX44" fmla="*/ 7417 w 10000"/>
                    <a:gd name="connsiteY44" fmla="*/ 475 h 10000"/>
                    <a:gd name="connsiteX45" fmla="*/ 7020 w 10000"/>
                    <a:gd name="connsiteY45" fmla="*/ 475 h 10000"/>
                    <a:gd name="connsiteX46" fmla="*/ 7020 w 10000"/>
                    <a:gd name="connsiteY46" fmla="*/ 856 h 10000"/>
                    <a:gd name="connsiteX47" fmla="*/ 7139 w 10000"/>
                    <a:gd name="connsiteY47" fmla="*/ 856 h 10000"/>
                    <a:gd name="connsiteX48" fmla="*/ 5889 w 10000"/>
                    <a:gd name="connsiteY48" fmla="*/ 5391 h 10000"/>
                    <a:gd name="connsiteX49" fmla="*/ 5801 w 10000"/>
                    <a:gd name="connsiteY49" fmla="*/ 4743 h 10000"/>
                    <a:gd name="connsiteX50" fmla="*/ 5650 w 10000"/>
                    <a:gd name="connsiteY50" fmla="*/ 4871 h 10000"/>
                    <a:gd name="connsiteX51" fmla="*/ 5442 w 10000"/>
                    <a:gd name="connsiteY51" fmla="*/ 4213 h 10000"/>
                    <a:gd name="connsiteX52" fmla="*/ 5348 w 10000"/>
                    <a:gd name="connsiteY52" fmla="*/ 5593 h 10000"/>
                    <a:gd name="connsiteX53" fmla="*/ 5168 w 10000"/>
                    <a:gd name="connsiteY53" fmla="*/ 5262 h 10000"/>
                    <a:gd name="connsiteX54" fmla="*/ 5222 w 10000"/>
                    <a:gd name="connsiteY54" fmla="*/ 6381 h 10000"/>
                    <a:gd name="connsiteX55" fmla="*/ 4825 w 10000"/>
                    <a:gd name="connsiteY55" fmla="*/ 5872 h 10000"/>
                    <a:gd name="connsiteX56" fmla="*/ 5034 w 10000"/>
                    <a:gd name="connsiteY56" fmla="*/ 6642 h 10000"/>
                    <a:gd name="connsiteX57" fmla="*/ 4825 w 10000"/>
                    <a:gd name="connsiteY57" fmla="*/ 6771 h 10000"/>
                    <a:gd name="connsiteX58" fmla="*/ 4982 w 10000"/>
                    <a:gd name="connsiteY58" fmla="*/ 7621 h 10000"/>
                    <a:gd name="connsiteX59" fmla="*/ 4645 w 10000"/>
                    <a:gd name="connsiteY59" fmla="*/ 7302 h 10000"/>
                    <a:gd name="connsiteX60" fmla="*/ 4645 w 10000"/>
                    <a:gd name="connsiteY60" fmla="*/ 6313 h 10000"/>
                    <a:gd name="connsiteX61" fmla="*/ 4376 w 10000"/>
                    <a:gd name="connsiteY61" fmla="*/ 6441 h 10000"/>
                    <a:gd name="connsiteX62" fmla="*/ 4376 w 10000"/>
                    <a:gd name="connsiteY62" fmla="*/ 5190 h 10000"/>
                    <a:gd name="connsiteX63" fmla="*/ 4193 w 10000"/>
                    <a:gd name="connsiteY63" fmla="*/ 5391 h 10000"/>
                    <a:gd name="connsiteX64" fmla="*/ 3947 w 10000"/>
                    <a:gd name="connsiteY64" fmla="*/ 4743 h 10000"/>
                    <a:gd name="connsiteX65" fmla="*/ 3639 w 10000"/>
                    <a:gd name="connsiteY65" fmla="*/ 5934 h 10000"/>
                    <a:gd name="connsiteX66" fmla="*/ 3855 w 10000"/>
                    <a:gd name="connsiteY66" fmla="*/ 4022 h 10000"/>
                    <a:gd name="connsiteX67" fmla="*/ 3639 w 10000"/>
                    <a:gd name="connsiteY67" fmla="*/ 4213 h 10000"/>
                    <a:gd name="connsiteX68" fmla="*/ 3821 w 10000"/>
                    <a:gd name="connsiteY68" fmla="*/ 2704 h 10000"/>
                    <a:gd name="connsiteX69" fmla="*/ 3427 w 10000"/>
                    <a:gd name="connsiteY69" fmla="*/ 3491 h 10000"/>
                    <a:gd name="connsiteX70" fmla="*/ 3340 w 10000"/>
                    <a:gd name="connsiteY70" fmla="*/ 2895 h 10000"/>
                    <a:gd name="connsiteX71" fmla="*/ 3186 w 10000"/>
                    <a:gd name="connsiteY71" fmla="*/ 3693 h 10000"/>
                    <a:gd name="connsiteX72" fmla="*/ 3247 w 10000"/>
                    <a:gd name="connsiteY72" fmla="*/ 2046 h 10000"/>
                    <a:gd name="connsiteX73" fmla="*/ 2763 w 10000"/>
                    <a:gd name="connsiteY73" fmla="*/ 2442 h 10000"/>
                    <a:gd name="connsiteX74" fmla="*/ 3487 w 10000"/>
                    <a:gd name="connsiteY74" fmla="*/ 207 h 10000"/>
                    <a:gd name="connsiteX75" fmla="*/ 2663 w 10000"/>
                    <a:gd name="connsiteY75" fmla="*/ 1841 h 10000"/>
                    <a:gd name="connsiteX0" fmla="*/ 2663 w 10000"/>
                    <a:gd name="connsiteY0" fmla="*/ 1841 h 10000"/>
                    <a:gd name="connsiteX1" fmla="*/ 2270 w 10000"/>
                    <a:gd name="connsiteY1" fmla="*/ 4352 h 10000"/>
                    <a:gd name="connsiteX2" fmla="*/ 1756 w 10000"/>
                    <a:gd name="connsiteY2" fmla="*/ 3834 h 10000"/>
                    <a:gd name="connsiteX3" fmla="*/ 1545 w 10000"/>
                    <a:gd name="connsiteY3" fmla="*/ 4084 h 10000"/>
                    <a:gd name="connsiteX4" fmla="*/ 1087 w 10000"/>
                    <a:gd name="connsiteY4" fmla="*/ 3436 h 10000"/>
                    <a:gd name="connsiteX5" fmla="*/ 1415 w 10000"/>
                    <a:gd name="connsiteY5" fmla="*/ 5872 h 10000"/>
                    <a:gd name="connsiteX6" fmla="*/ 965 w 10000"/>
                    <a:gd name="connsiteY6" fmla="*/ 5329 h 10000"/>
                    <a:gd name="connsiteX7" fmla="*/ 934 w 10000"/>
                    <a:gd name="connsiteY7" fmla="*/ 6190 h 10000"/>
                    <a:gd name="connsiteX8" fmla="*/ 236 w 10000"/>
                    <a:gd name="connsiteY8" fmla="*/ 5934 h 10000"/>
                    <a:gd name="connsiteX9" fmla="*/ 628 w 10000"/>
                    <a:gd name="connsiteY9" fmla="*/ 7368 h 10000"/>
                    <a:gd name="connsiteX10" fmla="*/ 266 w 10000"/>
                    <a:gd name="connsiteY10" fmla="*/ 7162 h 10000"/>
                    <a:gd name="connsiteX11" fmla="*/ 512 w 10000"/>
                    <a:gd name="connsiteY11" fmla="*/ 8290 h 10000"/>
                    <a:gd name="connsiteX12" fmla="*/ 207 w 10000"/>
                    <a:gd name="connsiteY12" fmla="*/ 8022 h 10000"/>
                    <a:gd name="connsiteX13" fmla="*/ 0 w 10000"/>
                    <a:gd name="connsiteY13" fmla="*/ 10000 h 10000"/>
                    <a:gd name="connsiteX14" fmla="*/ 10000 w 10000"/>
                    <a:gd name="connsiteY14" fmla="*/ 6313 h 10000"/>
                    <a:gd name="connsiteX15" fmla="*/ 9391 w 10000"/>
                    <a:gd name="connsiteY15" fmla="*/ 5391 h 10000"/>
                    <a:gd name="connsiteX16" fmla="*/ 9545 w 10000"/>
                    <a:gd name="connsiteY16" fmla="*/ 6190 h 10000"/>
                    <a:gd name="connsiteX17" fmla="*/ 9239 w 10000"/>
                    <a:gd name="connsiteY17" fmla="*/ 6581 h 10000"/>
                    <a:gd name="connsiteX18" fmla="*/ 9203 w 10000"/>
                    <a:gd name="connsiteY18" fmla="*/ 5475 h 10000"/>
                    <a:gd name="connsiteX19" fmla="*/ 8658 w 10000"/>
                    <a:gd name="connsiteY19" fmla="*/ 6381 h 10000"/>
                    <a:gd name="connsiteX20" fmla="*/ 8870 w 10000"/>
                    <a:gd name="connsiteY20" fmla="*/ 4800 h 10000"/>
                    <a:gd name="connsiteX21" fmla="*/ 8634 w 10000"/>
                    <a:gd name="connsiteY21" fmla="*/ 3034 h 10000"/>
                    <a:gd name="connsiteX22" fmla="*/ 8599 w 10000"/>
                    <a:gd name="connsiteY22" fmla="*/ 4482 h 10000"/>
                    <a:gd name="connsiteX23" fmla="*/ 8389 w 10000"/>
                    <a:gd name="connsiteY23" fmla="*/ 4800 h 10000"/>
                    <a:gd name="connsiteX24" fmla="*/ 8571 w 10000"/>
                    <a:gd name="connsiteY24" fmla="*/ 5475 h 10000"/>
                    <a:gd name="connsiteX25" fmla="*/ 8018 w 10000"/>
                    <a:gd name="connsiteY25" fmla="*/ 4933 h 10000"/>
                    <a:gd name="connsiteX26" fmla="*/ 8324 w 10000"/>
                    <a:gd name="connsiteY26" fmla="*/ 6062 h 10000"/>
                    <a:gd name="connsiteX27" fmla="*/ 7871 w 10000"/>
                    <a:gd name="connsiteY27" fmla="*/ 5531 h 10000"/>
                    <a:gd name="connsiteX28" fmla="*/ 7996 w 10000"/>
                    <a:gd name="connsiteY28" fmla="*/ 6642 h 10000"/>
                    <a:gd name="connsiteX29" fmla="*/ 7533 w 10000"/>
                    <a:gd name="connsiteY29" fmla="*/ 6381 h 10000"/>
                    <a:gd name="connsiteX30" fmla="*/ 7503 w 10000"/>
                    <a:gd name="connsiteY30" fmla="*/ 5391 h 10000"/>
                    <a:gd name="connsiteX31" fmla="*/ 7079 w 10000"/>
                    <a:gd name="connsiteY31" fmla="*/ 6252 h 10000"/>
                    <a:gd name="connsiteX32" fmla="*/ 7227 w 10000"/>
                    <a:gd name="connsiteY32" fmla="*/ 5129 h 10000"/>
                    <a:gd name="connsiteX33" fmla="*/ 7079 w 10000"/>
                    <a:gd name="connsiteY33" fmla="*/ 3834 h 10000"/>
                    <a:gd name="connsiteX34" fmla="*/ 6833 w 10000"/>
                    <a:gd name="connsiteY34" fmla="*/ 5391 h 10000"/>
                    <a:gd name="connsiteX35" fmla="*/ 6864 w 10000"/>
                    <a:gd name="connsiteY35" fmla="*/ 6190 h 10000"/>
                    <a:gd name="connsiteX36" fmla="*/ 6681 w 10000"/>
                    <a:gd name="connsiteY36" fmla="*/ 5732 h 10000"/>
                    <a:gd name="connsiteX37" fmla="*/ 6681 w 10000"/>
                    <a:gd name="connsiteY37" fmla="*/ 6771 h 10000"/>
                    <a:gd name="connsiteX38" fmla="*/ 6412 w 10000"/>
                    <a:gd name="connsiteY38" fmla="*/ 6062 h 10000"/>
                    <a:gd name="connsiteX39" fmla="*/ 7321 w 10000"/>
                    <a:gd name="connsiteY39" fmla="*/ 1526 h 10000"/>
                    <a:gd name="connsiteX40" fmla="*/ 7714 w 10000"/>
                    <a:gd name="connsiteY40" fmla="*/ 1397 h 10000"/>
                    <a:gd name="connsiteX41" fmla="*/ 7417 w 10000"/>
                    <a:gd name="connsiteY41" fmla="*/ 475 h 10000"/>
                    <a:gd name="connsiteX42" fmla="*/ 7417 w 10000"/>
                    <a:gd name="connsiteY42" fmla="*/ 475 h 10000"/>
                    <a:gd name="connsiteX43" fmla="*/ 7417 w 10000"/>
                    <a:gd name="connsiteY43" fmla="*/ 475 h 10000"/>
                    <a:gd name="connsiteX44" fmla="*/ 7020 w 10000"/>
                    <a:gd name="connsiteY44" fmla="*/ 475 h 10000"/>
                    <a:gd name="connsiteX45" fmla="*/ 7020 w 10000"/>
                    <a:gd name="connsiteY45" fmla="*/ 856 h 10000"/>
                    <a:gd name="connsiteX46" fmla="*/ 7139 w 10000"/>
                    <a:gd name="connsiteY46" fmla="*/ 856 h 10000"/>
                    <a:gd name="connsiteX47" fmla="*/ 5889 w 10000"/>
                    <a:gd name="connsiteY47" fmla="*/ 5391 h 10000"/>
                    <a:gd name="connsiteX48" fmla="*/ 5801 w 10000"/>
                    <a:gd name="connsiteY48" fmla="*/ 4743 h 10000"/>
                    <a:gd name="connsiteX49" fmla="*/ 5650 w 10000"/>
                    <a:gd name="connsiteY49" fmla="*/ 4871 h 10000"/>
                    <a:gd name="connsiteX50" fmla="*/ 5442 w 10000"/>
                    <a:gd name="connsiteY50" fmla="*/ 4213 h 10000"/>
                    <a:gd name="connsiteX51" fmla="*/ 5348 w 10000"/>
                    <a:gd name="connsiteY51" fmla="*/ 5593 h 10000"/>
                    <a:gd name="connsiteX52" fmla="*/ 5168 w 10000"/>
                    <a:gd name="connsiteY52" fmla="*/ 5262 h 10000"/>
                    <a:gd name="connsiteX53" fmla="*/ 5222 w 10000"/>
                    <a:gd name="connsiteY53" fmla="*/ 6381 h 10000"/>
                    <a:gd name="connsiteX54" fmla="*/ 4825 w 10000"/>
                    <a:gd name="connsiteY54" fmla="*/ 5872 h 10000"/>
                    <a:gd name="connsiteX55" fmla="*/ 5034 w 10000"/>
                    <a:gd name="connsiteY55" fmla="*/ 6642 h 10000"/>
                    <a:gd name="connsiteX56" fmla="*/ 4825 w 10000"/>
                    <a:gd name="connsiteY56" fmla="*/ 6771 h 10000"/>
                    <a:gd name="connsiteX57" fmla="*/ 4982 w 10000"/>
                    <a:gd name="connsiteY57" fmla="*/ 7621 h 10000"/>
                    <a:gd name="connsiteX58" fmla="*/ 4645 w 10000"/>
                    <a:gd name="connsiteY58" fmla="*/ 7302 h 10000"/>
                    <a:gd name="connsiteX59" fmla="*/ 4645 w 10000"/>
                    <a:gd name="connsiteY59" fmla="*/ 6313 h 10000"/>
                    <a:gd name="connsiteX60" fmla="*/ 4376 w 10000"/>
                    <a:gd name="connsiteY60" fmla="*/ 6441 h 10000"/>
                    <a:gd name="connsiteX61" fmla="*/ 4376 w 10000"/>
                    <a:gd name="connsiteY61" fmla="*/ 5190 h 10000"/>
                    <a:gd name="connsiteX62" fmla="*/ 4193 w 10000"/>
                    <a:gd name="connsiteY62" fmla="*/ 5391 h 10000"/>
                    <a:gd name="connsiteX63" fmla="*/ 3947 w 10000"/>
                    <a:gd name="connsiteY63" fmla="*/ 4743 h 10000"/>
                    <a:gd name="connsiteX64" fmla="*/ 3639 w 10000"/>
                    <a:gd name="connsiteY64" fmla="*/ 5934 h 10000"/>
                    <a:gd name="connsiteX65" fmla="*/ 3855 w 10000"/>
                    <a:gd name="connsiteY65" fmla="*/ 4022 h 10000"/>
                    <a:gd name="connsiteX66" fmla="*/ 3639 w 10000"/>
                    <a:gd name="connsiteY66" fmla="*/ 4213 h 10000"/>
                    <a:gd name="connsiteX67" fmla="*/ 3821 w 10000"/>
                    <a:gd name="connsiteY67" fmla="*/ 2704 h 10000"/>
                    <a:gd name="connsiteX68" fmla="*/ 3427 w 10000"/>
                    <a:gd name="connsiteY68" fmla="*/ 3491 h 10000"/>
                    <a:gd name="connsiteX69" fmla="*/ 3340 w 10000"/>
                    <a:gd name="connsiteY69" fmla="*/ 2895 h 10000"/>
                    <a:gd name="connsiteX70" fmla="*/ 3186 w 10000"/>
                    <a:gd name="connsiteY70" fmla="*/ 3693 h 10000"/>
                    <a:gd name="connsiteX71" fmla="*/ 3247 w 10000"/>
                    <a:gd name="connsiteY71" fmla="*/ 2046 h 10000"/>
                    <a:gd name="connsiteX72" fmla="*/ 2763 w 10000"/>
                    <a:gd name="connsiteY72" fmla="*/ 2442 h 10000"/>
                    <a:gd name="connsiteX73" fmla="*/ 3487 w 10000"/>
                    <a:gd name="connsiteY73" fmla="*/ 207 h 10000"/>
                    <a:gd name="connsiteX74" fmla="*/ 2663 w 10000"/>
                    <a:gd name="connsiteY74" fmla="*/ 1841 h 10000"/>
                    <a:gd name="connsiteX0" fmla="*/ 2663 w 10000"/>
                    <a:gd name="connsiteY0" fmla="*/ 1841 h 10000"/>
                    <a:gd name="connsiteX1" fmla="*/ 1756 w 10000"/>
                    <a:gd name="connsiteY1" fmla="*/ 3834 h 10000"/>
                    <a:gd name="connsiteX2" fmla="*/ 1545 w 10000"/>
                    <a:gd name="connsiteY2" fmla="*/ 4084 h 10000"/>
                    <a:gd name="connsiteX3" fmla="*/ 1087 w 10000"/>
                    <a:gd name="connsiteY3" fmla="*/ 3436 h 10000"/>
                    <a:gd name="connsiteX4" fmla="*/ 1415 w 10000"/>
                    <a:gd name="connsiteY4" fmla="*/ 5872 h 10000"/>
                    <a:gd name="connsiteX5" fmla="*/ 965 w 10000"/>
                    <a:gd name="connsiteY5" fmla="*/ 5329 h 10000"/>
                    <a:gd name="connsiteX6" fmla="*/ 934 w 10000"/>
                    <a:gd name="connsiteY6" fmla="*/ 6190 h 10000"/>
                    <a:gd name="connsiteX7" fmla="*/ 236 w 10000"/>
                    <a:gd name="connsiteY7" fmla="*/ 5934 h 10000"/>
                    <a:gd name="connsiteX8" fmla="*/ 628 w 10000"/>
                    <a:gd name="connsiteY8" fmla="*/ 7368 h 10000"/>
                    <a:gd name="connsiteX9" fmla="*/ 266 w 10000"/>
                    <a:gd name="connsiteY9" fmla="*/ 7162 h 10000"/>
                    <a:gd name="connsiteX10" fmla="*/ 512 w 10000"/>
                    <a:gd name="connsiteY10" fmla="*/ 8290 h 10000"/>
                    <a:gd name="connsiteX11" fmla="*/ 207 w 10000"/>
                    <a:gd name="connsiteY11" fmla="*/ 8022 h 10000"/>
                    <a:gd name="connsiteX12" fmla="*/ 0 w 10000"/>
                    <a:gd name="connsiteY12" fmla="*/ 10000 h 10000"/>
                    <a:gd name="connsiteX13" fmla="*/ 10000 w 10000"/>
                    <a:gd name="connsiteY13" fmla="*/ 6313 h 10000"/>
                    <a:gd name="connsiteX14" fmla="*/ 9391 w 10000"/>
                    <a:gd name="connsiteY14" fmla="*/ 5391 h 10000"/>
                    <a:gd name="connsiteX15" fmla="*/ 9545 w 10000"/>
                    <a:gd name="connsiteY15" fmla="*/ 6190 h 10000"/>
                    <a:gd name="connsiteX16" fmla="*/ 9239 w 10000"/>
                    <a:gd name="connsiteY16" fmla="*/ 6581 h 10000"/>
                    <a:gd name="connsiteX17" fmla="*/ 9203 w 10000"/>
                    <a:gd name="connsiteY17" fmla="*/ 5475 h 10000"/>
                    <a:gd name="connsiteX18" fmla="*/ 8658 w 10000"/>
                    <a:gd name="connsiteY18" fmla="*/ 6381 h 10000"/>
                    <a:gd name="connsiteX19" fmla="*/ 8870 w 10000"/>
                    <a:gd name="connsiteY19" fmla="*/ 4800 h 10000"/>
                    <a:gd name="connsiteX20" fmla="*/ 8634 w 10000"/>
                    <a:gd name="connsiteY20" fmla="*/ 3034 h 10000"/>
                    <a:gd name="connsiteX21" fmla="*/ 8599 w 10000"/>
                    <a:gd name="connsiteY21" fmla="*/ 4482 h 10000"/>
                    <a:gd name="connsiteX22" fmla="*/ 8389 w 10000"/>
                    <a:gd name="connsiteY22" fmla="*/ 4800 h 10000"/>
                    <a:gd name="connsiteX23" fmla="*/ 8571 w 10000"/>
                    <a:gd name="connsiteY23" fmla="*/ 5475 h 10000"/>
                    <a:gd name="connsiteX24" fmla="*/ 8018 w 10000"/>
                    <a:gd name="connsiteY24" fmla="*/ 4933 h 10000"/>
                    <a:gd name="connsiteX25" fmla="*/ 8324 w 10000"/>
                    <a:gd name="connsiteY25" fmla="*/ 6062 h 10000"/>
                    <a:gd name="connsiteX26" fmla="*/ 7871 w 10000"/>
                    <a:gd name="connsiteY26" fmla="*/ 5531 h 10000"/>
                    <a:gd name="connsiteX27" fmla="*/ 7996 w 10000"/>
                    <a:gd name="connsiteY27" fmla="*/ 6642 h 10000"/>
                    <a:gd name="connsiteX28" fmla="*/ 7533 w 10000"/>
                    <a:gd name="connsiteY28" fmla="*/ 6381 h 10000"/>
                    <a:gd name="connsiteX29" fmla="*/ 7503 w 10000"/>
                    <a:gd name="connsiteY29" fmla="*/ 5391 h 10000"/>
                    <a:gd name="connsiteX30" fmla="*/ 7079 w 10000"/>
                    <a:gd name="connsiteY30" fmla="*/ 6252 h 10000"/>
                    <a:gd name="connsiteX31" fmla="*/ 7227 w 10000"/>
                    <a:gd name="connsiteY31" fmla="*/ 5129 h 10000"/>
                    <a:gd name="connsiteX32" fmla="*/ 7079 w 10000"/>
                    <a:gd name="connsiteY32" fmla="*/ 3834 h 10000"/>
                    <a:gd name="connsiteX33" fmla="*/ 6833 w 10000"/>
                    <a:gd name="connsiteY33" fmla="*/ 5391 h 10000"/>
                    <a:gd name="connsiteX34" fmla="*/ 6864 w 10000"/>
                    <a:gd name="connsiteY34" fmla="*/ 6190 h 10000"/>
                    <a:gd name="connsiteX35" fmla="*/ 6681 w 10000"/>
                    <a:gd name="connsiteY35" fmla="*/ 5732 h 10000"/>
                    <a:gd name="connsiteX36" fmla="*/ 6681 w 10000"/>
                    <a:gd name="connsiteY36" fmla="*/ 6771 h 10000"/>
                    <a:gd name="connsiteX37" fmla="*/ 6412 w 10000"/>
                    <a:gd name="connsiteY37" fmla="*/ 6062 h 10000"/>
                    <a:gd name="connsiteX38" fmla="*/ 7321 w 10000"/>
                    <a:gd name="connsiteY38" fmla="*/ 1526 h 10000"/>
                    <a:gd name="connsiteX39" fmla="*/ 7714 w 10000"/>
                    <a:gd name="connsiteY39" fmla="*/ 1397 h 10000"/>
                    <a:gd name="connsiteX40" fmla="*/ 7417 w 10000"/>
                    <a:gd name="connsiteY40" fmla="*/ 475 h 10000"/>
                    <a:gd name="connsiteX41" fmla="*/ 7417 w 10000"/>
                    <a:gd name="connsiteY41" fmla="*/ 475 h 10000"/>
                    <a:gd name="connsiteX42" fmla="*/ 7417 w 10000"/>
                    <a:gd name="connsiteY42" fmla="*/ 475 h 10000"/>
                    <a:gd name="connsiteX43" fmla="*/ 7020 w 10000"/>
                    <a:gd name="connsiteY43" fmla="*/ 475 h 10000"/>
                    <a:gd name="connsiteX44" fmla="*/ 7020 w 10000"/>
                    <a:gd name="connsiteY44" fmla="*/ 856 h 10000"/>
                    <a:gd name="connsiteX45" fmla="*/ 7139 w 10000"/>
                    <a:gd name="connsiteY45" fmla="*/ 856 h 10000"/>
                    <a:gd name="connsiteX46" fmla="*/ 5889 w 10000"/>
                    <a:gd name="connsiteY46" fmla="*/ 5391 h 10000"/>
                    <a:gd name="connsiteX47" fmla="*/ 5801 w 10000"/>
                    <a:gd name="connsiteY47" fmla="*/ 4743 h 10000"/>
                    <a:gd name="connsiteX48" fmla="*/ 5650 w 10000"/>
                    <a:gd name="connsiteY48" fmla="*/ 4871 h 10000"/>
                    <a:gd name="connsiteX49" fmla="*/ 5442 w 10000"/>
                    <a:gd name="connsiteY49" fmla="*/ 4213 h 10000"/>
                    <a:gd name="connsiteX50" fmla="*/ 5348 w 10000"/>
                    <a:gd name="connsiteY50" fmla="*/ 5593 h 10000"/>
                    <a:gd name="connsiteX51" fmla="*/ 5168 w 10000"/>
                    <a:gd name="connsiteY51" fmla="*/ 5262 h 10000"/>
                    <a:gd name="connsiteX52" fmla="*/ 5222 w 10000"/>
                    <a:gd name="connsiteY52" fmla="*/ 6381 h 10000"/>
                    <a:gd name="connsiteX53" fmla="*/ 4825 w 10000"/>
                    <a:gd name="connsiteY53" fmla="*/ 5872 h 10000"/>
                    <a:gd name="connsiteX54" fmla="*/ 5034 w 10000"/>
                    <a:gd name="connsiteY54" fmla="*/ 6642 h 10000"/>
                    <a:gd name="connsiteX55" fmla="*/ 4825 w 10000"/>
                    <a:gd name="connsiteY55" fmla="*/ 6771 h 10000"/>
                    <a:gd name="connsiteX56" fmla="*/ 4982 w 10000"/>
                    <a:gd name="connsiteY56" fmla="*/ 7621 h 10000"/>
                    <a:gd name="connsiteX57" fmla="*/ 4645 w 10000"/>
                    <a:gd name="connsiteY57" fmla="*/ 7302 h 10000"/>
                    <a:gd name="connsiteX58" fmla="*/ 4645 w 10000"/>
                    <a:gd name="connsiteY58" fmla="*/ 6313 h 10000"/>
                    <a:gd name="connsiteX59" fmla="*/ 4376 w 10000"/>
                    <a:gd name="connsiteY59" fmla="*/ 6441 h 10000"/>
                    <a:gd name="connsiteX60" fmla="*/ 4376 w 10000"/>
                    <a:gd name="connsiteY60" fmla="*/ 5190 h 10000"/>
                    <a:gd name="connsiteX61" fmla="*/ 4193 w 10000"/>
                    <a:gd name="connsiteY61" fmla="*/ 5391 h 10000"/>
                    <a:gd name="connsiteX62" fmla="*/ 3947 w 10000"/>
                    <a:gd name="connsiteY62" fmla="*/ 4743 h 10000"/>
                    <a:gd name="connsiteX63" fmla="*/ 3639 w 10000"/>
                    <a:gd name="connsiteY63" fmla="*/ 5934 h 10000"/>
                    <a:gd name="connsiteX64" fmla="*/ 3855 w 10000"/>
                    <a:gd name="connsiteY64" fmla="*/ 4022 h 10000"/>
                    <a:gd name="connsiteX65" fmla="*/ 3639 w 10000"/>
                    <a:gd name="connsiteY65" fmla="*/ 4213 h 10000"/>
                    <a:gd name="connsiteX66" fmla="*/ 3821 w 10000"/>
                    <a:gd name="connsiteY66" fmla="*/ 2704 h 10000"/>
                    <a:gd name="connsiteX67" fmla="*/ 3427 w 10000"/>
                    <a:gd name="connsiteY67" fmla="*/ 3491 h 10000"/>
                    <a:gd name="connsiteX68" fmla="*/ 3340 w 10000"/>
                    <a:gd name="connsiteY68" fmla="*/ 2895 h 10000"/>
                    <a:gd name="connsiteX69" fmla="*/ 3186 w 10000"/>
                    <a:gd name="connsiteY69" fmla="*/ 3693 h 10000"/>
                    <a:gd name="connsiteX70" fmla="*/ 3247 w 10000"/>
                    <a:gd name="connsiteY70" fmla="*/ 2046 h 10000"/>
                    <a:gd name="connsiteX71" fmla="*/ 2763 w 10000"/>
                    <a:gd name="connsiteY71" fmla="*/ 2442 h 10000"/>
                    <a:gd name="connsiteX72" fmla="*/ 3487 w 10000"/>
                    <a:gd name="connsiteY72" fmla="*/ 207 h 10000"/>
                    <a:gd name="connsiteX73" fmla="*/ 2663 w 10000"/>
                    <a:gd name="connsiteY73" fmla="*/ 1841 h 10000"/>
                    <a:gd name="connsiteX0" fmla="*/ 2663 w 10000"/>
                    <a:gd name="connsiteY0" fmla="*/ 1841 h 10000"/>
                    <a:gd name="connsiteX1" fmla="*/ 1756 w 10000"/>
                    <a:gd name="connsiteY1" fmla="*/ 3834 h 10000"/>
                    <a:gd name="connsiteX2" fmla="*/ 1545 w 10000"/>
                    <a:gd name="connsiteY2" fmla="*/ 4084 h 10000"/>
                    <a:gd name="connsiteX3" fmla="*/ 1415 w 10000"/>
                    <a:gd name="connsiteY3" fmla="*/ 5872 h 10000"/>
                    <a:gd name="connsiteX4" fmla="*/ 965 w 10000"/>
                    <a:gd name="connsiteY4" fmla="*/ 5329 h 10000"/>
                    <a:gd name="connsiteX5" fmla="*/ 934 w 10000"/>
                    <a:gd name="connsiteY5" fmla="*/ 6190 h 10000"/>
                    <a:gd name="connsiteX6" fmla="*/ 236 w 10000"/>
                    <a:gd name="connsiteY6" fmla="*/ 5934 h 10000"/>
                    <a:gd name="connsiteX7" fmla="*/ 628 w 10000"/>
                    <a:gd name="connsiteY7" fmla="*/ 7368 h 10000"/>
                    <a:gd name="connsiteX8" fmla="*/ 266 w 10000"/>
                    <a:gd name="connsiteY8" fmla="*/ 7162 h 10000"/>
                    <a:gd name="connsiteX9" fmla="*/ 512 w 10000"/>
                    <a:gd name="connsiteY9" fmla="*/ 8290 h 10000"/>
                    <a:gd name="connsiteX10" fmla="*/ 207 w 10000"/>
                    <a:gd name="connsiteY10" fmla="*/ 8022 h 10000"/>
                    <a:gd name="connsiteX11" fmla="*/ 0 w 10000"/>
                    <a:gd name="connsiteY11" fmla="*/ 10000 h 10000"/>
                    <a:gd name="connsiteX12" fmla="*/ 10000 w 10000"/>
                    <a:gd name="connsiteY12" fmla="*/ 6313 h 10000"/>
                    <a:gd name="connsiteX13" fmla="*/ 9391 w 10000"/>
                    <a:gd name="connsiteY13" fmla="*/ 5391 h 10000"/>
                    <a:gd name="connsiteX14" fmla="*/ 9545 w 10000"/>
                    <a:gd name="connsiteY14" fmla="*/ 6190 h 10000"/>
                    <a:gd name="connsiteX15" fmla="*/ 9239 w 10000"/>
                    <a:gd name="connsiteY15" fmla="*/ 6581 h 10000"/>
                    <a:gd name="connsiteX16" fmla="*/ 9203 w 10000"/>
                    <a:gd name="connsiteY16" fmla="*/ 5475 h 10000"/>
                    <a:gd name="connsiteX17" fmla="*/ 8658 w 10000"/>
                    <a:gd name="connsiteY17" fmla="*/ 6381 h 10000"/>
                    <a:gd name="connsiteX18" fmla="*/ 8870 w 10000"/>
                    <a:gd name="connsiteY18" fmla="*/ 4800 h 10000"/>
                    <a:gd name="connsiteX19" fmla="*/ 8634 w 10000"/>
                    <a:gd name="connsiteY19" fmla="*/ 3034 h 10000"/>
                    <a:gd name="connsiteX20" fmla="*/ 8599 w 10000"/>
                    <a:gd name="connsiteY20" fmla="*/ 4482 h 10000"/>
                    <a:gd name="connsiteX21" fmla="*/ 8389 w 10000"/>
                    <a:gd name="connsiteY21" fmla="*/ 4800 h 10000"/>
                    <a:gd name="connsiteX22" fmla="*/ 8571 w 10000"/>
                    <a:gd name="connsiteY22" fmla="*/ 5475 h 10000"/>
                    <a:gd name="connsiteX23" fmla="*/ 8018 w 10000"/>
                    <a:gd name="connsiteY23" fmla="*/ 4933 h 10000"/>
                    <a:gd name="connsiteX24" fmla="*/ 8324 w 10000"/>
                    <a:gd name="connsiteY24" fmla="*/ 6062 h 10000"/>
                    <a:gd name="connsiteX25" fmla="*/ 7871 w 10000"/>
                    <a:gd name="connsiteY25" fmla="*/ 5531 h 10000"/>
                    <a:gd name="connsiteX26" fmla="*/ 7996 w 10000"/>
                    <a:gd name="connsiteY26" fmla="*/ 6642 h 10000"/>
                    <a:gd name="connsiteX27" fmla="*/ 7533 w 10000"/>
                    <a:gd name="connsiteY27" fmla="*/ 6381 h 10000"/>
                    <a:gd name="connsiteX28" fmla="*/ 7503 w 10000"/>
                    <a:gd name="connsiteY28" fmla="*/ 5391 h 10000"/>
                    <a:gd name="connsiteX29" fmla="*/ 7079 w 10000"/>
                    <a:gd name="connsiteY29" fmla="*/ 6252 h 10000"/>
                    <a:gd name="connsiteX30" fmla="*/ 7227 w 10000"/>
                    <a:gd name="connsiteY30" fmla="*/ 5129 h 10000"/>
                    <a:gd name="connsiteX31" fmla="*/ 7079 w 10000"/>
                    <a:gd name="connsiteY31" fmla="*/ 3834 h 10000"/>
                    <a:gd name="connsiteX32" fmla="*/ 6833 w 10000"/>
                    <a:gd name="connsiteY32" fmla="*/ 5391 h 10000"/>
                    <a:gd name="connsiteX33" fmla="*/ 6864 w 10000"/>
                    <a:gd name="connsiteY33" fmla="*/ 6190 h 10000"/>
                    <a:gd name="connsiteX34" fmla="*/ 6681 w 10000"/>
                    <a:gd name="connsiteY34" fmla="*/ 5732 h 10000"/>
                    <a:gd name="connsiteX35" fmla="*/ 6681 w 10000"/>
                    <a:gd name="connsiteY35" fmla="*/ 6771 h 10000"/>
                    <a:gd name="connsiteX36" fmla="*/ 6412 w 10000"/>
                    <a:gd name="connsiteY36" fmla="*/ 6062 h 10000"/>
                    <a:gd name="connsiteX37" fmla="*/ 7321 w 10000"/>
                    <a:gd name="connsiteY37" fmla="*/ 1526 h 10000"/>
                    <a:gd name="connsiteX38" fmla="*/ 7714 w 10000"/>
                    <a:gd name="connsiteY38" fmla="*/ 1397 h 10000"/>
                    <a:gd name="connsiteX39" fmla="*/ 7417 w 10000"/>
                    <a:gd name="connsiteY39" fmla="*/ 475 h 10000"/>
                    <a:gd name="connsiteX40" fmla="*/ 7417 w 10000"/>
                    <a:gd name="connsiteY40" fmla="*/ 475 h 10000"/>
                    <a:gd name="connsiteX41" fmla="*/ 7417 w 10000"/>
                    <a:gd name="connsiteY41" fmla="*/ 475 h 10000"/>
                    <a:gd name="connsiteX42" fmla="*/ 7020 w 10000"/>
                    <a:gd name="connsiteY42" fmla="*/ 475 h 10000"/>
                    <a:gd name="connsiteX43" fmla="*/ 7020 w 10000"/>
                    <a:gd name="connsiteY43" fmla="*/ 856 h 10000"/>
                    <a:gd name="connsiteX44" fmla="*/ 7139 w 10000"/>
                    <a:gd name="connsiteY44" fmla="*/ 856 h 10000"/>
                    <a:gd name="connsiteX45" fmla="*/ 5889 w 10000"/>
                    <a:gd name="connsiteY45" fmla="*/ 5391 h 10000"/>
                    <a:gd name="connsiteX46" fmla="*/ 5801 w 10000"/>
                    <a:gd name="connsiteY46" fmla="*/ 4743 h 10000"/>
                    <a:gd name="connsiteX47" fmla="*/ 5650 w 10000"/>
                    <a:gd name="connsiteY47" fmla="*/ 4871 h 10000"/>
                    <a:gd name="connsiteX48" fmla="*/ 5442 w 10000"/>
                    <a:gd name="connsiteY48" fmla="*/ 4213 h 10000"/>
                    <a:gd name="connsiteX49" fmla="*/ 5348 w 10000"/>
                    <a:gd name="connsiteY49" fmla="*/ 5593 h 10000"/>
                    <a:gd name="connsiteX50" fmla="*/ 5168 w 10000"/>
                    <a:gd name="connsiteY50" fmla="*/ 5262 h 10000"/>
                    <a:gd name="connsiteX51" fmla="*/ 5222 w 10000"/>
                    <a:gd name="connsiteY51" fmla="*/ 6381 h 10000"/>
                    <a:gd name="connsiteX52" fmla="*/ 4825 w 10000"/>
                    <a:gd name="connsiteY52" fmla="*/ 5872 h 10000"/>
                    <a:gd name="connsiteX53" fmla="*/ 5034 w 10000"/>
                    <a:gd name="connsiteY53" fmla="*/ 6642 h 10000"/>
                    <a:gd name="connsiteX54" fmla="*/ 4825 w 10000"/>
                    <a:gd name="connsiteY54" fmla="*/ 6771 h 10000"/>
                    <a:gd name="connsiteX55" fmla="*/ 4982 w 10000"/>
                    <a:gd name="connsiteY55" fmla="*/ 7621 h 10000"/>
                    <a:gd name="connsiteX56" fmla="*/ 4645 w 10000"/>
                    <a:gd name="connsiteY56" fmla="*/ 7302 h 10000"/>
                    <a:gd name="connsiteX57" fmla="*/ 4645 w 10000"/>
                    <a:gd name="connsiteY57" fmla="*/ 6313 h 10000"/>
                    <a:gd name="connsiteX58" fmla="*/ 4376 w 10000"/>
                    <a:gd name="connsiteY58" fmla="*/ 6441 h 10000"/>
                    <a:gd name="connsiteX59" fmla="*/ 4376 w 10000"/>
                    <a:gd name="connsiteY59" fmla="*/ 5190 h 10000"/>
                    <a:gd name="connsiteX60" fmla="*/ 4193 w 10000"/>
                    <a:gd name="connsiteY60" fmla="*/ 5391 h 10000"/>
                    <a:gd name="connsiteX61" fmla="*/ 3947 w 10000"/>
                    <a:gd name="connsiteY61" fmla="*/ 4743 h 10000"/>
                    <a:gd name="connsiteX62" fmla="*/ 3639 w 10000"/>
                    <a:gd name="connsiteY62" fmla="*/ 5934 h 10000"/>
                    <a:gd name="connsiteX63" fmla="*/ 3855 w 10000"/>
                    <a:gd name="connsiteY63" fmla="*/ 4022 h 10000"/>
                    <a:gd name="connsiteX64" fmla="*/ 3639 w 10000"/>
                    <a:gd name="connsiteY64" fmla="*/ 4213 h 10000"/>
                    <a:gd name="connsiteX65" fmla="*/ 3821 w 10000"/>
                    <a:gd name="connsiteY65" fmla="*/ 2704 h 10000"/>
                    <a:gd name="connsiteX66" fmla="*/ 3427 w 10000"/>
                    <a:gd name="connsiteY66" fmla="*/ 3491 h 10000"/>
                    <a:gd name="connsiteX67" fmla="*/ 3340 w 10000"/>
                    <a:gd name="connsiteY67" fmla="*/ 2895 h 10000"/>
                    <a:gd name="connsiteX68" fmla="*/ 3186 w 10000"/>
                    <a:gd name="connsiteY68" fmla="*/ 3693 h 10000"/>
                    <a:gd name="connsiteX69" fmla="*/ 3247 w 10000"/>
                    <a:gd name="connsiteY69" fmla="*/ 2046 h 10000"/>
                    <a:gd name="connsiteX70" fmla="*/ 2763 w 10000"/>
                    <a:gd name="connsiteY70" fmla="*/ 2442 h 10000"/>
                    <a:gd name="connsiteX71" fmla="*/ 3487 w 10000"/>
                    <a:gd name="connsiteY71" fmla="*/ 207 h 10000"/>
                    <a:gd name="connsiteX72" fmla="*/ 2663 w 10000"/>
                    <a:gd name="connsiteY72" fmla="*/ 1841 h 10000"/>
                    <a:gd name="connsiteX0" fmla="*/ 2663 w 10000"/>
                    <a:gd name="connsiteY0" fmla="*/ 1366 h 9525"/>
                    <a:gd name="connsiteX1" fmla="*/ 1756 w 10000"/>
                    <a:gd name="connsiteY1" fmla="*/ 3359 h 9525"/>
                    <a:gd name="connsiteX2" fmla="*/ 1545 w 10000"/>
                    <a:gd name="connsiteY2" fmla="*/ 3609 h 9525"/>
                    <a:gd name="connsiteX3" fmla="*/ 1415 w 10000"/>
                    <a:gd name="connsiteY3" fmla="*/ 5397 h 9525"/>
                    <a:gd name="connsiteX4" fmla="*/ 965 w 10000"/>
                    <a:gd name="connsiteY4" fmla="*/ 4854 h 9525"/>
                    <a:gd name="connsiteX5" fmla="*/ 934 w 10000"/>
                    <a:gd name="connsiteY5" fmla="*/ 5715 h 9525"/>
                    <a:gd name="connsiteX6" fmla="*/ 236 w 10000"/>
                    <a:gd name="connsiteY6" fmla="*/ 5459 h 9525"/>
                    <a:gd name="connsiteX7" fmla="*/ 628 w 10000"/>
                    <a:gd name="connsiteY7" fmla="*/ 6893 h 9525"/>
                    <a:gd name="connsiteX8" fmla="*/ 266 w 10000"/>
                    <a:gd name="connsiteY8" fmla="*/ 6687 h 9525"/>
                    <a:gd name="connsiteX9" fmla="*/ 512 w 10000"/>
                    <a:gd name="connsiteY9" fmla="*/ 7815 h 9525"/>
                    <a:gd name="connsiteX10" fmla="*/ 207 w 10000"/>
                    <a:gd name="connsiteY10" fmla="*/ 7547 h 9525"/>
                    <a:gd name="connsiteX11" fmla="*/ 0 w 10000"/>
                    <a:gd name="connsiteY11" fmla="*/ 9525 h 9525"/>
                    <a:gd name="connsiteX12" fmla="*/ 10000 w 10000"/>
                    <a:gd name="connsiteY12" fmla="*/ 5838 h 9525"/>
                    <a:gd name="connsiteX13" fmla="*/ 9391 w 10000"/>
                    <a:gd name="connsiteY13" fmla="*/ 4916 h 9525"/>
                    <a:gd name="connsiteX14" fmla="*/ 9545 w 10000"/>
                    <a:gd name="connsiteY14" fmla="*/ 5715 h 9525"/>
                    <a:gd name="connsiteX15" fmla="*/ 9239 w 10000"/>
                    <a:gd name="connsiteY15" fmla="*/ 6106 h 9525"/>
                    <a:gd name="connsiteX16" fmla="*/ 9203 w 10000"/>
                    <a:gd name="connsiteY16" fmla="*/ 5000 h 9525"/>
                    <a:gd name="connsiteX17" fmla="*/ 8658 w 10000"/>
                    <a:gd name="connsiteY17" fmla="*/ 5906 h 9525"/>
                    <a:gd name="connsiteX18" fmla="*/ 8870 w 10000"/>
                    <a:gd name="connsiteY18" fmla="*/ 4325 h 9525"/>
                    <a:gd name="connsiteX19" fmla="*/ 8634 w 10000"/>
                    <a:gd name="connsiteY19" fmla="*/ 2559 h 9525"/>
                    <a:gd name="connsiteX20" fmla="*/ 8599 w 10000"/>
                    <a:gd name="connsiteY20" fmla="*/ 4007 h 9525"/>
                    <a:gd name="connsiteX21" fmla="*/ 8389 w 10000"/>
                    <a:gd name="connsiteY21" fmla="*/ 4325 h 9525"/>
                    <a:gd name="connsiteX22" fmla="*/ 8571 w 10000"/>
                    <a:gd name="connsiteY22" fmla="*/ 5000 h 9525"/>
                    <a:gd name="connsiteX23" fmla="*/ 8018 w 10000"/>
                    <a:gd name="connsiteY23" fmla="*/ 4458 h 9525"/>
                    <a:gd name="connsiteX24" fmla="*/ 8324 w 10000"/>
                    <a:gd name="connsiteY24" fmla="*/ 5587 h 9525"/>
                    <a:gd name="connsiteX25" fmla="*/ 7871 w 10000"/>
                    <a:gd name="connsiteY25" fmla="*/ 5056 h 9525"/>
                    <a:gd name="connsiteX26" fmla="*/ 7996 w 10000"/>
                    <a:gd name="connsiteY26" fmla="*/ 6167 h 9525"/>
                    <a:gd name="connsiteX27" fmla="*/ 7533 w 10000"/>
                    <a:gd name="connsiteY27" fmla="*/ 5906 h 9525"/>
                    <a:gd name="connsiteX28" fmla="*/ 7503 w 10000"/>
                    <a:gd name="connsiteY28" fmla="*/ 4916 h 9525"/>
                    <a:gd name="connsiteX29" fmla="*/ 7079 w 10000"/>
                    <a:gd name="connsiteY29" fmla="*/ 5777 h 9525"/>
                    <a:gd name="connsiteX30" fmla="*/ 7227 w 10000"/>
                    <a:gd name="connsiteY30" fmla="*/ 4654 h 9525"/>
                    <a:gd name="connsiteX31" fmla="*/ 7079 w 10000"/>
                    <a:gd name="connsiteY31" fmla="*/ 3359 h 9525"/>
                    <a:gd name="connsiteX32" fmla="*/ 6833 w 10000"/>
                    <a:gd name="connsiteY32" fmla="*/ 4916 h 9525"/>
                    <a:gd name="connsiteX33" fmla="*/ 6864 w 10000"/>
                    <a:gd name="connsiteY33" fmla="*/ 5715 h 9525"/>
                    <a:gd name="connsiteX34" fmla="*/ 6681 w 10000"/>
                    <a:gd name="connsiteY34" fmla="*/ 5257 h 9525"/>
                    <a:gd name="connsiteX35" fmla="*/ 6681 w 10000"/>
                    <a:gd name="connsiteY35" fmla="*/ 6296 h 9525"/>
                    <a:gd name="connsiteX36" fmla="*/ 6412 w 10000"/>
                    <a:gd name="connsiteY36" fmla="*/ 5587 h 9525"/>
                    <a:gd name="connsiteX37" fmla="*/ 7321 w 10000"/>
                    <a:gd name="connsiteY37" fmla="*/ 1051 h 9525"/>
                    <a:gd name="connsiteX38" fmla="*/ 7714 w 10000"/>
                    <a:gd name="connsiteY38" fmla="*/ 922 h 9525"/>
                    <a:gd name="connsiteX39" fmla="*/ 7417 w 10000"/>
                    <a:gd name="connsiteY39" fmla="*/ 0 h 9525"/>
                    <a:gd name="connsiteX40" fmla="*/ 7417 w 10000"/>
                    <a:gd name="connsiteY40" fmla="*/ 0 h 9525"/>
                    <a:gd name="connsiteX41" fmla="*/ 7417 w 10000"/>
                    <a:gd name="connsiteY41" fmla="*/ 0 h 9525"/>
                    <a:gd name="connsiteX42" fmla="*/ 7020 w 10000"/>
                    <a:gd name="connsiteY42" fmla="*/ 0 h 9525"/>
                    <a:gd name="connsiteX43" fmla="*/ 7020 w 10000"/>
                    <a:gd name="connsiteY43" fmla="*/ 381 h 9525"/>
                    <a:gd name="connsiteX44" fmla="*/ 7139 w 10000"/>
                    <a:gd name="connsiteY44" fmla="*/ 381 h 9525"/>
                    <a:gd name="connsiteX45" fmla="*/ 5889 w 10000"/>
                    <a:gd name="connsiteY45" fmla="*/ 4916 h 9525"/>
                    <a:gd name="connsiteX46" fmla="*/ 5801 w 10000"/>
                    <a:gd name="connsiteY46" fmla="*/ 4268 h 9525"/>
                    <a:gd name="connsiteX47" fmla="*/ 5650 w 10000"/>
                    <a:gd name="connsiteY47" fmla="*/ 4396 h 9525"/>
                    <a:gd name="connsiteX48" fmla="*/ 5442 w 10000"/>
                    <a:gd name="connsiteY48" fmla="*/ 3738 h 9525"/>
                    <a:gd name="connsiteX49" fmla="*/ 5348 w 10000"/>
                    <a:gd name="connsiteY49" fmla="*/ 5118 h 9525"/>
                    <a:gd name="connsiteX50" fmla="*/ 5168 w 10000"/>
                    <a:gd name="connsiteY50" fmla="*/ 4787 h 9525"/>
                    <a:gd name="connsiteX51" fmla="*/ 5222 w 10000"/>
                    <a:gd name="connsiteY51" fmla="*/ 5906 h 9525"/>
                    <a:gd name="connsiteX52" fmla="*/ 4825 w 10000"/>
                    <a:gd name="connsiteY52" fmla="*/ 5397 h 9525"/>
                    <a:gd name="connsiteX53" fmla="*/ 5034 w 10000"/>
                    <a:gd name="connsiteY53" fmla="*/ 6167 h 9525"/>
                    <a:gd name="connsiteX54" fmla="*/ 4825 w 10000"/>
                    <a:gd name="connsiteY54" fmla="*/ 6296 h 9525"/>
                    <a:gd name="connsiteX55" fmla="*/ 4982 w 10000"/>
                    <a:gd name="connsiteY55" fmla="*/ 7146 h 9525"/>
                    <a:gd name="connsiteX56" fmla="*/ 4645 w 10000"/>
                    <a:gd name="connsiteY56" fmla="*/ 6827 h 9525"/>
                    <a:gd name="connsiteX57" fmla="*/ 4645 w 10000"/>
                    <a:gd name="connsiteY57" fmla="*/ 5838 h 9525"/>
                    <a:gd name="connsiteX58" fmla="*/ 4376 w 10000"/>
                    <a:gd name="connsiteY58" fmla="*/ 5966 h 9525"/>
                    <a:gd name="connsiteX59" fmla="*/ 4376 w 10000"/>
                    <a:gd name="connsiteY59" fmla="*/ 4715 h 9525"/>
                    <a:gd name="connsiteX60" fmla="*/ 4193 w 10000"/>
                    <a:gd name="connsiteY60" fmla="*/ 4916 h 9525"/>
                    <a:gd name="connsiteX61" fmla="*/ 3947 w 10000"/>
                    <a:gd name="connsiteY61" fmla="*/ 4268 h 9525"/>
                    <a:gd name="connsiteX62" fmla="*/ 3639 w 10000"/>
                    <a:gd name="connsiteY62" fmla="*/ 5459 h 9525"/>
                    <a:gd name="connsiteX63" fmla="*/ 3855 w 10000"/>
                    <a:gd name="connsiteY63" fmla="*/ 3547 h 9525"/>
                    <a:gd name="connsiteX64" fmla="*/ 3639 w 10000"/>
                    <a:gd name="connsiteY64" fmla="*/ 3738 h 9525"/>
                    <a:gd name="connsiteX65" fmla="*/ 3821 w 10000"/>
                    <a:gd name="connsiteY65" fmla="*/ 2229 h 9525"/>
                    <a:gd name="connsiteX66" fmla="*/ 3427 w 10000"/>
                    <a:gd name="connsiteY66" fmla="*/ 3016 h 9525"/>
                    <a:gd name="connsiteX67" fmla="*/ 3340 w 10000"/>
                    <a:gd name="connsiteY67" fmla="*/ 2420 h 9525"/>
                    <a:gd name="connsiteX68" fmla="*/ 3186 w 10000"/>
                    <a:gd name="connsiteY68" fmla="*/ 3218 h 9525"/>
                    <a:gd name="connsiteX69" fmla="*/ 3247 w 10000"/>
                    <a:gd name="connsiteY69" fmla="*/ 1571 h 9525"/>
                    <a:gd name="connsiteX70" fmla="*/ 2763 w 10000"/>
                    <a:gd name="connsiteY70" fmla="*/ 1967 h 9525"/>
                    <a:gd name="connsiteX71" fmla="*/ 2663 w 10000"/>
                    <a:gd name="connsiteY71" fmla="*/ 1366 h 9525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855 w 10000"/>
                    <a:gd name="connsiteY63" fmla="*/ 3724 h 10000"/>
                    <a:gd name="connsiteX64" fmla="*/ 3639 w 10000"/>
                    <a:gd name="connsiteY64" fmla="*/ 3924 h 10000"/>
                    <a:gd name="connsiteX65" fmla="*/ 3821 w 10000"/>
                    <a:gd name="connsiteY65" fmla="*/ 2340 h 10000"/>
                    <a:gd name="connsiteX66" fmla="*/ 3427 w 10000"/>
                    <a:gd name="connsiteY66" fmla="*/ 3166 h 10000"/>
                    <a:gd name="connsiteX67" fmla="*/ 3340 w 10000"/>
                    <a:gd name="connsiteY67" fmla="*/ 2541 h 10000"/>
                    <a:gd name="connsiteX68" fmla="*/ 3186 w 10000"/>
                    <a:gd name="connsiteY68" fmla="*/ 3378 h 10000"/>
                    <a:gd name="connsiteX69" fmla="*/ 2763 w 10000"/>
                    <a:gd name="connsiteY69" fmla="*/ 2065 h 10000"/>
                    <a:gd name="connsiteX70" fmla="*/ 2663 w 10000"/>
                    <a:gd name="connsiteY70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855 w 10000"/>
                    <a:gd name="connsiteY63" fmla="*/ 3724 h 10000"/>
                    <a:gd name="connsiteX64" fmla="*/ 3639 w 10000"/>
                    <a:gd name="connsiteY64" fmla="*/ 3924 h 10000"/>
                    <a:gd name="connsiteX65" fmla="*/ 3821 w 10000"/>
                    <a:gd name="connsiteY65" fmla="*/ 2340 h 10000"/>
                    <a:gd name="connsiteX66" fmla="*/ 3427 w 10000"/>
                    <a:gd name="connsiteY66" fmla="*/ 3166 h 10000"/>
                    <a:gd name="connsiteX67" fmla="*/ 3186 w 10000"/>
                    <a:gd name="connsiteY67" fmla="*/ 3378 h 10000"/>
                    <a:gd name="connsiteX68" fmla="*/ 2763 w 10000"/>
                    <a:gd name="connsiteY68" fmla="*/ 2065 h 10000"/>
                    <a:gd name="connsiteX69" fmla="*/ 2663 w 10000"/>
                    <a:gd name="connsiteY69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855 w 10000"/>
                    <a:gd name="connsiteY63" fmla="*/ 3724 h 10000"/>
                    <a:gd name="connsiteX64" fmla="*/ 3639 w 10000"/>
                    <a:gd name="connsiteY64" fmla="*/ 3924 h 10000"/>
                    <a:gd name="connsiteX65" fmla="*/ 3427 w 10000"/>
                    <a:gd name="connsiteY65" fmla="*/ 3166 h 10000"/>
                    <a:gd name="connsiteX66" fmla="*/ 3186 w 10000"/>
                    <a:gd name="connsiteY66" fmla="*/ 3378 h 10000"/>
                    <a:gd name="connsiteX67" fmla="*/ 2763 w 10000"/>
                    <a:gd name="connsiteY67" fmla="*/ 2065 h 10000"/>
                    <a:gd name="connsiteX68" fmla="*/ 2663 w 10000"/>
                    <a:gd name="connsiteY68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855 w 10000"/>
                    <a:gd name="connsiteY63" fmla="*/ 3724 h 10000"/>
                    <a:gd name="connsiteX64" fmla="*/ 3639 w 10000"/>
                    <a:gd name="connsiteY64" fmla="*/ 3924 h 10000"/>
                    <a:gd name="connsiteX65" fmla="*/ 3186 w 10000"/>
                    <a:gd name="connsiteY65" fmla="*/ 3378 h 10000"/>
                    <a:gd name="connsiteX66" fmla="*/ 2763 w 10000"/>
                    <a:gd name="connsiteY66" fmla="*/ 2065 h 10000"/>
                    <a:gd name="connsiteX67" fmla="*/ 2663 w 10000"/>
                    <a:gd name="connsiteY67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639 w 10000"/>
                    <a:gd name="connsiteY63" fmla="*/ 3924 h 10000"/>
                    <a:gd name="connsiteX64" fmla="*/ 3186 w 10000"/>
                    <a:gd name="connsiteY64" fmla="*/ 3378 h 10000"/>
                    <a:gd name="connsiteX65" fmla="*/ 2763 w 10000"/>
                    <a:gd name="connsiteY65" fmla="*/ 2065 h 10000"/>
                    <a:gd name="connsiteX66" fmla="*/ 2663 w 10000"/>
                    <a:gd name="connsiteY66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186 w 10000"/>
                    <a:gd name="connsiteY63" fmla="*/ 3378 h 10000"/>
                    <a:gd name="connsiteX64" fmla="*/ 2763 w 10000"/>
                    <a:gd name="connsiteY64" fmla="*/ 2065 h 10000"/>
                    <a:gd name="connsiteX65" fmla="*/ 2663 w 10000"/>
                    <a:gd name="connsiteY65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2763 w 10000"/>
                    <a:gd name="connsiteY63" fmla="*/ 2065 h 10000"/>
                    <a:gd name="connsiteX64" fmla="*/ 2663 w 10000"/>
                    <a:gd name="connsiteY64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2663 w 10000"/>
                    <a:gd name="connsiteY63" fmla="*/ 1434 h 10000"/>
                    <a:gd name="connsiteX0" fmla="*/ 3639 w 10000"/>
                    <a:gd name="connsiteY0" fmla="*/ 5731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0" fmla="*/ 3639 w 10000"/>
                    <a:gd name="connsiteY0" fmla="*/ 5731 h 10000"/>
                    <a:gd name="connsiteX1" fmla="*/ 1545 w 10000"/>
                    <a:gd name="connsiteY1" fmla="*/ 3789 h 10000"/>
                    <a:gd name="connsiteX2" fmla="*/ 1415 w 10000"/>
                    <a:gd name="connsiteY2" fmla="*/ 5666 h 10000"/>
                    <a:gd name="connsiteX3" fmla="*/ 965 w 10000"/>
                    <a:gd name="connsiteY3" fmla="*/ 5096 h 10000"/>
                    <a:gd name="connsiteX4" fmla="*/ 934 w 10000"/>
                    <a:gd name="connsiteY4" fmla="*/ 6000 h 10000"/>
                    <a:gd name="connsiteX5" fmla="*/ 236 w 10000"/>
                    <a:gd name="connsiteY5" fmla="*/ 5731 h 10000"/>
                    <a:gd name="connsiteX6" fmla="*/ 628 w 10000"/>
                    <a:gd name="connsiteY6" fmla="*/ 7237 h 10000"/>
                    <a:gd name="connsiteX7" fmla="*/ 266 w 10000"/>
                    <a:gd name="connsiteY7" fmla="*/ 7020 h 10000"/>
                    <a:gd name="connsiteX8" fmla="*/ 512 w 10000"/>
                    <a:gd name="connsiteY8" fmla="*/ 8205 h 10000"/>
                    <a:gd name="connsiteX9" fmla="*/ 207 w 10000"/>
                    <a:gd name="connsiteY9" fmla="*/ 7923 h 10000"/>
                    <a:gd name="connsiteX10" fmla="*/ 0 w 10000"/>
                    <a:gd name="connsiteY10" fmla="*/ 10000 h 10000"/>
                    <a:gd name="connsiteX11" fmla="*/ 10000 w 10000"/>
                    <a:gd name="connsiteY11" fmla="*/ 6129 h 10000"/>
                    <a:gd name="connsiteX12" fmla="*/ 9391 w 10000"/>
                    <a:gd name="connsiteY12" fmla="*/ 5161 h 10000"/>
                    <a:gd name="connsiteX13" fmla="*/ 9545 w 10000"/>
                    <a:gd name="connsiteY13" fmla="*/ 6000 h 10000"/>
                    <a:gd name="connsiteX14" fmla="*/ 9239 w 10000"/>
                    <a:gd name="connsiteY14" fmla="*/ 6410 h 10000"/>
                    <a:gd name="connsiteX15" fmla="*/ 9203 w 10000"/>
                    <a:gd name="connsiteY15" fmla="*/ 5249 h 10000"/>
                    <a:gd name="connsiteX16" fmla="*/ 8658 w 10000"/>
                    <a:gd name="connsiteY16" fmla="*/ 6201 h 10000"/>
                    <a:gd name="connsiteX17" fmla="*/ 8870 w 10000"/>
                    <a:gd name="connsiteY17" fmla="*/ 4541 h 10000"/>
                    <a:gd name="connsiteX18" fmla="*/ 8634 w 10000"/>
                    <a:gd name="connsiteY18" fmla="*/ 2687 h 10000"/>
                    <a:gd name="connsiteX19" fmla="*/ 8599 w 10000"/>
                    <a:gd name="connsiteY19" fmla="*/ 4207 h 10000"/>
                    <a:gd name="connsiteX20" fmla="*/ 8389 w 10000"/>
                    <a:gd name="connsiteY20" fmla="*/ 4541 h 10000"/>
                    <a:gd name="connsiteX21" fmla="*/ 8571 w 10000"/>
                    <a:gd name="connsiteY21" fmla="*/ 5249 h 10000"/>
                    <a:gd name="connsiteX22" fmla="*/ 8018 w 10000"/>
                    <a:gd name="connsiteY22" fmla="*/ 4680 h 10000"/>
                    <a:gd name="connsiteX23" fmla="*/ 8324 w 10000"/>
                    <a:gd name="connsiteY23" fmla="*/ 5866 h 10000"/>
                    <a:gd name="connsiteX24" fmla="*/ 7871 w 10000"/>
                    <a:gd name="connsiteY24" fmla="*/ 5308 h 10000"/>
                    <a:gd name="connsiteX25" fmla="*/ 7996 w 10000"/>
                    <a:gd name="connsiteY25" fmla="*/ 6475 h 10000"/>
                    <a:gd name="connsiteX26" fmla="*/ 7533 w 10000"/>
                    <a:gd name="connsiteY26" fmla="*/ 6201 h 10000"/>
                    <a:gd name="connsiteX27" fmla="*/ 7503 w 10000"/>
                    <a:gd name="connsiteY27" fmla="*/ 5161 h 10000"/>
                    <a:gd name="connsiteX28" fmla="*/ 7079 w 10000"/>
                    <a:gd name="connsiteY28" fmla="*/ 6065 h 10000"/>
                    <a:gd name="connsiteX29" fmla="*/ 7227 w 10000"/>
                    <a:gd name="connsiteY29" fmla="*/ 4886 h 10000"/>
                    <a:gd name="connsiteX30" fmla="*/ 7079 w 10000"/>
                    <a:gd name="connsiteY30" fmla="*/ 3527 h 10000"/>
                    <a:gd name="connsiteX31" fmla="*/ 6833 w 10000"/>
                    <a:gd name="connsiteY31" fmla="*/ 5161 h 10000"/>
                    <a:gd name="connsiteX32" fmla="*/ 6864 w 10000"/>
                    <a:gd name="connsiteY32" fmla="*/ 6000 h 10000"/>
                    <a:gd name="connsiteX33" fmla="*/ 6681 w 10000"/>
                    <a:gd name="connsiteY33" fmla="*/ 5519 h 10000"/>
                    <a:gd name="connsiteX34" fmla="*/ 6681 w 10000"/>
                    <a:gd name="connsiteY34" fmla="*/ 6610 h 10000"/>
                    <a:gd name="connsiteX35" fmla="*/ 6412 w 10000"/>
                    <a:gd name="connsiteY35" fmla="*/ 5866 h 10000"/>
                    <a:gd name="connsiteX36" fmla="*/ 7321 w 10000"/>
                    <a:gd name="connsiteY36" fmla="*/ 1103 h 10000"/>
                    <a:gd name="connsiteX37" fmla="*/ 7714 w 10000"/>
                    <a:gd name="connsiteY37" fmla="*/ 968 h 10000"/>
                    <a:gd name="connsiteX38" fmla="*/ 7417 w 10000"/>
                    <a:gd name="connsiteY38" fmla="*/ 0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020 w 10000"/>
                    <a:gd name="connsiteY41" fmla="*/ 0 h 10000"/>
                    <a:gd name="connsiteX42" fmla="*/ 7020 w 10000"/>
                    <a:gd name="connsiteY42" fmla="*/ 400 h 10000"/>
                    <a:gd name="connsiteX43" fmla="*/ 7139 w 10000"/>
                    <a:gd name="connsiteY43" fmla="*/ 400 h 10000"/>
                    <a:gd name="connsiteX44" fmla="*/ 5889 w 10000"/>
                    <a:gd name="connsiteY44" fmla="*/ 5161 h 10000"/>
                    <a:gd name="connsiteX45" fmla="*/ 5801 w 10000"/>
                    <a:gd name="connsiteY45" fmla="*/ 4481 h 10000"/>
                    <a:gd name="connsiteX46" fmla="*/ 5650 w 10000"/>
                    <a:gd name="connsiteY46" fmla="*/ 4615 h 10000"/>
                    <a:gd name="connsiteX47" fmla="*/ 5442 w 10000"/>
                    <a:gd name="connsiteY47" fmla="*/ 3924 h 10000"/>
                    <a:gd name="connsiteX48" fmla="*/ 5348 w 10000"/>
                    <a:gd name="connsiteY48" fmla="*/ 5373 h 10000"/>
                    <a:gd name="connsiteX49" fmla="*/ 5168 w 10000"/>
                    <a:gd name="connsiteY49" fmla="*/ 5026 h 10000"/>
                    <a:gd name="connsiteX50" fmla="*/ 5222 w 10000"/>
                    <a:gd name="connsiteY50" fmla="*/ 6201 h 10000"/>
                    <a:gd name="connsiteX51" fmla="*/ 4825 w 10000"/>
                    <a:gd name="connsiteY51" fmla="*/ 5666 h 10000"/>
                    <a:gd name="connsiteX52" fmla="*/ 5034 w 10000"/>
                    <a:gd name="connsiteY52" fmla="*/ 6475 h 10000"/>
                    <a:gd name="connsiteX53" fmla="*/ 4825 w 10000"/>
                    <a:gd name="connsiteY53" fmla="*/ 6610 h 10000"/>
                    <a:gd name="connsiteX54" fmla="*/ 4982 w 10000"/>
                    <a:gd name="connsiteY54" fmla="*/ 7502 h 10000"/>
                    <a:gd name="connsiteX55" fmla="*/ 4645 w 10000"/>
                    <a:gd name="connsiteY55" fmla="*/ 7167 h 10000"/>
                    <a:gd name="connsiteX56" fmla="*/ 4645 w 10000"/>
                    <a:gd name="connsiteY56" fmla="*/ 6129 h 10000"/>
                    <a:gd name="connsiteX57" fmla="*/ 4376 w 10000"/>
                    <a:gd name="connsiteY57" fmla="*/ 6264 h 10000"/>
                    <a:gd name="connsiteX58" fmla="*/ 4376 w 10000"/>
                    <a:gd name="connsiteY58" fmla="*/ 4950 h 10000"/>
                    <a:gd name="connsiteX59" fmla="*/ 4193 w 10000"/>
                    <a:gd name="connsiteY59" fmla="*/ 5161 h 10000"/>
                    <a:gd name="connsiteX60" fmla="*/ 3947 w 10000"/>
                    <a:gd name="connsiteY60" fmla="*/ 4481 h 10000"/>
                    <a:gd name="connsiteX61" fmla="*/ 3639 w 10000"/>
                    <a:gd name="connsiteY61" fmla="*/ 5731 h 10000"/>
                    <a:gd name="connsiteX0" fmla="*/ 3639 w 10000"/>
                    <a:gd name="connsiteY0" fmla="*/ 5731 h 10000"/>
                    <a:gd name="connsiteX1" fmla="*/ 1415 w 10000"/>
                    <a:gd name="connsiteY1" fmla="*/ 5666 h 10000"/>
                    <a:gd name="connsiteX2" fmla="*/ 965 w 10000"/>
                    <a:gd name="connsiteY2" fmla="*/ 5096 h 10000"/>
                    <a:gd name="connsiteX3" fmla="*/ 934 w 10000"/>
                    <a:gd name="connsiteY3" fmla="*/ 6000 h 10000"/>
                    <a:gd name="connsiteX4" fmla="*/ 236 w 10000"/>
                    <a:gd name="connsiteY4" fmla="*/ 5731 h 10000"/>
                    <a:gd name="connsiteX5" fmla="*/ 628 w 10000"/>
                    <a:gd name="connsiteY5" fmla="*/ 7237 h 10000"/>
                    <a:gd name="connsiteX6" fmla="*/ 266 w 10000"/>
                    <a:gd name="connsiteY6" fmla="*/ 7020 h 10000"/>
                    <a:gd name="connsiteX7" fmla="*/ 512 w 10000"/>
                    <a:gd name="connsiteY7" fmla="*/ 8205 h 10000"/>
                    <a:gd name="connsiteX8" fmla="*/ 207 w 10000"/>
                    <a:gd name="connsiteY8" fmla="*/ 7923 h 10000"/>
                    <a:gd name="connsiteX9" fmla="*/ 0 w 10000"/>
                    <a:gd name="connsiteY9" fmla="*/ 10000 h 10000"/>
                    <a:gd name="connsiteX10" fmla="*/ 10000 w 10000"/>
                    <a:gd name="connsiteY10" fmla="*/ 6129 h 10000"/>
                    <a:gd name="connsiteX11" fmla="*/ 9391 w 10000"/>
                    <a:gd name="connsiteY11" fmla="*/ 5161 h 10000"/>
                    <a:gd name="connsiteX12" fmla="*/ 9545 w 10000"/>
                    <a:gd name="connsiteY12" fmla="*/ 6000 h 10000"/>
                    <a:gd name="connsiteX13" fmla="*/ 9239 w 10000"/>
                    <a:gd name="connsiteY13" fmla="*/ 6410 h 10000"/>
                    <a:gd name="connsiteX14" fmla="*/ 9203 w 10000"/>
                    <a:gd name="connsiteY14" fmla="*/ 5249 h 10000"/>
                    <a:gd name="connsiteX15" fmla="*/ 8658 w 10000"/>
                    <a:gd name="connsiteY15" fmla="*/ 6201 h 10000"/>
                    <a:gd name="connsiteX16" fmla="*/ 8870 w 10000"/>
                    <a:gd name="connsiteY16" fmla="*/ 4541 h 10000"/>
                    <a:gd name="connsiteX17" fmla="*/ 8634 w 10000"/>
                    <a:gd name="connsiteY17" fmla="*/ 2687 h 10000"/>
                    <a:gd name="connsiteX18" fmla="*/ 8599 w 10000"/>
                    <a:gd name="connsiteY18" fmla="*/ 4207 h 10000"/>
                    <a:gd name="connsiteX19" fmla="*/ 8389 w 10000"/>
                    <a:gd name="connsiteY19" fmla="*/ 4541 h 10000"/>
                    <a:gd name="connsiteX20" fmla="*/ 8571 w 10000"/>
                    <a:gd name="connsiteY20" fmla="*/ 5249 h 10000"/>
                    <a:gd name="connsiteX21" fmla="*/ 8018 w 10000"/>
                    <a:gd name="connsiteY21" fmla="*/ 4680 h 10000"/>
                    <a:gd name="connsiteX22" fmla="*/ 8324 w 10000"/>
                    <a:gd name="connsiteY22" fmla="*/ 5866 h 10000"/>
                    <a:gd name="connsiteX23" fmla="*/ 7871 w 10000"/>
                    <a:gd name="connsiteY23" fmla="*/ 5308 h 10000"/>
                    <a:gd name="connsiteX24" fmla="*/ 7996 w 10000"/>
                    <a:gd name="connsiteY24" fmla="*/ 6475 h 10000"/>
                    <a:gd name="connsiteX25" fmla="*/ 7533 w 10000"/>
                    <a:gd name="connsiteY25" fmla="*/ 6201 h 10000"/>
                    <a:gd name="connsiteX26" fmla="*/ 7503 w 10000"/>
                    <a:gd name="connsiteY26" fmla="*/ 5161 h 10000"/>
                    <a:gd name="connsiteX27" fmla="*/ 7079 w 10000"/>
                    <a:gd name="connsiteY27" fmla="*/ 6065 h 10000"/>
                    <a:gd name="connsiteX28" fmla="*/ 7227 w 10000"/>
                    <a:gd name="connsiteY28" fmla="*/ 4886 h 10000"/>
                    <a:gd name="connsiteX29" fmla="*/ 7079 w 10000"/>
                    <a:gd name="connsiteY29" fmla="*/ 3527 h 10000"/>
                    <a:gd name="connsiteX30" fmla="*/ 6833 w 10000"/>
                    <a:gd name="connsiteY30" fmla="*/ 5161 h 10000"/>
                    <a:gd name="connsiteX31" fmla="*/ 6864 w 10000"/>
                    <a:gd name="connsiteY31" fmla="*/ 6000 h 10000"/>
                    <a:gd name="connsiteX32" fmla="*/ 6681 w 10000"/>
                    <a:gd name="connsiteY32" fmla="*/ 5519 h 10000"/>
                    <a:gd name="connsiteX33" fmla="*/ 6681 w 10000"/>
                    <a:gd name="connsiteY33" fmla="*/ 6610 h 10000"/>
                    <a:gd name="connsiteX34" fmla="*/ 6412 w 10000"/>
                    <a:gd name="connsiteY34" fmla="*/ 5866 h 10000"/>
                    <a:gd name="connsiteX35" fmla="*/ 7321 w 10000"/>
                    <a:gd name="connsiteY35" fmla="*/ 1103 h 10000"/>
                    <a:gd name="connsiteX36" fmla="*/ 7714 w 10000"/>
                    <a:gd name="connsiteY36" fmla="*/ 968 h 10000"/>
                    <a:gd name="connsiteX37" fmla="*/ 7417 w 10000"/>
                    <a:gd name="connsiteY37" fmla="*/ 0 h 10000"/>
                    <a:gd name="connsiteX38" fmla="*/ 7417 w 10000"/>
                    <a:gd name="connsiteY38" fmla="*/ 0 h 10000"/>
                    <a:gd name="connsiteX39" fmla="*/ 7417 w 10000"/>
                    <a:gd name="connsiteY39" fmla="*/ 0 h 10000"/>
                    <a:gd name="connsiteX40" fmla="*/ 7020 w 10000"/>
                    <a:gd name="connsiteY40" fmla="*/ 0 h 10000"/>
                    <a:gd name="connsiteX41" fmla="*/ 7020 w 10000"/>
                    <a:gd name="connsiteY41" fmla="*/ 400 h 10000"/>
                    <a:gd name="connsiteX42" fmla="*/ 7139 w 10000"/>
                    <a:gd name="connsiteY42" fmla="*/ 400 h 10000"/>
                    <a:gd name="connsiteX43" fmla="*/ 5889 w 10000"/>
                    <a:gd name="connsiteY43" fmla="*/ 5161 h 10000"/>
                    <a:gd name="connsiteX44" fmla="*/ 5801 w 10000"/>
                    <a:gd name="connsiteY44" fmla="*/ 4481 h 10000"/>
                    <a:gd name="connsiteX45" fmla="*/ 5650 w 10000"/>
                    <a:gd name="connsiteY45" fmla="*/ 4615 h 10000"/>
                    <a:gd name="connsiteX46" fmla="*/ 5442 w 10000"/>
                    <a:gd name="connsiteY46" fmla="*/ 3924 h 10000"/>
                    <a:gd name="connsiteX47" fmla="*/ 5348 w 10000"/>
                    <a:gd name="connsiteY47" fmla="*/ 5373 h 10000"/>
                    <a:gd name="connsiteX48" fmla="*/ 5168 w 10000"/>
                    <a:gd name="connsiteY48" fmla="*/ 5026 h 10000"/>
                    <a:gd name="connsiteX49" fmla="*/ 5222 w 10000"/>
                    <a:gd name="connsiteY49" fmla="*/ 6201 h 10000"/>
                    <a:gd name="connsiteX50" fmla="*/ 4825 w 10000"/>
                    <a:gd name="connsiteY50" fmla="*/ 5666 h 10000"/>
                    <a:gd name="connsiteX51" fmla="*/ 5034 w 10000"/>
                    <a:gd name="connsiteY51" fmla="*/ 6475 h 10000"/>
                    <a:gd name="connsiteX52" fmla="*/ 4825 w 10000"/>
                    <a:gd name="connsiteY52" fmla="*/ 6610 h 10000"/>
                    <a:gd name="connsiteX53" fmla="*/ 4982 w 10000"/>
                    <a:gd name="connsiteY53" fmla="*/ 7502 h 10000"/>
                    <a:gd name="connsiteX54" fmla="*/ 4645 w 10000"/>
                    <a:gd name="connsiteY54" fmla="*/ 7167 h 10000"/>
                    <a:gd name="connsiteX55" fmla="*/ 4645 w 10000"/>
                    <a:gd name="connsiteY55" fmla="*/ 6129 h 10000"/>
                    <a:gd name="connsiteX56" fmla="*/ 4376 w 10000"/>
                    <a:gd name="connsiteY56" fmla="*/ 6264 h 10000"/>
                    <a:gd name="connsiteX57" fmla="*/ 4376 w 10000"/>
                    <a:gd name="connsiteY57" fmla="*/ 4950 h 10000"/>
                    <a:gd name="connsiteX58" fmla="*/ 4193 w 10000"/>
                    <a:gd name="connsiteY58" fmla="*/ 5161 h 10000"/>
                    <a:gd name="connsiteX59" fmla="*/ 3947 w 10000"/>
                    <a:gd name="connsiteY59" fmla="*/ 4481 h 10000"/>
                    <a:gd name="connsiteX60" fmla="*/ 3639 w 10000"/>
                    <a:gd name="connsiteY60" fmla="*/ 5731 h 10000"/>
                    <a:gd name="connsiteX0" fmla="*/ 3639 w 10000"/>
                    <a:gd name="connsiteY0" fmla="*/ 5731 h 10000"/>
                    <a:gd name="connsiteX1" fmla="*/ 1415 w 10000"/>
                    <a:gd name="connsiteY1" fmla="*/ 5666 h 10000"/>
                    <a:gd name="connsiteX2" fmla="*/ 934 w 10000"/>
                    <a:gd name="connsiteY2" fmla="*/ 6000 h 10000"/>
                    <a:gd name="connsiteX3" fmla="*/ 236 w 10000"/>
                    <a:gd name="connsiteY3" fmla="*/ 5731 h 10000"/>
                    <a:gd name="connsiteX4" fmla="*/ 628 w 10000"/>
                    <a:gd name="connsiteY4" fmla="*/ 7237 h 10000"/>
                    <a:gd name="connsiteX5" fmla="*/ 266 w 10000"/>
                    <a:gd name="connsiteY5" fmla="*/ 7020 h 10000"/>
                    <a:gd name="connsiteX6" fmla="*/ 512 w 10000"/>
                    <a:gd name="connsiteY6" fmla="*/ 8205 h 10000"/>
                    <a:gd name="connsiteX7" fmla="*/ 207 w 10000"/>
                    <a:gd name="connsiteY7" fmla="*/ 7923 h 10000"/>
                    <a:gd name="connsiteX8" fmla="*/ 0 w 10000"/>
                    <a:gd name="connsiteY8" fmla="*/ 10000 h 10000"/>
                    <a:gd name="connsiteX9" fmla="*/ 10000 w 10000"/>
                    <a:gd name="connsiteY9" fmla="*/ 6129 h 10000"/>
                    <a:gd name="connsiteX10" fmla="*/ 9391 w 10000"/>
                    <a:gd name="connsiteY10" fmla="*/ 5161 h 10000"/>
                    <a:gd name="connsiteX11" fmla="*/ 9545 w 10000"/>
                    <a:gd name="connsiteY11" fmla="*/ 6000 h 10000"/>
                    <a:gd name="connsiteX12" fmla="*/ 9239 w 10000"/>
                    <a:gd name="connsiteY12" fmla="*/ 6410 h 10000"/>
                    <a:gd name="connsiteX13" fmla="*/ 9203 w 10000"/>
                    <a:gd name="connsiteY13" fmla="*/ 5249 h 10000"/>
                    <a:gd name="connsiteX14" fmla="*/ 8658 w 10000"/>
                    <a:gd name="connsiteY14" fmla="*/ 6201 h 10000"/>
                    <a:gd name="connsiteX15" fmla="*/ 8870 w 10000"/>
                    <a:gd name="connsiteY15" fmla="*/ 4541 h 10000"/>
                    <a:gd name="connsiteX16" fmla="*/ 8634 w 10000"/>
                    <a:gd name="connsiteY16" fmla="*/ 2687 h 10000"/>
                    <a:gd name="connsiteX17" fmla="*/ 8599 w 10000"/>
                    <a:gd name="connsiteY17" fmla="*/ 4207 h 10000"/>
                    <a:gd name="connsiteX18" fmla="*/ 8389 w 10000"/>
                    <a:gd name="connsiteY18" fmla="*/ 4541 h 10000"/>
                    <a:gd name="connsiteX19" fmla="*/ 8571 w 10000"/>
                    <a:gd name="connsiteY19" fmla="*/ 5249 h 10000"/>
                    <a:gd name="connsiteX20" fmla="*/ 8018 w 10000"/>
                    <a:gd name="connsiteY20" fmla="*/ 4680 h 10000"/>
                    <a:gd name="connsiteX21" fmla="*/ 8324 w 10000"/>
                    <a:gd name="connsiteY21" fmla="*/ 5866 h 10000"/>
                    <a:gd name="connsiteX22" fmla="*/ 7871 w 10000"/>
                    <a:gd name="connsiteY22" fmla="*/ 5308 h 10000"/>
                    <a:gd name="connsiteX23" fmla="*/ 7996 w 10000"/>
                    <a:gd name="connsiteY23" fmla="*/ 6475 h 10000"/>
                    <a:gd name="connsiteX24" fmla="*/ 7533 w 10000"/>
                    <a:gd name="connsiteY24" fmla="*/ 6201 h 10000"/>
                    <a:gd name="connsiteX25" fmla="*/ 7503 w 10000"/>
                    <a:gd name="connsiteY25" fmla="*/ 5161 h 10000"/>
                    <a:gd name="connsiteX26" fmla="*/ 7079 w 10000"/>
                    <a:gd name="connsiteY26" fmla="*/ 6065 h 10000"/>
                    <a:gd name="connsiteX27" fmla="*/ 7227 w 10000"/>
                    <a:gd name="connsiteY27" fmla="*/ 4886 h 10000"/>
                    <a:gd name="connsiteX28" fmla="*/ 7079 w 10000"/>
                    <a:gd name="connsiteY28" fmla="*/ 3527 h 10000"/>
                    <a:gd name="connsiteX29" fmla="*/ 6833 w 10000"/>
                    <a:gd name="connsiteY29" fmla="*/ 5161 h 10000"/>
                    <a:gd name="connsiteX30" fmla="*/ 6864 w 10000"/>
                    <a:gd name="connsiteY30" fmla="*/ 6000 h 10000"/>
                    <a:gd name="connsiteX31" fmla="*/ 6681 w 10000"/>
                    <a:gd name="connsiteY31" fmla="*/ 5519 h 10000"/>
                    <a:gd name="connsiteX32" fmla="*/ 6681 w 10000"/>
                    <a:gd name="connsiteY32" fmla="*/ 6610 h 10000"/>
                    <a:gd name="connsiteX33" fmla="*/ 6412 w 10000"/>
                    <a:gd name="connsiteY33" fmla="*/ 5866 h 10000"/>
                    <a:gd name="connsiteX34" fmla="*/ 7321 w 10000"/>
                    <a:gd name="connsiteY34" fmla="*/ 1103 h 10000"/>
                    <a:gd name="connsiteX35" fmla="*/ 7714 w 10000"/>
                    <a:gd name="connsiteY35" fmla="*/ 968 h 10000"/>
                    <a:gd name="connsiteX36" fmla="*/ 7417 w 10000"/>
                    <a:gd name="connsiteY36" fmla="*/ 0 h 10000"/>
                    <a:gd name="connsiteX37" fmla="*/ 7417 w 10000"/>
                    <a:gd name="connsiteY37" fmla="*/ 0 h 10000"/>
                    <a:gd name="connsiteX38" fmla="*/ 7417 w 10000"/>
                    <a:gd name="connsiteY38" fmla="*/ 0 h 10000"/>
                    <a:gd name="connsiteX39" fmla="*/ 7020 w 10000"/>
                    <a:gd name="connsiteY39" fmla="*/ 0 h 10000"/>
                    <a:gd name="connsiteX40" fmla="*/ 7020 w 10000"/>
                    <a:gd name="connsiteY40" fmla="*/ 400 h 10000"/>
                    <a:gd name="connsiteX41" fmla="*/ 7139 w 10000"/>
                    <a:gd name="connsiteY41" fmla="*/ 400 h 10000"/>
                    <a:gd name="connsiteX42" fmla="*/ 5889 w 10000"/>
                    <a:gd name="connsiteY42" fmla="*/ 5161 h 10000"/>
                    <a:gd name="connsiteX43" fmla="*/ 5801 w 10000"/>
                    <a:gd name="connsiteY43" fmla="*/ 4481 h 10000"/>
                    <a:gd name="connsiteX44" fmla="*/ 5650 w 10000"/>
                    <a:gd name="connsiteY44" fmla="*/ 4615 h 10000"/>
                    <a:gd name="connsiteX45" fmla="*/ 5442 w 10000"/>
                    <a:gd name="connsiteY45" fmla="*/ 3924 h 10000"/>
                    <a:gd name="connsiteX46" fmla="*/ 5348 w 10000"/>
                    <a:gd name="connsiteY46" fmla="*/ 5373 h 10000"/>
                    <a:gd name="connsiteX47" fmla="*/ 5168 w 10000"/>
                    <a:gd name="connsiteY47" fmla="*/ 5026 h 10000"/>
                    <a:gd name="connsiteX48" fmla="*/ 5222 w 10000"/>
                    <a:gd name="connsiteY48" fmla="*/ 6201 h 10000"/>
                    <a:gd name="connsiteX49" fmla="*/ 4825 w 10000"/>
                    <a:gd name="connsiteY49" fmla="*/ 5666 h 10000"/>
                    <a:gd name="connsiteX50" fmla="*/ 5034 w 10000"/>
                    <a:gd name="connsiteY50" fmla="*/ 6475 h 10000"/>
                    <a:gd name="connsiteX51" fmla="*/ 4825 w 10000"/>
                    <a:gd name="connsiteY51" fmla="*/ 6610 h 10000"/>
                    <a:gd name="connsiteX52" fmla="*/ 4982 w 10000"/>
                    <a:gd name="connsiteY52" fmla="*/ 7502 h 10000"/>
                    <a:gd name="connsiteX53" fmla="*/ 4645 w 10000"/>
                    <a:gd name="connsiteY53" fmla="*/ 7167 h 10000"/>
                    <a:gd name="connsiteX54" fmla="*/ 4645 w 10000"/>
                    <a:gd name="connsiteY54" fmla="*/ 6129 h 10000"/>
                    <a:gd name="connsiteX55" fmla="*/ 4376 w 10000"/>
                    <a:gd name="connsiteY55" fmla="*/ 6264 h 10000"/>
                    <a:gd name="connsiteX56" fmla="*/ 4376 w 10000"/>
                    <a:gd name="connsiteY56" fmla="*/ 4950 h 10000"/>
                    <a:gd name="connsiteX57" fmla="*/ 4193 w 10000"/>
                    <a:gd name="connsiteY57" fmla="*/ 5161 h 10000"/>
                    <a:gd name="connsiteX58" fmla="*/ 3947 w 10000"/>
                    <a:gd name="connsiteY58" fmla="*/ 4481 h 10000"/>
                    <a:gd name="connsiteX59" fmla="*/ 3639 w 10000"/>
                    <a:gd name="connsiteY59" fmla="*/ 5731 h 10000"/>
                    <a:gd name="connsiteX0" fmla="*/ 3639 w 10000"/>
                    <a:gd name="connsiteY0" fmla="*/ 5731 h 10000"/>
                    <a:gd name="connsiteX1" fmla="*/ 1415 w 10000"/>
                    <a:gd name="connsiteY1" fmla="*/ 5666 h 10000"/>
                    <a:gd name="connsiteX2" fmla="*/ 236 w 10000"/>
                    <a:gd name="connsiteY2" fmla="*/ 5731 h 10000"/>
                    <a:gd name="connsiteX3" fmla="*/ 628 w 10000"/>
                    <a:gd name="connsiteY3" fmla="*/ 7237 h 10000"/>
                    <a:gd name="connsiteX4" fmla="*/ 266 w 10000"/>
                    <a:gd name="connsiteY4" fmla="*/ 7020 h 10000"/>
                    <a:gd name="connsiteX5" fmla="*/ 512 w 10000"/>
                    <a:gd name="connsiteY5" fmla="*/ 8205 h 10000"/>
                    <a:gd name="connsiteX6" fmla="*/ 207 w 10000"/>
                    <a:gd name="connsiteY6" fmla="*/ 7923 h 10000"/>
                    <a:gd name="connsiteX7" fmla="*/ 0 w 10000"/>
                    <a:gd name="connsiteY7" fmla="*/ 10000 h 10000"/>
                    <a:gd name="connsiteX8" fmla="*/ 10000 w 10000"/>
                    <a:gd name="connsiteY8" fmla="*/ 6129 h 10000"/>
                    <a:gd name="connsiteX9" fmla="*/ 9391 w 10000"/>
                    <a:gd name="connsiteY9" fmla="*/ 5161 h 10000"/>
                    <a:gd name="connsiteX10" fmla="*/ 9545 w 10000"/>
                    <a:gd name="connsiteY10" fmla="*/ 6000 h 10000"/>
                    <a:gd name="connsiteX11" fmla="*/ 9239 w 10000"/>
                    <a:gd name="connsiteY11" fmla="*/ 6410 h 10000"/>
                    <a:gd name="connsiteX12" fmla="*/ 9203 w 10000"/>
                    <a:gd name="connsiteY12" fmla="*/ 5249 h 10000"/>
                    <a:gd name="connsiteX13" fmla="*/ 8658 w 10000"/>
                    <a:gd name="connsiteY13" fmla="*/ 6201 h 10000"/>
                    <a:gd name="connsiteX14" fmla="*/ 8870 w 10000"/>
                    <a:gd name="connsiteY14" fmla="*/ 4541 h 10000"/>
                    <a:gd name="connsiteX15" fmla="*/ 8634 w 10000"/>
                    <a:gd name="connsiteY15" fmla="*/ 2687 h 10000"/>
                    <a:gd name="connsiteX16" fmla="*/ 8599 w 10000"/>
                    <a:gd name="connsiteY16" fmla="*/ 4207 h 10000"/>
                    <a:gd name="connsiteX17" fmla="*/ 8389 w 10000"/>
                    <a:gd name="connsiteY17" fmla="*/ 4541 h 10000"/>
                    <a:gd name="connsiteX18" fmla="*/ 8571 w 10000"/>
                    <a:gd name="connsiteY18" fmla="*/ 5249 h 10000"/>
                    <a:gd name="connsiteX19" fmla="*/ 8018 w 10000"/>
                    <a:gd name="connsiteY19" fmla="*/ 4680 h 10000"/>
                    <a:gd name="connsiteX20" fmla="*/ 8324 w 10000"/>
                    <a:gd name="connsiteY20" fmla="*/ 5866 h 10000"/>
                    <a:gd name="connsiteX21" fmla="*/ 7871 w 10000"/>
                    <a:gd name="connsiteY21" fmla="*/ 5308 h 10000"/>
                    <a:gd name="connsiteX22" fmla="*/ 7996 w 10000"/>
                    <a:gd name="connsiteY22" fmla="*/ 6475 h 10000"/>
                    <a:gd name="connsiteX23" fmla="*/ 7533 w 10000"/>
                    <a:gd name="connsiteY23" fmla="*/ 6201 h 10000"/>
                    <a:gd name="connsiteX24" fmla="*/ 7503 w 10000"/>
                    <a:gd name="connsiteY24" fmla="*/ 5161 h 10000"/>
                    <a:gd name="connsiteX25" fmla="*/ 7079 w 10000"/>
                    <a:gd name="connsiteY25" fmla="*/ 6065 h 10000"/>
                    <a:gd name="connsiteX26" fmla="*/ 7227 w 10000"/>
                    <a:gd name="connsiteY26" fmla="*/ 4886 h 10000"/>
                    <a:gd name="connsiteX27" fmla="*/ 7079 w 10000"/>
                    <a:gd name="connsiteY27" fmla="*/ 3527 h 10000"/>
                    <a:gd name="connsiteX28" fmla="*/ 6833 w 10000"/>
                    <a:gd name="connsiteY28" fmla="*/ 5161 h 10000"/>
                    <a:gd name="connsiteX29" fmla="*/ 6864 w 10000"/>
                    <a:gd name="connsiteY29" fmla="*/ 6000 h 10000"/>
                    <a:gd name="connsiteX30" fmla="*/ 6681 w 10000"/>
                    <a:gd name="connsiteY30" fmla="*/ 5519 h 10000"/>
                    <a:gd name="connsiteX31" fmla="*/ 6681 w 10000"/>
                    <a:gd name="connsiteY31" fmla="*/ 6610 h 10000"/>
                    <a:gd name="connsiteX32" fmla="*/ 6412 w 10000"/>
                    <a:gd name="connsiteY32" fmla="*/ 5866 h 10000"/>
                    <a:gd name="connsiteX33" fmla="*/ 7321 w 10000"/>
                    <a:gd name="connsiteY33" fmla="*/ 1103 h 10000"/>
                    <a:gd name="connsiteX34" fmla="*/ 7714 w 10000"/>
                    <a:gd name="connsiteY34" fmla="*/ 968 h 10000"/>
                    <a:gd name="connsiteX35" fmla="*/ 7417 w 10000"/>
                    <a:gd name="connsiteY35" fmla="*/ 0 h 10000"/>
                    <a:gd name="connsiteX36" fmla="*/ 7417 w 10000"/>
                    <a:gd name="connsiteY36" fmla="*/ 0 h 10000"/>
                    <a:gd name="connsiteX37" fmla="*/ 7417 w 10000"/>
                    <a:gd name="connsiteY37" fmla="*/ 0 h 10000"/>
                    <a:gd name="connsiteX38" fmla="*/ 7020 w 10000"/>
                    <a:gd name="connsiteY38" fmla="*/ 0 h 10000"/>
                    <a:gd name="connsiteX39" fmla="*/ 7020 w 10000"/>
                    <a:gd name="connsiteY39" fmla="*/ 400 h 10000"/>
                    <a:gd name="connsiteX40" fmla="*/ 7139 w 10000"/>
                    <a:gd name="connsiteY40" fmla="*/ 400 h 10000"/>
                    <a:gd name="connsiteX41" fmla="*/ 5889 w 10000"/>
                    <a:gd name="connsiteY41" fmla="*/ 5161 h 10000"/>
                    <a:gd name="connsiteX42" fmla="*/ 5801 w 10000"/>
                    <a:gd name="connsiteY42" fmla="*/ 4481 h 10000"/>
                    <a:gd name="connsiteX43" fmla="*/ 5650 w 10000"/>
                    <a:gd name="connsiteY43" fmla="*/ 4615 h 10000"/>
                    <a:gd name="connsiteX44" fmla="*/ 5442 w 10000"/>
                    <a:gd name="connsiteY44" fmla="*/ 3924 h 10000"/>
                    <a:gd name="connsiteX45" fmla="*/ 5348 w 10000"/>
                    <a:gd name="connsiteY45" fmla="*/ 5373 h 10000"/>
                    <a:gd name="connsiteX46" fmla="*/ 5168 w 10000"/>
                    <a:gd name="connsiteY46" fmla="*/ 5026 h 10000"/>
                    <a:gd name="connsiteX47" fmla="*/ 5222 w 10000"/>
                    <a:gd name="connsiteY47" fmla="*/ 6201 h 10000"/>
                    <a:gd name="connsiteX48" fmla="*/ 4825 w 10000"/>
                    <a:gd name="connsiteY48" fmla="*/ 5666 h 10000"/>
                    <a:gd name="connsiteX49" fmla="*/ 5034 w 10000"/>
                    <a:gd name="connsiteY49" fmla="*/ 6475 h 10000"/>
                    <a:gd name="connsiteX50" fmla="*/ 4825 w 10000"/>
                    <a:gd name="connsiteY50" fmla="*/ 6610 h 10000"/>
                    <a:gd name="connsiteX51" fmla="*/ 4982 w 10000"/>
                    <a:gd name="connsiteY51" fmla="*/ 7502 h 10000"/>
                    <a:gd name="connsiteX52" fmla="*/ 4645 w 10000"/>
                    <a:gd name="connsiteY52" fmla="*/ 7167 h 10000"/>
                    <a:gd name="connsiteX53" fmla="*/ 4645 w 10000"/>
                    <a:gd name="connsiteY53" fmla="*/ 6129 h 10000"/>
                    <a:gd name="connsiteX54" fmla="*/ 4376 w 10000"/>
                    <a:gd name="connsiteY54" fmla="*/ 6264 h 10000"/>
                    <a:gd name="connsiteX55" fmla="*/ 4376 w 10000"/>
                    <a:gd name="connsiteY55" fmla="*/ 4950 h 10000"/>
                    <a:gd name="connsiteX56" fmla="*/ 4193 w 10000"/>
                    <a:gd name="connsiteY56" fmla="*/ 5161 h 10000"/>
                    <a:gd name="connsiteX57" fmla="*/ 3947 w 10000"/>
                    <a:gd name="connsiteY57" fmla="*/ 4481 h 10000"/>
                    <a:gd name="connsiteX58" fmla="*/ 3639 w 10000"/>
                    <a:gd name="connsiteY58" fmla="*/ 5731 h 10000"/>
                    <a:gd name="connsiteX0" fmla="*/ 3639 w 10000"/>
                    <a:gd name="connsiteY0" fmla="*/ 5731 h 10000"/>
                    <a:gd name="connsiteX1" fmla="*/ 236 w 10000"/>
                    <a:gd name="connsiteY1" fmla="*/ 5731 h 10000"/>
                    <a:gd name="connsiteX2" fmla="*/ 628 w 10000"/>
                    <a:gd name="connsiteY2" fmla="*/ 7237 h 10000"/>
                    <a:gd name="connsiteX3" fmla="*/ 266 w 10000"/>
                    <a:gd name="connsiteY3" fmla="*/ 7020 h 10000"/>
                    <a:gd name="connsiteX4" fmla="*/ 512 w 10000"/>
                    <a:gd name="connsiteY4" fmla="*/ 8205 h 10000"/>
                    <a:gd name="connsiteX5" fmla="*/ 207 w 10000"/>
                    <a:gd name="connsiteY5" fmla="*/ 7923 h 10000"/>
                    <a:gd name="connsiteX6" fmla="*/ 0 w 10000"/>
                    <a:gd name="connsiteY6" fmla="*/ 10000 h 10000"/>
                    <a:gd name="connsiteX7" fmla="*/ 10000 w 10000"/>
                    <a:gd name="connsiteY7" fmla="*/ 6129 h 10000"/>
                    <a:gd name="connsiteX8" fmla="*/ 9391 w 10000"/>
                    <a:gd name="connsiteY8" fmla="*/ 5161 h 10000"/>
                    <a:gd name="connsiteX9" fmla="*/ 9545 w 10000"/>
                    <a:gd name="connsiteY9" fmla="*/ 6000 h 10000"/>
                    <a:gd name="connsiteX10" fmla="*/ 9239 w 10000"/>
                    <a:gd name="connsiteY10" fmla="*/ 6410 h 10000"/>
                    <a:gd name="connsiteX11" fmla="*/ 9203 w 10000"/>
                    <a:gd name="connsiteY11" fmla="*/ 5249 h 10000"/>
                    <a:gd name="connsiteX12" fmla="*/ 8658 w 10000"/>
                    <a:gd name="connsiteY12" fmla="*/ 6201 h 10000"/>
                    <a:gd name="connsiteX13" fmla="*/ 8870 w 10000"/>
                    <a:gd name="connsiteY13" fmla="*/ 4541 h 10000"/>
                    <a:gd name="connsiteX14" fmla="*/ 8634 w 10000"/>
                    <a:gd name="connsiteY14" fmla="*/ 2687 h 10000"/>
                    <a:gd name="connsiteX15" fmla="*/ 8599 w 10000"/>
                    <a:gd name="connsiteY15" fmla="*/ 4207 h 10000"/>
                    <a:gd name="connsiteX16" fmla="*/ 8389 w 10000"/>
                    <a:gd name="connsiteY16" fmla="*/ 4541 h 10000"/>
                    <a:gd name="connsiteX17" fmla="*/ 8571 w 10000"/>
                    <a:gd name="connsiteY17" fmla="*/ 5249 h 10000"/>
                    <a:gd name="connsiteX18" fmla="*/ 8018 w 10000"/>
                    <a:gd name="connsiteY18" fmla="*/ 4680 h 10000"/>
                    <a:gd name="connsiteX19" fmla="*/ 8324 w 10000"/>
                    <a:gd name="connsiteY19" fmla="*/ 5866 h 10000"/>
                    <a:gd name="connsiteX20" fmla="*/ 7871 w 10000"/>
                    <a:gd name="connsiteY20" fmla="*/ 5308 h 10000"/>
                    <a:gd name="connsiteX21" fmla="*/ 7996 w 10000"/>
                    <a:gd name="connsiteY21" fmla="*/ 6475 h 10000"/>
                    <a:gd name="connsiteX22" fmla="*/ 7533 w 10000"/>
                    <a:gd name="connsiteY22" fmla="*/ 6201 h 10000"/>
                    <a:gd name="connsiteX23" fmla="*/ 7503 w 10000"/>
                    <a:gd name="connsiteY23" fmla="*/ 5161 h 10000"/>
                    <a:gd name="connsiteX24" fmla="*/ 7079 w 10000"/>
                    <a:gd name="connsiteY24" fmla="*/ 6065 h 10000"/>
                    <a:gd name="connsiteX25" fmla="*/ 7227 w 10000"/>
                    <a:gd name="connsiteY25" fmla="*/ 4886 h 10000"/>
                    <a:gd name="connsiteX26" fmla="*/ 7079 w 10000"/>
                    <a:gd name="connsiteY26" fmla="*/ 3527 h 10000"/>
                    <a:gd name="connsiteX27" fmla="*/ 6833 w 10000"/>
                    <a:gd name="connsiteY27" fmla="*/ 5161 h 10000"/>
                    <a:gd name="connsiteX28" fmla="*/ 6864 w 10000"/>
                    <a:gd name="connsiteY28" fmla="*/ 6000 h 10000"/>
                    <a:gd name="connsiteX29" fmla="*/ 6681 w 10000"/>
                    <a:gd name="connsiteY29" fmla="*/ 5519 h 10000"/>
                    <a:gd name="connsiteX30" fmla="*/ 6681 w 10000"/>
                    <a:gd name="connsiteY30" fmla="*/ 6610 h 10000"/>
                    <a:gd name="connsiteX31" fmla="*/ 6412 w 10000"/>
                    <a:gd name="connsiteY31" fmla="*/ 5866 h 10000"/>
                    <a:gd name="connsiteX32" fmla="*/ 7321 w 10000"/>
                    <a:gd name="connsiteY32" fmla="*/ 1103 h 10000"/>
                    <a:gd name="connsiteX33" fmla="*/ 7714 w 10000"/>
                    <a:gd name="connsiteY33" fmla="*/ 968 h 10000"/>
                    <a:gd name="connsiteX34" fmla="*/ 7417 w 10000"/>
                    <a:gd name="connsiteY34" fmla="*/ 0 h 10000"/>
                    <a:gd name="connsiteX35" fmla="*/ 7417 w 10000"/>
                    <a:gd name="connsiteY35" fmla="*/ 0 h 10000"/>
                    <a:gd name="connsiteX36" fmla="*/ 7417 w 10000"/>
                    <a:gd name="connsiteY36" fmla="*/ 0 h 10000"/>
                    <a:gd name="connsiteX37" fmla="*/ 7020 w 10000"/>
                    <a:gd name="connsiteY37" fmla="*/ 0 h 10000"/>
                    <a:gd name="connsiteX38" fmla="*/ 7020 w 10000"/>
                    <a:gd name="connsiteY38" fmla="*/ 400 h 10000"/>
                    <a:gd name="connsiteX39" fmla="*/ 7139 w 10000"/>
                    <a:gd name="connsiteY39" fmla="*/ 400 h 10000"/>
                    <a:gd name="connsiteX40" fmla="*/ 5889 w 10000"/>
                    <a:gd name="connsiteY40" fmla="*/ 5161 h 10000"/>
                    <a:gd name="connsiteX41" fmla="*/ 5801 w 10000"/>
                    <a:gd name="connsiteY41" fmla="*/ 4481 h 10000"/>
                    <a:gd name="connsiteX42" fmla="*/ 5650 w 10000"/>
                    <a:gd name="connsiteY42" fmla="*/ 4615 h 10000"/>
                    <a:gd name="connsiteX43" fmla="*/ 5442 w 10000"/>
                    <a:gd name="connsiteY43" fmla="*/ 3924 h 10000"/>
                    <a:gd name="connsiteX44" fmla="*/ 5348 w 10000"/>
                    <a:gd name="connsiteY44" fmla="*/ 5373 h 10000"/>
                    <a:gd name="connsiteX45" fmla="*/ 5168 w 10000"/>
                    <a:gd name="connsiteY45" fmla="*/ 5026 h 10000"/>
                    <a:gd name="connsiteX46" fmla="*/ 5222 w 10000"/>
                    <a:gd name="connsiteY46" fmla="*/ 6201 h 10000"/>
                    <a:gd name="connsiteX47" fmla="*/ 4825 w 10000"/>
                    <a:gd name="connsiteY47" fmla="*/ 5666 h 10000"/>
                    <a:gd name="connsiteX48" fmla="*/ 5034 w 10000"/>
                    <a:gd name="connsiteY48" fmla="*/ 6475 h 10000"/>
                    <a:gd name="connsiteX49" fmla="*/ 4825 w 10000"/>
                    <a:gd name="connsiteY49" fmla="*/ 6610 h 10000"/>
                    <a:gd name="connsiteX50" fmla="*/ 4982 w 10000"/>
                    <a:gd name="connsiteY50" fmla="*/ 7502 h 10000"/>
                    <a:gd name="connsiteX51" fmla="*/ 4645 w 10000"/>
                    <a:gd name="connsiteY51" fmla="*/ 7167 h 10000"/>
                    <a:gd name="connsiteX52" fmla="*/ 4645 w 10000"/>
                    <a:gd name="connsiteY52" fmla="*/ 6129 h 10000"/>
                    <a:gd name="connsiteX53" fmla="*/ 4376 w 10000"/>
                    <a:gd name="connsiteY53" fmla="*/ 6264 h 10000"/>
                    <a:gd name="connsiteX54" fmla="*/ 4376 w 10000"/>
                    <a:gd name="connsiteY54" fmla="*/ 4950 h 10000"/>
                    <a:gd name="connsiteX55" fmla="*/ 4193 w 10000"/>
                    <a:gd name="connsiteY55" fmla="*/ 5161 h 10000"/>
                    <a:gd name="connsiteX56" fmla="*/ 3947 w 10000"/>
                    <a:gd name="connsiteY56" fmla="*/ 4481 h 10000"/>
                    <a:gd name="connsiteX57" fmla="*/ 3639 w 10000"/>
                    <a:gd name="connsiteY57" fmla="*/ 5731 h 10000"/>
                    <a:gd name="connsiteX0" fmla="*/ 3639 w 10000"/>
                    <a:gd name="connsiteY0" fmla="*/ 5731 h 10000"/>
                    <a:gd name="connsiteX1" fmla="*/ 628 w 10000"/>
                    <a:gd name="connsiteY1" fmla="*/ 7237 h 10000"/>
                    <a:gd name="connsiteX2" fmla="*/ 266 w 10000"/>
                    <a:gd name="connsiteY2" fmla="*/ 7020 h 10000"/>
                    <a:gd name="connsiteX3" fmla="*/ 512 w 10000"/>
                    <a:gd name="connsiteY3" fmla="*/ 8205 h 10000"/>
                    <a:gd name="connsiteX4" fmla="*/ 207 w 10000"/>
                    <a:gd name="connsiteY4" fmla="*/ 7923 h 10000"/>
                    <a:gd name="connsiteX5" fmla="*/ 0 w 10000"/>
                    <a:gd name="connsiteY5" fmla="*/ 10000 h 10000"/>
                    <a:gd name="connsiteX6" fmla="*/ 10000 w 10000"/>
                    <a:gd name="connsiteY6" fmla="*/ 6129 h 10000"/>
                    <a:gd name="connsiteX7" fmla="*/ 9391 w 10000"/>
                    <a:gd name="connsiteY7" fmla="*/ 5161 h 10000"/>
                    <a:gd name="connsiteX8" fmla="*/ 9545 w 10000"/>
                    <a:gd name="connsiteY8" fmla="*/ 6000 h 10000"/>
                    <a:gd name="connsiteX9" fmla="*/ 9239 w 10000"/>
                    <a:gd name="connsiteY9" fmla="*/ 6410 h 10000"/>
                    <a:gd name="connsiteX10" fmla="*/ 9203 w 10000"/>
                    <a:gd name="connsiteY10" fmla="*/ 5249 h 10000"/>
                    <a:gd name="connsiteX11" fmla="*/ 8658 w 10000"/>
                    <a:gd name="connsiteY11" fmla="*/ 6201 h 10000"/>
                    <a:gd name="connsiteX12" fmla="*/ 8870 w 10000"/>
                    <a:gd name="connsiteY12" fmla="*/ 4541 h 10000"/>
                    <a:gd name="connsiteX13" fmla="*/ 8634 w 10000"/>
                    <a:gd name="connsiteY13" fmla="*/ 2687 h 10000"/>
                    <a:gd name="connsiteX14" fmla="*/ 8599 w 10000"/>
                    <a:gd name="connsiteY14" fmla="*/ 4207 h 10000"/>
                    <a:gd name="connsiteX15" fmla="*/ 8389 w 10000"/>
                    <a:gd name="connsiteY15" fmla="*/ 4541 h 10000"/>
                    <a:gd name="connsiteX16" fmla="*/ 8571 w 10000"/>
                    <a:gd name="connsiteY16" fmla="*/ 5249 h 10000"/>
                    <a:gd name="connsiteX17" fmla="*/ 8018 w 10000"/>
                    <a:gd name="connsiteY17" fmla="*/ 4680 h 10000"/>
                    <a:gd name="connsiteX18" fmla="*/ 8324 w 10000"/>
                    <a:gd name="connsiteY18" fmla="*/ 5866 h 10000"/>
                    <a:gd name="connsiteX19" fmla="*/ 7871 w 10000"/>
                    <a:gd name="connsiteY19" fmla="*/ 5308 h 10000"/>
                    <a:gd name="connsiteX20" fmla="*/ 7996 w 10000"/>
                    <a:gd name="connsiteY20" fmla="*/ 6475 h 10000"/>
                    <a:gd name="connsiteX21" fmla="*/ 7533 w 10000"/>
                    <a:gd name="connsiteY21" fmla="*/ 6201 h 10000"/>
                    <a:gd name="connsiteX22" fmla="*/ 7503 w 10000"/>
                    <a:gd name="connsiteY22" fmla="*/ 5161 h 10000"/>
                    <a:gd name="connsiteX23" fmla="*/ 7079 w 10000"/>
                    <a:gd name="connsiteY23" fmla="*/ 6065 h 10000"/>
                    <a:gd name="connsiteX24" fmla="*/ 7227 w 10000"/>
                    <a:gd name="connsiteY24" fmla="*/ 4886 h 10000"/>
                    <a:gd name="connsiteX25" fmla="*/ 7079 w 10000"/>
                    <a:gd name="connsiteY25" fmla="*/ 3527 h 10000"/>
                    <a:gd name="connsiteX26" fmla="*/ 6833 w 10000"/>
                    <a:gd name="connsiteY26" fmla="*/ 5161 h 10000"/>
                    <a:gd name="connsiteX27" fmla="*/ 6864 w 10000"/>
                    <a:gd name="connsiteY27" fmla="*/ 6000 h 10000"/>
                    <a:gd name="connsiteX28" fmla="*/ 6681 w 10000"/>
                    <a:gd name="connsiteY28" fmla="*/ 5519 h 10000"/>
                    <a:gd name="connsiteX29" fmla="*/ 6681 w 10000"/>
                    <a:gd name="connsiteY29" fmla="*/ 6610 h 10000"/>
                    <a:gd name="connsiteX30" fmla="*/ 6412 w 10000"/>
                    <a:gd name="connsiteY30" fmla="*/ 5866 h 10000"/>
                    <a:gd name="connsiteX31" fmla="*/ 7321 w 10000"/>
                    <a:gd name="connsiteY31" fmla="*/ 1103 h 10000"/>
                    <a:gd name="connsiteX32" fmla="*/ 7714 w 10000"/>
                    <a:gd name="connsiteY32" fmla="*/ 968 h 10000"/>
                    <a:gd name="connsiteX33" fmla="*/ 7417 w 10000"/>
                    <a:gd name="connsiteY33" fmla="*/ 0 h 10000"/>
                    <a:gd name="connsiteX34" fmla="*/ 7417 w 10000"/>
                    <a:gd name="connsiteY34" fmla="*/ 0 h 10000"/>
                    <a:gd name="connsiteX35" fmla="*/ 7417 w 10000"/>
                    <a:gd name="connsiteY35" fmla="*/ 0 h 10000"/>
                    <a:gd name="connsiteX36" fmla="*/ 7020 w 10000"/>
                    <a:gd name="connsiteY36" fmla="*/ 0 h 10000"/>
                    <a:gd name="connsiteX37" fmla="*/ 7020 w 10000"/>
                    <a:gd name="connsiteY37" fmla="*/ 400 h 10000"/>
                    <a:gd name="connsiteX38" fmla="*/ 7139 w 10000"/>
                    <a:gd name="connsiteY38" fmla="*/ 400 h 10000"/>
                    <a:gd name="connsiteX39" fmla="*/ 5889 w 10000"/>
                    <a:gd name="connsiteY39" fmla="*/ 5161 h 10000"/>
                    <a:gd name="connsiteX40" fmla="*/ 5801 w 10000"/>
                    <a:gd name="connsiteY40" fmla="*/ 4481 h 10000"/>
                    <a:gd name="connsiteX41" fmla="*/ 5650 w 10000"/>
                    <a:gd name="connsiteY41" fmla="*/ 4615 h 10000"/>
                    <a:gd name="connsiteX42" fmla="*/ 5442 w 10000"/>
                    <a:gd name="connsiteY42" fmla="*/ 3924 h 10000"/>
                    <a:gd name="connsiteX43" fmla="*/ 5348 w 10000"/>
                    <a:gd name="connsiteY43" fmla="*/ 5373 h 10000"/>
                    <a:gd name="connsiteX44" fmla="*/ 5168 w 10000"/>
                    <a:gd name="connsiteY44" fmla="*/ 5026 h 10000"/>
                    <a:gd name="connsiteX45" fmla="*/ 5222 w 10000"/>
                    <a:gd name="connsiteY45" fmla="*/ 6201 h 10000"/>
                    <a:gd name="connsiteX46" fmla="*/ 4825 w 10000"/>
                    <a:gd name="connsiteY46" fmla="*/ 5666 h 10000"/>
                    <a:gd name="connsiteX47" fmla="*/ 5034 w 10000"/>
                    <a:gd name="connsiteY47" fmla="*/ 6475 h 10000"/>
                    <a:gd name="connsiteX48" fmla="*/ 4825 w 10000"/>
                    <a:gd name="connsiteY48" fmla="*/ 6610 h 10000"/>
                    <a:gd name="connsiteX49" fmla="*/ 4982 w 10000"/>
                    <a:gd name="connsiteY49" fmla="*/ 7502 h 10000"/>
                    <a:gd name="connsiteX50" fmla="*/ 4645 w 10000"/>
                    <a:gd name="connsiteY50" fmla="*/ 7167 h 10000"/>
                    <a:gd name="connsiteX51" fmla="*/ 4645 w 10000"/>
                    <a:gd name="connsiteY51" fmla="*/ 6129 h 10000"/>
                    <a:gd name="connsiteX52" fmla="*/ 4376 w 10000"/>
                    <a:gd name="connsiteY52" fmla="*/ 6264 h 10000"/>
                    <a:gd name="connsiteX53" fmla="*/ 4376 w 10000"/>
                    <a:gd name="connsiteY53" fmla="*/ 4950 h 10000"/>
                    <a:gd name="connsiteX54" fmla="*/ 4193 w 10000"/>
                    <a:gd name="connsiteY54" fmla="*/ 5161 h 10000"/>
                    <a:gd name="connsiteX55" fmla="*/ 3947 w 10000"/>
                    <a:gd name="connsiteY55" fmla="*/ 4481 h 10000"/>
                    <a:gd name="connsiteX56" fmla="*/ 3639 w 10000"/>
                    <a:gd name="connsiteY56" fmla="*/ 5731 h 10000"/>
                    <a:gd name="connsiteX0" fmla="*/ 3639 w 10000"/>
                    <a:gd name="connsiteY0" fmla="*/ 5731 h 10000"/>
                    <a:gd name="connsiteX1" fmla="*/ 266 w 10000"/>
                    <a:gd name="connsiteY1" fmla="*/ 7020 h 10000"/>
                    <a:gd name="connsiteX2" fmla="*/ 512 w 10000"/>
                    <a:gd name="connsiteY2" fmla="*/ 8205 h 10000"/>
                    <a:gd name="connsiteX3" fmla="*/ 207 w 10000"/>
                    <a:gd name="connsiteY3" fmla="*/ 7923 h 10000"/>
                    <a:gd name="connsiteX4" fmla="*/ 0 w 10000"/>
                    <a:gd name="connsiteY4" fmla="*/ 10000 h 10000"/>
                    <a:gd name="connsiteX5" fmla="*/ 10000 w 10000"/>
                    <a:gd name="connsiteY5" fmla="*/ 6129 h 10000"/>
                    <a:gd name="connsiteX6" fmla="*/ 9391 w 10000"/>
                    <a:gd name="connsiteY6" fmla="*/ 5161 h 10000"/>
                    <a:gd name="connsiteX7" fmla="*/ 9545 w 10000"/>
                    <a:gd name="connsiteY7" fmla="*/ 6000 h 10000"/>
                    <a:gd name="connsiteX8" fmla="*/ 9239 w 10000"/>
                    <a:gd name="connsiteY8" fmla="*/ 6410 h 10000"/>
                    <a:gd name="connsiteX9" fmla="*/ 9203 w 10000"/>
                    <a:gd name="connsiteY9" fmla="*/ 5249 h 10000"/>
                    <a:gd name="connsiteX10" fmla="*/ 8658 w 10000"/>
                    <a:gd name="connsiteY10" fmla="*/ 6201 h 10000"/>
                    <a:gd name="connsiteX11" fmla="*/ 8870 w 10000"/>
                    <a:gd name="connsiteY11" fmla="*/ 4541 h 10000"/>
                    <a:gd name="connsiteX12" fmla="*/ 8634 w 10000"/>
                    <a:gd name="connsiteY12" fmla="*/ 2687 h 10000"/>
                    <a:gd name="connsiteX13" fmla="*/ 8599 w 10000"/>
                    <a:gd name="connsiteY13" fmla="*/ 4207 h 10000"/>
                    <a:gd name="connsiteX14" fmla="*/ 8389 w 10000"/>
                    <a:gd name="connsiteY14" fmla="*/ 4541 h 10000"/>
                    <a:gd name="connsiteX15" fmla="*/ 8571 w 10000"/>
                    <a:gd name="connsiteY15" fmla="*/ 5249 h 10000"/>
                    <a:gd name="connsiteX16" fmla="*/ 8018 w 10000"/>
                    <a:gd name="connsiteY16" fmla="*/ 4680 h 10000"/>
                    <a:gd name="connsiteX17" fmla="*/ 8324 w 10000"/>
                    <a:gd name="connsiteY17" fmla="*/ 5866 h 10000"/>
                    <a:gd name="connsiteX18" fmla="*/ 7871 w 10000"/>
                    <a:gd name="connsiteY18" fmla="*/ 5308 h 10000"/>
                    <a:gd name="connsiteX19" fmla="*/ 7996 w 10000"/>
                    <a:gd name="connsiteY19" fmla="*/ 6475 h 10000"/>
                    <a:gd name="connsiteX20" fmla="*/ 7533 w 10000"/>
                    <a:gd name="connsiteY20" fmla="*/ 6201 h 10000"/>
                    <a:gd name="connsiteX21" fmla="*/ 7503 w 10000"/>
                    <a:gd name="connsiteY21" fmla="*/ 5161 h 10000"/>
                    <a:gd name="connsiteX22" fmla="*/ 7079 w 10000"/>
                    <a:gd name="connsiteY22" fmla="*/ 6065 h 10000"/>
                    <a:gd name="connsiteX23" fmla="*/ 7227 w 10000"/>
                    <a:gd name="connsiteY23" fmla="*/ 4886 h 10000"/>
                    <a:gd name="connsiteX24" fmla="*/ 7079 w 10000"/>
                    <a:gd name="connsiteY24" fmla="*/ 3527 h 10000"/>
                    <a:gd name="connsiteX25" fmla="*/ 6833 w 10000"/>
                    <a:gd name="connsiteY25" fmla="*/ 5161 h 10000"/>
                    <a:gd name="connsiteX26" fmla="*/ 6864 w 10000"/>
                    <a:gd name="connsiteY26" fmla="*/ 6000 h 10000"/>
                    <a:gd name="connsiteX27" fmla="*/ 6681 w 10000"/>
                    <a:gd name="connsiteY27" fmla="*/ 5519 h 10000"/>
                    <a:gd name="connsiteX28" fmla="*/ 6681 w 10000"/>
                    <a:gd name="connsiteY28" fmla="*/ 6610 h 10000"/>
                    <a:gd name="connsiteX29" fmla="*/ 6412 w 10000"/>
                    <a:gd name="connsiteY29" fmla="*/ 5866 h 10000"/>
                    <a:gd name="connsiteX30" fmla="*/ 7321 w 10000"/>
                    <a:gd name="connsiteY30" fmla="*/ 1103 h 10000"/>
                    <a:gd name="connsiteX31" fmla="*/ 7714 w 10000"/>
                    <a:gd name="connsiteY31" fmla="*/ 968 h 10000"/>
                    <a:gd name="connsiteX32" fmla="*/ 7417 w 10000"/>
                    <a:gd name="connsiteY32" fmla="*/ 0 h 10000"/>
                    <a:gd name="connsiteX33" fmla="*/ 7417 w 10000"/>
                    <a:gd name="connsiteY33" fmla="*/ 0 h 10000"/>
                    <a:gd name="connsiteX34" fmla="*/ 7417 w 10000"/>
                    <a:gd name="connsiteY34" fmla="*/ 0 h 10000"/>
                    <a:gd name="connsiteX35" fmla="*/ 7020 w 10000"/>
                    <a:gd name="connsiteY35" fmla="*/ 0 h 10000"/>
                    <a:gd name="connsiteX36" fmla="*/ 7020 w 10000"/>
                    <a:gd name="connsiteY36" fmla="*/ 400 h 10000"/>
                    <a:gd name="connsiteX37" fmla="*/ 7139 w 10000"/>
                    <a:gd name="connsiteY37" fmla="*/ 400 h 10000"/>
                    <a:gd name="connsiteX38" fmla="*/ 5889 w 10000"/>
                    <a:gd name="connsiteY38" fmla="*/ 5161 h 10000"/>
                    <a:gd name="connsiteX39" fmla="*/ 5801 w 10000"/>
                    <a:gd name="connsiteY39" fmla="*/ 4481 h 10000"/>
                    <a:gd name="connsiteX40" fmla="*/ 5650 w 10000"/>
                    <a:gd name="connsiteY40" fmla="*/ 4615 h 10000"/>
                    <a:gd name="connsiteX41" fmla="*/ 5442 w 10000"/>
                    <a:gd name="connsiteY41" fmla="*/ 3924 h 10000"/>
                    <a:gd name="connsiteX42" fmla="*/ 5348 w 10000"/>
                    <a:gd name="connsiteY42" fmla="*/ 5373 h 10000"/>
                    <a:gd name="connsiteX43" fmla="*/ 5168 w 10000"/>
                    <a:gd name="connsiteY43" fmla="*/ 5026 h 10000"/>
                    <a:gd name="connsiteX44" fmla="*/ 5222 w 10000"/>
                    <a:gd name="connsiteY44" fmla="*/ 6201 h 10000"/>
                    <a:gd name="connsiteX45" fmla="*/ 4825 w 10000"/>
                    <a:gd name="connsiteY45" fmla="*/ 5666 h 10000"/>
                    <a:gd name="connsiteX46" fmla="*/ 5034 w 10000"/>
                    <a:gd name="connsiteY46" fmla="*/ 6475 h 10000"/>
                    <a:gd name="connsiteX47" fmla="*/ 4825 w 10000"/>
                    <a:gd name="connsiteY47" fmla="*/ 6610 h 10000"/>
                    <a:gd name="connsiteX48" fmla="*/ 4982 w 10000"/>
                    <a:gd name="connsiteY48" fmla="*/ 7502 h 10000"/>
                    <a:gd name="connsiteX49" fmla="*/ 4645 w 10000"/>
                    <a:gd name="connsiteY49" fmla="*/ 7167 h 10000"/>
                    <a:gd name="connsiteX50" fmla="*/ 4645 w 10000"/>
                    <a:gd name="connsiteY50" fmla="*/ 6129 h 10000"/>
                    <a:gd name="connsiteX51" fmla="*/ 4376 w 10000"/>
                    <a:gd name="connsiteY51" fmla="*/ 6264 h 10000"/>
                    <a:gd name="connsiteX52" fmla="*/ 4376 w 10000"/>
                    <a:gd name="connsiteY52" fmla="*/ 4950 h 10000"/>
                    <a:gd name="connsiteX53" fmla="*/ 4193 w 10000"/>
                    <a:gd name="connsiteY53" fmla="*/ 5161 h 10000"/>
                    <a:gd name="connsiteX54" fmla="*/ 3947 w 10000"/>
                    <a:gd name="connsiteY54" fmla="*/ 4481 h 10000"/>
                    <a:gd name="connsiteX55" fmla="*/ 3639 w 10000"/>
                    <a:gd name="connsiteY55" fmla="*/ 5731 h 10000"/>
                    <a:gd name="connsiteX0" fmla="*/ 3639 w 10000"/>
                    <a:gd name="connsiteY0" fmla="*/ 5731 h 10000"/>
                    <a:gd name="connsiteX1" fmla="*/ 512 w 10000"/>
                    <a:gd name="connsiteY1" fmla="*/ 8205 h 10000"/>
                    <a:gd name="connsiteX2" fmla="*/ 207 w 10000"/>
                    <a:gd name="connsiteY2" fmla="*/ 7923 h 10000"/>
                    <a:gd name="connsiteX3" fmla="*/ 0 w 10000"/>
                    <a:gd name="connsiteY3" fmla="*/ 10000 h 10000"/>
                    <a:gd name="connsiteX4" fmla="*/ 10000 w 10000"/>
                    <a:gd name="connsiteY4" fmla="*/ 6129 h 10000"/>
                    <a:gd name="connsiteX5" fmla="*/ 9391 w 10000"/>
                    <a:gd name="connsiteY5" fmla="*/ 5161 h 10000"/>
                    <a:gd name="connsiteX6" fmla="*/ 9545 w 10000"/>
                    <a:gd name="connsiteY6" fmla="*/ 6000 h 10000"/>
                    <a:gd name="connsiteX7" fmla="*/ 9239 w 10000"/>
                    <a:gd name="connsiteY7" fmla="*/ 6410 h 10000"/>
                    <a:gd name="connsiteX8" fmla="*/ 9203 w 10000"/>
                    <a:gd name="connsiteY8" fmla="*/ 5249 h 10000"/>
                    <a:gd name="connsiteX9" fmla="*/ 8658 w 10000"/>
                    <a:gd name="connsiteY9" fmla="*/ 6201 h 10000"/>
                    <a:gd name="connsiteX10" fmla="*/ 8870 w 10000"/>
                    <a:gd name="connsiteY10" fmla="*/ 4541 h 10000"/>
                    <a:gd name="connsiteX11" fmla="*/ 8634 w 10000"/>
                    <a:gd name="connsiteY11" fmla="*/ 2687 h 10000"/>
                    <a:gd name="connsiteX12" fmla="*/ 8599 w 10000"/>
                    <a:gd name="connsiteY12" fmla="*/ 4207 h 10000"/>
                    <a:gd name="connsiteX13" fmla="*/ 8389 w 10000"/>
                    <a:gd name="connsiteY13" fmla="*/ 4541 h 10000"/>
                    <a:gd name="connsiteX14" fmla="*/ 8571 w 10000"/>
                    <a:gd name="connsiteY14" fmla="*/ 5249 h 10000"/>
                    <a:gd name="connsiteX15" fmla="*/ 8018 w 10000"/>
                    <a:gd name="connsiteY15" fmla="*/ 4680 h 10000"/>
                    <a:gd name="connsiteX16" fmla="*/ 8324 w 10000"/>
                    <a:gd name="connsiteY16" fmla="*/ 5866 h 10000"/>
                    <a:gd name="connsiteX17" fmla="*/ 7871 w 10000"/>
                    <a:gd name="connsiteY17" fmla="*/ 5308 h 10000"/>
                    <a:gd name="connsiteX18" fmla="*/ 7996 w 10000"/>
                    <a:gd name="connsiteY18" fmla="*/ 6475 h 10000"/>
                    <a:gd name="connsiteX19" fmla="*/ 7533 w 10000"/>
                    <a:gd name="connsiteY19" fmla="*/ 6201 h 10000"/>
                    <a:gd name="connsiteX20" fmla="*/ 7503 w 10000"/>
                    <a:gd name="connsiteY20" fmla="*/ 5161 h 10000"/>
                    <a:gd name="connsiteX21" fmla="*/ 7079 w 10000"/>
                    <a:gd name="connsiteY21" fmla="*/ 6065 h 10000"/>
                    <a:gd name="connsiteX22" fmla="*/ 7227 w 10000"/>
                    <a:gd name="connsiteY22" fmla="*/ 4886 h 10000"/>
                    <a:gd name="connsiteX23" fmla="*/ 7079 w 10000"/>
                    <a:gd name="connsiteY23" fmla="*/ 3527 h 10000"/>
                    <a:gd name="connsiteX24" fmla="*/ 6833 w 10000"/>
                    <a:gd name="connsiteY24" fmla="*/ 5161 h 10000"/>
                    <a:gd name="connsiteX25" fmla="*/ 6864 w 10000"/>
                    <a:gd name="connsiteY25" fmla="*/ 6000 h 10000"/>
                    <a:gd name="connsiteX26" fmla="*/ 6681 w 10000"/>
                    <a:gd name="connsiteY26" fmla="*/ 5519 h 10000"/>
                    <a:gd name="connsiteX27" fmla="*/ 6681 w 10000"/>
                    <a:gd name="connsiteY27" fmla="*/ 6610 h 10000"/>
                    <a:gd name="connsiteX28" fmla="*/ 6412 w 10000"/>
                    <a:gd name="connsiteY28" fmla="*/ 5866 h 10000"/>
                    <a:gd name="connsiteX29" fmla="*/ 7321 w 10000"/>
                    <a:gd name="connsiteY29" fmla="*/ 1103 h 10000"/>
                    <a:gd name="connsiteX30" fmla="*/ 7714 w 10000"/>
                    <a:gd name="connsiteY30" fmla="*/ 968 h 10000"/>
                    <a:gd name="connsiteX31" fmla="*/ 7417 w 10000"/>
                    <a:gd name="connsiteY31" fmla="*/ 0 h 10000"/>
                    <a:gd name="connsiteX32" fmla="*/ 7417 w 10000"/>
                    <a:gd name="connsiteY32" fmla="*/ 0 h 10000"/>
                    <a:gd name="connsiteX33" fmla="*/ 7417 w 10000"/>
                    <a:gd name="connsiteY33" fmla="*/ 0 h 10000"/>
                    <a:gd name="connsiteX34" fmla="*/ 7020 w 10000"/>
                    <a:gd name="connsiteY34" fmla="*/ 0 h 10000"/>
                    <a:gd name="connsiteX35" fmla="*/ 7020 w 10000"/>
                    <a:gd name="connsiteY35" fmla="*/ 400 h 10000"/>
                    <a:gd name="connsiteX36" fmla="*/ 7139 w 10000"/>
                    <a:gd name="connsiteY36" fmla="*/ 400 h 10000"/>
                    <a:gd name="connsiteX37" fmla="*/ 5889 w 10000"/>
                    <a:gd name="connsiteY37" fmla="*/ 5161 h 10000"/>
                    <a:gd name="connsiteX38" fmla="*/ 5801 w 10000"/>
                    <a:gd name="connsiteY38" fmla="*/ 4481 h 10000"/>
                    <a:gd name="connsiteX39" fmla="*/ 5650 w 10000"/>
                    <a:gd name="connsiteY39" fmla="*/ 4615 h 10000"/>
                    <a:gd name="connsiteX40" fmla="*/ 5442 w 10000"/>
                    <a:gd name="connsiteY40" fmla="*/ 3924 h 10000"/>
                    <a:gd name="connsiteX41" fmla="*/ 5348 w 10000"/>
                    <a:gd name="connsiteY41" fmla="*/ 5373 h 10000"/>
                    <a:gd name="connsiteX42" fmla="*/ 5168 w 10000"/>
                    <a:gd name="connsiteY42" fmla="*/ 5026 h 10000"/>
                    <a:gd name="connsiteX43" fmla="*/ 5222 w 10000"/>
                    <a:gd name="connsiteY43" fmla="*/ 6201 h 10000"/>
                    <a:gd name="connsiteX44" fmla="*/ 4825 w 10000"/>
                    <a:gd name="connsiteY44" fmla="*/ 5666 h 10000"/>
                    <a:gd name="connsiteX45" fmla="*/ 5034 w 10000"/>
                    <a:gd name="connsiteY45" fmla="*/ 6475 h 10000"/>
                    <a:gd name="connsiteX46" fmla="*/ 4825 w 10000"/>
                    <a:gd name="connsiteY46" fmla="*/ 6610 h 10000"/>
                    <a:gd name="connsiteX47" fmla="*/ 4982 w 10000"/>
                    <a:gd name="connsiteY47" fmla="*/ 7502 h 10000"/>
                    <a:gd name="connsiteX48" fmla="*/ 4645 w 10000"/>
                    <a:gd name="connsiteY48" fmla="*/ 7167 h 10000"/>
                    <a:gd name="connsiteX49" fmla="*/ 4645 w 10000"/>
                    <a:gd name="connsiteY49" fmla="*/ 6129 h 10000"/>
                    <a:gd name="connsiteX50" fmla="*/ 4376 w 10000"/>
                    <a:gd name="connsiteY50" fmla="*/ 6264 h 10000"/>
                    <a:gd name="connsiteX51" fmla="*/ 4376 w 10000"/>
                    <a:gd name="connsiteY51" fmla="*/ 4950 h 10000"/>
                    <a:gd name="connsiteX52" fmla="*/ 4193 w 10000"/>
                    <a:gd name="connsiteY52" fmla="*/ 5161 h 10000"/>
                    <a:gd name="connsiteX53" fmla="*/ 3947 w 10000"/>
                    <a:gd name="connsiteY53" fmla="*/ 4481 h 10000"/>
                    <a:gd name="connsiteX54" fmla="*/ 3639 w 10000"/>
                    <a:gd name="connsiteY54" fmla="*/ 5731 h 10000"/>
                    <a:gd name="connsiteX0" fmla="*/ 3639 w 10000"/>
                    <a:gd name="connsiteY0" fmla="*/ 5731 h 10000"/>
                    <a:gd name="connsiteX1" fmla="*/ 207 w 10000"/>
                    <a:gd name="connsiteY1" fmla="*/ 7923 h 10000"/>
                    <a:gd name="connsiteX2" fmla="*/ 0 w 10000"/>
                    <a:gd name="connsiteY2" fmla="*/ 10000 h 10000"/>
                    <a:gd name="connsiteX3" fmla="*/ 10000 w 10000"/>
                    <a:gd name="connsiteY3" fmla="*/ 6129 h 10000"/>
                    <a:gd name="connsiteX4" fmla="*/ 9391 w 10000"/>
                    <a:gd name="connsiteY4" fmla="*/ 5161 h 10000"/>
                    <a:gd name="connsiteX5" fmla="*/ 9545 w 10000"/>
                    <a:gd name="connsiteY5" fmla="*/ 6000 h 10000"/>
                    <a:gd name="connsiteX6" fmla="*/ 9239 w 10000"/>
                    <a:gd name="connsiteY6" fmla="*/ 6410 h 10000"/>
                    <a:gd name="connsiteX7" fmla="*/ 9203 w 10000"/>
                    <a:gd name="connsiteY7" fmla="*/ 5249 h 10000"/>
                    <a:gd name="connsiteX8" fmla="*/ 8658 w 10000"/>
                    <a:gd name="connsiteY8" fmla="*/ 6201 h 10000"/>
                    <a:gd name="connsiteX9" fmla="*/ 8870 w 10000"/>
                    <a:gd name="connsiteY9" fmla="*/ 4541 h 10000"/>
                    <a:gd name="connsiteX10" fmla="*/ 8634 w 10000"/>
                    <a:gd name="connsiteY10" fmla="*/ 2687 h 10000"/>
                    <a:gd name="connsiteX11" fmla="*/ 8599 w 10000"/>
                    <a:gd name="connsiteY11" fmla="*/ 4207 h 10000"/>
                    <a:gd name="connsiteX12" fmla="*/ 8389 w 10000"/>
                    <a:gd name="connsiteY12" fmla="*/ 4541 h 10000"/>
                    <a:gd name="connsiteX13" fmla="*/ 8571 w 10000"/>
                    <a:gd name="connsiteY13" fmla="*/ 5249 h 10000"/>
                    <a:gd name="connsiteX14" fmla="*/ 8018 w 10000"/>
                    <a:gd name="connsiteY14" fmla="*/ 4680 h 10000"/>
                    <a:gd name="connsiteX15" fmla="*/ 8324 w 10000"/>
                    <a:gd name="connsiteY15" fmla="*/ 5866 h 10000"/>
                    <a:gd name="connsiteX16" fmla="*/ 7871 w 10000"/>
                    <a:gd name="connsiteY16" fmla="*/ 5308 h 10000"/>
                    <a:gd name="connsiteX17" fmla="*/ 7996 w 10000"/>
                    <a:gd name="connsiteY17" fmla="*/ 6475 h 10000"/>
                    <a:gd name="connsiteX18" fmla="*/ 7533 w 10000"/>
                    <a:gd name="connsiteY18" fmla="*/ 6201 h 10000"/>
                    <a:gd name="connsiteX19" fmla="*/ 7503 w 10000"/>
                    <a:gd name="connsiteY19" fmla="*/ 5161 h 10000"/>
                    <a:gd name="connsiteX20" fmla="*/ 7079 w 10000"/>
                    <a:gd name="connsiteY20" fmla="*/ 6065 h 10000"/>
                    <a:gd name="connsiteX21" fmla="*/ 7227 w 10000"/>
                    <a:gd name="connsiteY21" fmla="*/ 4886 h 10000"/>
                    <a:gd name="connsiteX22" fmla="*/ 7079 w 10000"/>
                    <a:gd name="connsiteY22" fmla="*/ 3527 h 10000"/>
                    <a:gd name="connsiteX23" fmla="*/ 6833 w 10000"/>
                    <a:gd name="connsiteY23" fmla="*/ 5161 h 10000"/>
                    <a:gd name="connsiteX24" fmla="*/ 6864 w 10000"/>
                    <a:gd name="connsiteY24" fmla="*/ 6000 h 10000"/>
                    <a:gd name="connsiteX25" fmla="*/ 6681 w 10000"/>
                    <a:gd name="connsiteY25" fmla="*/ 5519 h 10000"/>
                    <a:gd name="connsiteX26" fmla="*/ 6681 w 10000"/>
                    <a:gd name="connsiteY26" fmla="*/ 6610 h 10000"/>
                    <a:gd name="connsiteX27" fmla="*/ 6412 w 10000"/>
                    <a:gd name="connsiteY27" fmla="*/ 5866 h 10000"/>
                    <a:gd name="connsiteX28" fmla="*/ 7321 w 10000"/>
                    <a:gd name="connsiteY28" fmla="*/ 1103 h 10000"/>
                    <a:gd name="connsiteX29" fmla="*/ 7714 w 10000"/>
                    <a:gd name="connsiteY29" fmla="*/ 968 h 10000"/>
                    <a:gd name="connsiteX30" fmla="*/ 7417 w 10000"/>
                    <a:gd name="connsiteY30" fmla="*/ 0 h 10000"/>
                    <a:gd name="connsiteX31" fmla="*/ 7417 w 10000"/>
                    <a:gd name="connsiteY31" fmla="*/ 0 h 10000"/>
                    <a:gd name="connsiteX32" fmla="*/ 7417 w 10000"/>
                    <a:gd name="connsiteY32" fmla="*/ 0 h 10000"/>
                    <a:gd name="connsiteX33" fmla="*/ 7020 w 10000"/>
                    <a:gd name="connsiteY33" fmla="*/ 0 h 10000"/>
                    <a:gd name="connsiteX34" fmla="*/ 7020 w 10000"/>
                    <a:gd name="connsiteY34" fmla="*/ 400 h 10000"/>
                    <a:gd name="connsiteX35" fmla="*/ 7139 w 10000"/>
                    <a:gd name="connsiteY35" fmla="*/ 400 h 10000"/>
                    <a:gd name="connsiteX36" fmla="*/ 5889 w 10000"/>
                    <a:gd name="connsiteY36" fmla="*/ 5161 h 10000"/>
                    <a:gd name="connsiteX37" fmla="*/ 5801 w 10000"/>
                    <a:gd name="connsiteY37" fmla="*/ 4481 h 10000"/>
                    <a:gd name="connsiteX38" fmla="*/ 5650 w 10000"/>
                    <a:gd name="connsiteY38" fmla="*/ 4615 h 10000"/>
                    <a:gd name="connsiteX39" fmla="*/ 5442 w 10000"/>
                    <a:gd name="connsiteY39" fmla="*/ 3924 h 10000"/>
                    <a:gd name="connsiteX40" fmla="*/ 5348 w 10000"/>
                    <a:gd name="connsiteY40" fmla="*/ 5373 h 10000"/>
                    <a:gd name="connsiteX41" fmla="*/ 5168 w 10000"/>
                    <a:gd name="connsiteY41" fmla="*/ 5026 h 10000"/>
                    <a:gd name="connsiteX42" fmla="*/ 5222 w 10000"/>
                    <a:gd name="connsiteY42" fmla="*/ 6201 h 10000"/>
                    <a:gd name="connsiteX43" fmla="*/ 4825 w 10000"/>
                    <a:gd name="connsiteY43" fmla="*/ 5666 h 10000"/>
                    <a:gd name="connsiteX44" fmla="*/ 5034 w 10000"/>
                    <a:gd name="connsiteY44" fmla="*/ 6475 h 10000"/>
                    <a:gd name="connsiteX45" fmla="*/ 4825 w 10000"/>
                    <a:gd name="connsiteY45" fmla="*/ 6610 h 10000"/>
                    <a:gd name="connsiteX46" fmla="*/ 4982 w 10000"/>
                    <a:gd name="connsiteY46" fmla="*/ 7502 h 10000"/>
                    <a:gd name="connsiteX47" fmla="*/ 4645 w 10000"/>
                    <a:gd name="connsiteY47" fmla="*/ 7167 h 10000"/>
                    <a:gd name="connsiteX48" fmla="*/ 4645 w 10000"/>
                    <a:gd name="connsiteY48" fmla="*/ 6129 h 10000"/>
                    <a:gd name="connsiteX49" fmla="*/ 4376 w 10000"/>
                    <a:gd name="connsiteY49" fmla="*/ 6264 h 10000"/>
                    <a:gd name="connsiteX50" fmla="*/ 4376 w 10000"/>
                    <a:gd name="connsiteY50" fmla="*/ 4950 h 10000"/>
                    <a:gd name="connsiteX51" fmla="*/ 4193 w 10000"/>
                    <a:gd name="connsiteY51" fmla="*/ 5161 h 10000"/>
                    <a:gd name="connsiteX52" fmla="*/ 3947 w 10000"/>
                    <a:gd name="connsiteY52" fmla="*/ 4481 h 10000"/>
                    <a:gd name="connsiteX53" fmla="*/ 3639 w 10000"/>
                    <a:gd name="connsiteY53" fmla="*/ 5731 h 10000"/>
                    <a:gd name="connsiteX0" fmla="*/ 4699 w 11060"/>
                    <a:gd name="connsiteY0" fmla="*/ 5731 h 10000"/>
                    <a:gd name="connsiteX1" fmla="*/ 1060 w 11060"/>
                    <a:gd name="connsiteY1" fmla="*/ 10000 h 10000"/>
                    <a:gd name="connsiteX2" fmla="*/ 11060 w 11060"/>
                    <a:gd name="connsiteY2" fmla="*/ 6129 h 10000"/>
                    <a:gd name="connsiteX3" fmla="*/ 10451 w 11060"/>
                    <a:gd name="connsiteY3" fmla="*/ 5161 h 10000"/>
                    <a:gd name="connsiteX4" fmla="*/ 10605 w 11060"/>
                    <a:gd name="connsiteY4" fmla="*/ 6000 h 10000"/>
                    <a:gd name="connsiteX5" fmla="*/ 10299 w 11060"/>
                    <a:gd name="connsiteY5" fmla="*/ 6410 h 10000"/>
                    <a:gd name="connsiteX6" fmla="*/ 10263 w 11060"/>
                    <a:gd name="connsiteY6" fmla="*/ 5249 h 10000"/>
                    <a:gd name="connsiteX7" fmla="*/ 9718 w 11060"/>
                    <a:gd name="connsiteY7" fmla="*/ 6201 h 10000"/>
                    <a:gd name="connsiteX8" fmla="*/ 9930 w 11060"/>
                    <a:gd name="connsiteY8" fmla="*/ 4541 h 10000"/>
                    <a:gd name="connsiteX9" fmla="*/ 9694 w 11060"/>
                    <a:gd name="connsiteY9" fmla="*/ 2687 h 10000"/>
                    <a:gd name="connsiteX10" fmla="*/ 9659 w 11060"/>
                    <a:gd name="connsiteY10" fmla="*/ 4207 h 10000"/>
                    <a:gd name="connsiteX11" fmla="*/ 9449 w 11060"/>
                    <a:gd name="connsiteY11" fmla="*/ 4541 h 10000"/>
                    <a:gd name="connsiteX12" fmla="*/ 9631 w 11060"/>
                    <a:gd name="connsiteY12" fmla="*/ 5249 h 10000"/>
                    <a:gd name="connsiteX13" fmla="*/ 9078 w 11060"/>
                    <a:gd name="connsiteY13" fmla="*/ 4680 h 10000"/>
                    <a:gd name="connsiteX14" fmla="*/ 9384 w 11060"/>
                    <a:gd name="connsiteY14" fmla="*/ 5866 h 10000"/>
                    <a:gd name="connsiteX15" fmla="*/ 8931 w 11060"/>
                    <a:gd name="connsiteY15" fmla="*/ 5308 h 10000"/>
                    <a:gd name="connsiteX16" fmla="*/ 9056 w 11060"/>
                    <a:gd name="connsiteY16" fmla="*/ 6475 h 10000"/>
                    <a:gd name="connsiteX17" fmla="*/ 8593 w 11060"/>
                    <a:gd name="connsiteY17" fmla="*/ 6201 h 10000"/>
                    <a:gd name="connsiteX18" fmla="*/ 8563 w 11060"/>
                    <a:gd name="connsiteY18" fmla="*/ 5161 h 10000"/>
                    <a:gd name="connsiteX19" fmla="*/ 8139 w 11060"/>
                    <a:gd name="connsiteY19" fmla="*/ 6065 h 10000"/>
                    <a:gd name="connsiteX20" fmla="*/ 8287 w 11060"/>
                    <a:gd name="connsiteY20" fmla="*/ 4886 h 10000"/>
                    <a:gd name="connsiteX21" fmla="*/ 8139 w 11060"/>
                    <a:gd name="connsiteY21" fmla="*/ 3527 h 10000"/>
                    <a:gd name="connsiteX22" fmla="*/ 7893 w 11060"/>
                    <a:gd name="connsiteY22" fmla="*/ 5161 h 10000"/>
                    <a:gd name="connsiteX23" fmla="*/ 7924 w 11060"/>
                    <a:gd name="connsiteY23" fmla="*/ 6000 h 10000"/>
                    <a:gd name="connsiteX24" fmla="*/ 7741 w 11060"/>
                    <a:gd name="connsiteY24" fmla="*/ 5519 h 10000"/>
                    <a:gd name="connsiteX25" fmla="*/ 7741 w 11060"/>
                    <a:gd name="connsiteY25" fmla="*/ 6610 h 10000"/>
                    <a:gd name="connsiteX26" fmla="*/ 7472 w 11060"/>
                    <a:gd name="connsiteY26" fmla="*/ 5866 h 10000"/>
                    <a:gd name="connsiteX27" fmla="*/ 8381 w 11060"/>
                    <a:gd name="connsiteY27" fmla="*/ 1103 h 10000"/>
                    <a:gd name="connsiteX28" fmla="*/ 8774 w 11060"/>
                    <a:gd name="connsiteY28" fmla="*/ 968 h 10000"/>
                    <a:gd name="connsiteX29" fmla="*/ 8477 w 11060"/>
                    <a:gd name="connsiteY29" fmla="*/ 0 h 10000"/>
                    <a:gd name="connsiteX30" fmla="*/ 8477 w 11060"/>
                    <a:gd name="connsiteY30" fmla="*/ 0 h 10000"/>
                    <a:gd name="connsiteX31" fmla="*/ 8477 w 11060"/>
                    <a:gd name="connsiteY31" fmla="*/ 0 h 10000"/>
                    <a:gd name="connsiteX32" fmla="*/ 8080 w 11060"/>
                    <a:gd name="connsiteY32" fmla="*/ 0 h 10000"/>
                    <a:gd name="connsiteX33" fmla="*/ 8080 w 11060"/>
                    <a:gd name="connsiteY33" fmla="*/ 400 h 10000"/>
                    <a:gd name="connsiteX34" fmla="*/ 8199 w 11060"/>
                    <a:gd name="connsiteY34" fmla="*/ 400 h 10000"/>
                    <a:gd name="connsiteX35" fmla="*/ 6949 w 11060"/>
                    <a:gd name="connsiteY35" fmla="*/ 5161 h 10000"/>
                    <a:gd name="connsiteX36" fmla="*/ 6861 w 11060"/>
                    <a:gd name="connsiteY36" fmla="*/ 4481 h 10000"/>
                    <a:gd name="connsiteX37" fmla="*/ 6710 w 11060"/>
                    <a:gd name="connsiteY37" fmla="*/ 4615 h 10000"/>
                    <a:gd name="connsiteX38" fmla="*/ 6502 w 11060"/>
                    <a:gd name="connsiteY38" fmla="*/ 3924 h 10000"/>
                    <a:gd name="connsiteX39" fmla="*/ 6408 w 11060"/>
                    <a:gd name="connsiteY39" fmla="*/ 5373 h 10000"/>
                    <a:gd name="connsiteX40" fmla="*/ 6228 w 11060"/>
                    <a:gd name="connsiteY40" fmla="*/ 5026 h 10000"/>
                    <a:gd name="connsiteX41" fmla="*/ 6282 w 11060"/>
                    <a:gd name="connsiteY41" fmla="*/ 6201 h 10000"/>
                    <a:gd name="connsiteX42" fmla="*/ 5885 w 11060"/>
                    <a:gd name="connsiteY42" fmla="*/ 5666 h 10000"/>
                    <a:gd name="connsiteX43" fmla="*/ 6094 w 11060"/>
                    <a:gd name="connsiteY43" fmla="*/ 6475 h 10000"/>
                    <a:gd name="connsiteX44" fmla="*/ 5885 w 11060"/>
                    <a:gd name="connsiteY44" fmla="*/ 6610 h 10000"/>
                    <a:gd name="connsiteX45" fmla="*/ 6042 w 11060"/>
                    <a:gd name="connsiteY45" fmla="*/ 7502 h 10000"/>
                    <a:gd name="connsiteX46" fmla="*/ 5705 w 11060"/>
                    <a:gd name="connsiteY46" fmla="*/ 7167 h 10000"/>
                    <a:gd name="connsiteX47" fmla="*/ 5705 w 11060"/>
                    <a:gd name="connsiteY47" fmla="*/ 6129 h 10000"/>
                    <a:gd name="connsiteX48" fmla="*/ 5436 w 11060"/>
                    <a:gd name="connsiteY48" fmla="*/ 6264 h 10000"/>
                    <a:gd name="connsiteX49" fmla="*/ 5436 w 11060"/>
                    <a:gd name="connsiteY49" fmla="*/ 4950 h 10000"/>
                    <a:gd name="connsiteX50" fmla="*/ 5253 w 11060"/>
                    <a:gd name="connsiteY50" fmla="*/ 5161 h 10000"/>
                    <a:gd name="connsiteX51" fmla="*/ 5007 w 11060"/>
                    <a:gd name="connsiteY51" fmla="*/ 4481 h 10000"/>
                    <a:gd name="connsiteX52" fmla="*/ 4699 w 11060"/>
                    <a:gd name="connsiteY52" fmla="*/ 5731 h 10000"/>
                    <a:gd name="connsiteX0" fmla="*/ 0 w 6361"/>
                    <a:gd name="connsiteY0" fmla="*/ 5731 h 7502"/>
                    <a:gd name="connsiteX1" fmla="*/ 6361 w 6361"/>
                    <a:gd name="connsiteY1" fmla="*/ 6129 h 7502"/>
                    <a:gd name="connsiteX2" fmla="*/ 5752 w 6361"/>
                    <a:gd name="connsiteY2" fmla="*/ 5161 h 7502"/>
                    <a:gd name="connsiteX3" fmla="*/ 5906 w 6361"/>
                    <a:gd name="connsiteY3" fmla="*/ 6000 h 7502"/>
                    <a:gd name="connsiteX4" fmla="*/ 5600 w 6361"/>
                    <a:gd name="connsiteY4" fmla="*/ 6410 h 7502"/>
                    <a:gd name="connsiteX5" fmla="*/ 5564 w 6361"/>
                    <a:gd name="connsiteY5" fmla="*/ 5249 h 7502"/>
                    <a:gd name="connsiteX6" fmla="*/ 5019 w 6361"/>
                    <a:gd name="connsiteY6" fmla="*/ 6201 h 7502"/>
                    <a:gd name="connsiteX7" fmla="*/ 5231 w 6361"/>
                    <a:gd name="connsiteY7" fmla="*/ 4541 h 7502"/>
                    <a:gd name="connsiteX8" fmla="*/ 4995 w 6361"/>
                    <a:gd name="connsiteY8" fmla="*/ 2687 h 7502"/>
                    <a:gd name="connsiteX9" fmla="*/ 4960 w 6361"/>
                    <a:gd name="connsiteY9" fmla="*/ 4207 h 7502"/>
                    <a:gd name="connsiteX10" fmla="*/ 4750 w 6361"/>
                    <a:gd name="connsiteY10" fmla="*/ 4541 h 7502"/>
                    <a:gd name="connsiteX11" fmla="*/ 4932 w 6361"/>
                    <a:gd name="connsiteY11" fmla="*/ 5249 h 7502"/>
                    <a:gd name="connsiteX12" fmla="*/ 4379 w 6361"/>
                    <a:gd name="connsiteY12" fmla="*/ 4680 h 7502"/>
                    <a:gd name="connsiteX13" fmla="*/ 4685 w 6361"/>
                    <a:gd name="connsiteY13" fmla="*/ 5866 h 7502"/>
                    <a:gd name="connsiteX14" fmla="*/ 4232 w 6361"/>
                    <a:gd name="connsiteY14" fmla="*/ 5308 h 7502"/>
                    <a:gd name="connsiteX15" fmla="*/ 4357 w 6361"/>
                    <a:gd name="connsiteY15" fmla="*/ 6475 h 7502"/>
                    <a:gd name="connsiteX16" fmla="*/ 3894 w 6361"/>
                    <a:gd name="connsiteY16" fmla="*/ 6201 h 7502"/>
                    <a:gd name="connsiteX17" fmla="*/ 3864 w 6361"/>
                    <a:gd name="connsiteY17" fmla="*/ 5161 h 7502"/>
                    <a:gd name="connsiteX18" fmla="*/ 3440 w 6361"/>
                    <a:gd name="connsiteY18" fmla="*/ 6065 h 7502"/>
                    <a:gd name="connsiteX19" fmla="*/ 3588 w 6361"/>
                    <a:gd name="connsiteY19" fmla="*/ 4886 h 7502"/>
                    <a:gd name="connsiteX20" fmla="*/ 3440 w 6361"/>
                    <a:gd name="connsiteY20" fmla="*/ 3527 h 7502"/>
                    <a:gd name="connsiteX21" fmla="*/ 3194 w 6361"/>
                    <a:gd name="connsiteY21" fmla="*/ 5161 h 7502"/>
                    <a:gd name="connsiteX22" fmla="*/ 3225 w 6361"/>
                    <a:gd name="connsiteY22" fmla="*/ 6000 h 7502"/>
                    <a:gd name="connsiteX23" fmla="*/ 3042 w 6361"/>
                    <a:gd name="connsiteY23" fmla="*/ 5519 h 7502"/>
                    <a:gd name="connsiteX24" fmla="*/ 3042 w 6361"/>
                    <a:gd name="connsiteY24" fmla="*/ 6610 h 7502"/>
                    <a:gd name="connsiteX25" fmla="*/ 2773 w 6361"/>
                    <a:gd name="connsiteY25" fmla="*/ 5866 h 7502"/>
                    <a:gd name="connsiteX26" fmla="*/ 3682 w 6361"/>
                    <a:gd name="connsiteY26" fmla="*/ 1103 h 7502"/>
                    <a:gd name="connsiteX27" fmla="*/ 4075 w 6361"/>
                    <a:gd name="connsiteY27" fmla="*/ 968 h 7502"/>
                    <a:gd name="connsiteX28" fmla="*/ 3778 w 6361"/>
                    <a:gd name="connsiteY28" fmla="*/ 0 h 7502"/>
                    <a:gd name="connsiteX29" fmla="*/ 3778 w 6361"/>
                    <a:gd name="connsiteY29" fmla="*/ 0 h 7502"/>
                    <a:gd name="connsiteX30" fmla="*/ 3778 w 6361"/>
                    <a:gd name="connsiteY30" fmla="*/ 0 h 7502"/>
                    <a:gd name="connsiteX31" fmla="*/ 3381 w 6361"/>
                    <a:gd name="connsiteY31" fmla="*/ 0 h 7502"/>
                    <a:gd name="connsiteX32" fmla="*/ 3381 w 6361"/>
                    <a:gd name="connsiteY32" fmla="*/ 400 h 7502"/>
                    <a:gd name="connsiteX33" fmla="*/ 3500 w 6361"/>
                    <a:gd name="connsiteY33" fmla="*/ 400 h 7502"/>
                    <a:gd name="connsiteX34" fmla="*/ 2250 w 6361"/>
                    <a:gd name="connsiteY34" fmla="*/ 5161 h 7502"/>
                    <a:gd name="connsiteX35" fmla="*/ 2162 w 6361"/>
                    <a:gd name="connsiteY35" fmla="*/ 4481 h 7502"/>
                    <a:gd name="connsiteX36" fmla="*/ 2011 w 6361"/>
                    <a:gd name="connsiteY36" fmla="*/ 4615 h 7502"/>
                    <a:gd name="connsiteX37" fmla="*/ 1803 w 6361"/>
                    <a:gd name="connsiteY37" fmla="*/ 3924 h 7502"/>
                    <a:gd name="connsiteX38" fmla="*/ 1709 w 6361"/>
                    <a:gd name="connsiteY38" fmla="*/ 5373 h 7502"/>
                    <a:gd name="connsiteX39" fmla="*/ 1529 w 6361"/>
                    <a:gd name="connsiteY39" fmla="*/ 5026 h 7502"/>
                    <a:gd name="connsiteX40" fmla="*/ 1583 w 6361"/>
                    <a:gd name="connsiteY40" fmla="*/ 6201 h 7502"/>
                    <a:gd name="connsiteX41" fmla="*/ 1186 w 6361"/>
                    <a:gd name="connsiteY41" fmla="*/ 5666 h 7502"/>
                    <a:gd name="connsiteX42" fmla="*/ 1395 w 6361"/>
                    <a:gd name="connsiteY42" fmla="*/ 6475 h 7502"/>
                    <a:gd name="connsiteX43" fmla="*/ 1186 w 6361"/>
                    <a:gd name="connsiteY43" fmla="*/ 6610 h 7502"/>
                    <a:gd name="connsiteX44" fmla="*/ 1343 w 6361"/>
                    <a:gd name="connsiteY44" fmla="*/ 7502 h 7502"/>
                    <a:gd name="connsiteX45" fmla="*/ 1006 w 6361"/>
                    <a:gd name="connsiteY45" fmla="*/ 7167 h 7502"/>
                    <a:gd name="connsiteX46" fmla="*/ 1006 w 6361"/>
                    <a:gd name="connsiteY46" fmla="*/ 6129 h 7502"/>
                    <a:gd name="connsiteX47" fmla="*/ 737 w 6361"/>
                    <a:gd name="connsiteY47" fmla="*/ 6264 h 7502"/>
                    <a:gd name="connsiteX48" fmla="*/ 737 w 6361"/>
                    <a:gd name="connsiteY48" fmla="*/ 4950 h 7502"/>
                    <a:gd name="connsiteX49" fmla="*/ 554 w 6361"/>
                    <a:gd name="connsiteY49" fmla="*/ 5161 h 7502"/>
                    <a:gd name="connsiteX50" fmla="*/ 308 w 6361"/>
                    <a:gd name="connsiteY50" fmla="*/ 4481 h 7502"/>
                    <a:gd name="connsiteX51" fmla="*/ 0 w 6361"/>
                    <a:gd name="connsiteY51" fmla="*/ 5731 h 7502"/>
                    <a:gd name="connsiteX0" fmla="*/ 0 w 10000"/>
                    <a:gd name="connsiteY0" fmla="*/ 7639 h 10000"/>
                    <a:gd name="connsiteX1" fmla="*/ 10000 w 10000"/>
                    <a:gd name="connsiteY1" fmla="*/ 8170 h 10000"/>
                    <a:gd name="connsiteX2" fmla="*/ 9043 w 10000"/>
                    <a:gd name="connsiteY2" fmla="*/ 6879 h 10000"/>
                    <a:gd name="connsiteX3" fmla="*/ 9285 w 10000"/>
                    <a:gd name="connsiteY3" fmla="*/ 7998 h 10000"/>
                    <a:gd name="connsiteX4" fmla="*/ 8804 w 10000"/>
                    <a:gd name="connsiteY4" fmla="*/ 8544 h 10000"/>
                    <a:gd name="connsiteX5" fmla="*/ 8747 w 10000"/>
                    <a:gd name="connsiteY5" fmla="*/ 6997 h 10000"/>
                    <a:gd name="connsiteX6" fmla="*/ 7890 w 10000"/>
                    <a:gd name="connsiteY6" fmla="*/ 8266 h 10000"/>
                    <a:gd name="connsiteX7" fmla="*/ 8224 w 10000"/>
                    <a:gd name="connsiteY7" fmla="*/ 6053 h 10000"/>
                    <a:gd name="connsiteX8" fmla="*/ 7853 w 10000"/>
                    <a:gd name="connsiteY8" fmla="*/ 3582 h 10000"/>
                    <a:gd name="connsiteX9" fmla="*/ 7798 w 10000"/>
                    <a:gd name="connsiteY9" fmla="*/ 5608 h 10000"/>
                    <a:gd name="connsiteX10" fmla="*/ 7467 w 10000"/>
                    <a:gd name="connsiteY10" fmla="*/ 6053 h 10000"/>
                    <a:gd name="connsiteX11" fmla="*/ 7753 w 10000"/>
                    <a:gd name="connsiteY11" fmla="*/ 6997 h 10000"/>
                    <a:gd name="connsiteX12" fmla="*/ 6884 w 10000"/>
                    <a:gd name="connsiteY12" fmla="*/ 6238 h 10000"/>
                    <a:gd name="connsiteX13" fmla="*/ 7365 w 10000"/>
                    <a:gd name="connsiteY13" fmla="*/ 7819 h 10000"/>
                    <a:gd name="connsiteX14" fmla="*/ 6653 w 10000"/>
                    <a:gd name="connsiteY14" fmla="*/ 7075 h 10000"/>
                    <a:gd name="connsiteX15" fmla="*/ 6850 w 10000"/>
                    <a:gd name="connsiteY15" fmla="*/ 8631 h 10000"/>
                    <a:gd name="connsiteX16" fmla="*/ 6122 w 10000"/>
                    <a:gd name="connsiteY16" fmla="*/ 8266 h 10000"/>
                    <a:gd name="connsiteX17" fmla="*/ 6075 w 10000"/>
                    <a:gd name="connsiteY17" fmla="*/ 6879 h 10000"/>
                    <a:gd name="connsiteX18" fmla="*/ 5408 w 10000"/>
                    <a:gd name="connsiteY18" fmla="*/ 8085 h 10000"/>
                    <a:gd name="connsiteX19" fmla="*/ 5641 w 10000"/>
                    <a:gd name="connsiteY19" fmla="*/ 6513 h 10000"/>
                    <a:gd name="connsiteX20" fmla="*/ 5408 w 10000"/>
                    <a:gd name="connsiteY20" fmla="*/ 4701 h 10000"/>
                    <a:gd name="connsiteX21" fmla="*/ 5021 w 10000"/>
                    <a:gd name="connsiteY21" fmla="*/ 6879 h 10000"/>
                    <a:gd name="connsiteX22" fmla="*/ 5070 w 10000"/>
                    <a:gd name="connsiteY22" fmla="*/ 7998 h 10000"/>
                    <a:gd name="connsiteX23" fmla="*/ 4782 w 10000"/>
                    <a:gd name="connsiteY23" fmla="*/ 7357 h 10000"/>
                    <a:gd name="connsiteX24" fmla="*/ 4782 w 10000"/>
                    <a:gd name="connsiteY24" fmla="*/ 8811 h 10000"/>
                    <a:gd name="connsiteX25" fmla="*/ 4359 w 10000"/>
                    <a:gd name="connsiteY25" fmla="*/ 7819 h 10000"/>
                    <a:gd name="connsiteX26" fmla="*/ 5788 w 10000"/>
                    <a:gd name="connsiteY26" fmla="*/ 1470 h 10000"/>
                    <a:gd name="connsiteX27" fmla="*/ 6406 w 10000"/>
                    <a:gd name="connsiteY27" fmla="*/ 1290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533 h 10000"/>
                    <a:gd name="connsiteX33" fmla="*/ 5502 w 10000"/>
                    <a:gd name="connsiteY33" fmla="*/ 533 h 10000"/>
                    <a:gd name="connsiteX34" fmla="*/ 3537 w 10000"/>
                    <a:gd name="connsiteY34" fmla="*/ 6879 h 10000"/>
                    <a:gd name="connsiteX35" fmla="*/ 3399 w 10000"/>
                    <a:gd name="connsiteY35" fmla="*/ 5973 h 10000"/>
                    <a:gd name="connsiteX36" fmla="*/ 3161 w 10000"/>
                    <a:gd name="connsiteY36" fmla="*/ 6152 h 10000"/>
                    <a:gd name="connsiteX37" fmla="*/ 2834 w 10000"/>
                    <a:gd name="connsiteY37" fmla="*/ 5231 h 10000"/>
                    <a:gd name="connsiteX38" fmla="*/ 2687 w 10000"/>
                    <a:gd name="connsiteY38" fmla="*/ 7162 h 10000"/>
                    <a:gd name="connsiteX39" fmla="*/ 2404 w 10000"/>
                    <a:gd name="connsiteY39" fmla="*/ 6700 h 10000"/>
                    <a:gd name="connsiteX40" fmla="*/ 2489 w 10000"/>
                    <a:gd name="connsiteY40" fmla="*/ 8266 h 10000"/>
                    <a:gd name="connsiteX41" fmla="*/ 1864 w 10000"/>
                    <a:gd name="connsiteY41" fmla="*/ 7553 h 10000"/>
                    <a:gd name="connsiteX42" fmla="*/ 2193 w 10000"/>
                    <a:gd name="connsiteY42" fmla="*/ 8631 h 10000"/>
                    <a:gd name="connsiteX43" fmla="*/ 1864 w 10000"/>
                    <a:gd name="connsiteY43" fmla="*/ 8811 h 10000"/>
                    <a:gd name="connsiteX44" fmla="*/ 2111 w 10000"/>
                    <a:gd name="connsiteY44" fmla="*/ 10000 h 10000"/>
                    <a:gd name="connsiteX45" fmla="*/ 1582 w 10000"/>
                    <a:gd name="connsiteY45" fmla="*/ 8170 h 10000"/>
                    <a:gd name="connsiteX46" fmla="*/ 1159 w 10000"/>
                    <a:gd name="connsiteY46" fmla="*/ 8350 h 10000"/>
                    <a:gd name="connsiteX47" fmla="*/ 1159 w 10000"/>
                    <a:gd name="connsiteY47" fmla="*/ 6598 h 10000"/>
                    <a:gd name="connsiteX48" fmla="*/ 871 w 10000"/>
                    <a:gd name="connsiteY48" fmla="*/ 6879 h 10000"/>
                    <a:gd name="connsiteX49" fmla="*/ 484 w 10000"/>
                    <a:gd name="connsiteY49" fmla="*/ 5973 h 10000"/>
                    <a:gd name="connsiteX50" fmla="*/ 0 w 10000"/>
                    <a:gd name="connsiteY50" fmla="*/ 7639 h 10000"/>
                    <a:gd name="connsiteX0" fmla="*/ 0 w 10000"/>
                    <a:gd name="connsiteY0" fmla="*/ 7639 h 8811"/>
                    <a:gd name="connsiteX1" fmla="*/ 10000 w 10000"/>
                    <a:gd name="connsiteY1" fmla="*/ 8170 h 8811"/>
                    <a:gd name="connsiteX2" fmla="*/ 9043 w 10000"/>
                    <a:gd name="connsiteY2" fmla="*/ 6879 h 8811"/>
                    <a:gd name="connsiteX3" fmla="*/ 9285 w 10000"/>
                    <a:gd name="connsiteY3" fmla="*/ 7998 h 8811"/>
                    <a:gd name="connsiteX4" fmla="*/ 8804 w 10000"/>
                    <a:gd name="connsiteY4" fmla="*/ 8544 h 8811"/>
                    <a:gd name="connsiteX5" fmla="*/ 8747 w 10000"/>
                    <a:gd name="connsiteY5" fmla="*/ 6997 h 8811"/>
                    <a:gd name="connsiteX6" fmla="*/ 7890 w 10000"/>
                    <a:gd name="connsiteY6" fmla="*/ 8266 h 8811"/>
                    <a:gd name="connsiteX7" fmla="*/ 8224 w 10000"/>
                    <a:gd name="connsiteY7" fmla="*/ 6053 h 8811"/>
                    <a:gd name="connsiteX8" fmla="*/ 7853 w 10000"/>
                    <a:gd name="connsiteY8" fmla="*/ 3582 h 8811"/>
                    <a:gd name="connsiteX9" fmla="*/ 7798 w 10000"/>
                    <a:gd name="connsiteY9" fmla="*/ 5608 h 8811"/>
                    <a:gd name="connsiteX10" fmla="*/ 7467 w 10000"/>
                    <a:gd name="connsiteY10" fmla="*/ 6053 h 8811"/>
                    <a:gd name="connsiteX11" fmla="*/ 7753 w 10000"/>
                    <a:gd name="connsiteY11" fmla="*/ 6997 h 8811"/>
                    <a:gd name="connsiteX12" fmla="*/ 6884 w 10000"/>
                    <a:gd name="connsiteY12" fmla="*/ 6238 h 8811"/>
                    <a:gd name="connsiteX13" fmla="*/ 7365 w 10000"/>
                    <a:gd name="connsiteY13" fmla="*/ 7819 h 8811"/>
                    <a:gd name="connsiteX14" fmla="*/ 6653 w 10000"/>
                    <a:gd name="connsiteY14" fmla="*/ 7075 h 8811"/>
                    <a:gd name="connsiteX15" fmla="*/ 6850 w 10000"/>
                    <a:gd name="connsiteY15" fmla="*/ 8631 h 8811"/>
                    <a:gd name="connsiteX16" fmla="*/ 6122 w 10000"/>
                    <a:gd name="connsiteY16" fmla="*/ 8266 h 8811"/>
                    <a:gd name="connsiteX17" fmla="*/ 6075 w 10000"/>
                    <a:gd name="connsiteY17" fmla="*/ 6879 h 8811"/>
                    <a:gd name="connsiteX18" fmla="*/ 5408 w 10000"/>
                    <a:gd name="connsiteY18" fmla="*/ 8085 h 8811"/>
                    <a:gd name="connsiteX19" fmla="*/ 5641 w 10000"/>
                    <a:gd name="connsiteY19" fmla="*/ 6513 h 8811"/>
                    <a:gd name="connsiteX20" fmla="*/ 5408 w 10000"/>
                    <a:gd name="connsiteY20" fmla="*/ 4701 h 8811"/>
                    <a:gd name="connsiteX21" fmla="*/ 5021 w 10000"/>
                    <a:gd name="connsiteY21" fmla="*/ 6879 h 8811"/>
                    <a:gd name="connsiteX22" fmla="*/ 5070 w 10000"/>
                    <a:gd name="connsiteY22" fmla="*/ 7998 h 8811"/>
                    <a:gd name="connsiteX23" fmla="*/ 4782 w 10000"/>
                    <a:gd name="connsiteY23" fmla="*/ 7357 h 8811"/>
                    <a:gd name="connsiteX24" fmla="*/ 4782 w 10000"/>
                    <a:gd name="connsiteY24" fmla="*/ 8811 h 8811"/>
                    <a:gd name="connsiteX25" fmla="*/ 4359 w 10000"/>
                    <a:gd name="connsiteY25" fmla="*/ 7819 h 8811"/>
                    <a:gd name="connsiteX26" fmla="*/ 5788 w 10000"/>
                    <a:gd name="connsiteY26" fmla="*/ 1470 h 8811"/>
                    <a:gd name="connsiteX27" fmla="*/ 6406 w 10000"/>
                    <a:gd name="connsiteY27" fmla="*/ 1290 h 8811"/>
                    <a:gd name="connsiteX28" fmla="*/ 5939 w 10000"/>
                    <a:gd name="connsiteY28" fmla="*/ 0 h 8811"/>
                    <a:gd name="connsiteX29" fmla="*/ 5939 w 10000"/>
                    <a:gd name="connsiteY29" fmla="*/ 0 h 8811"/>
                    <a:gd name="connsiteX30" fmla="*/ 5939 w 10000"/>
                    <a:gd name="connsiteY30" fmla="*/ 0 h 8811"/>
                    <a:gd name="connsiteX31" fmla="*/ 5315 w 10000"/>
                    <a:gd name="connsiteY31" fmla="*/ 0 h 8811"/>
                    <a:gd name="connsiteX32" fmla="*/ 5315 w 10000"/>
                    <a:gd name="connsiteY32" fmla="*/ 533 h 8811"/>
                    <a:gd name="connsiteX33" fmla="*/ 5502 w 10000"/>
                    <a:gd name="connsiteY33" fmla="*/ 533 h 8811"/>
                    <a:gd name="connsiteX34" fmla="*/ 3537 w 10000"/>
                    <a:gd name="connsiteY34" fmla="*/ 6879 h 8811"/>
                    <a:gd name="connsiteX35" fmla="*/ 3399 w 10000"/>
                    <a:gd name="connsiteY35" fmla="*/ 5973 h 8811"/>
                    <a:gd name="connsiteX36" fmla="*/ 3161 w 10000"/>
                    <a:gd name="connsiteY36" fmla="*/ 6152 h 8811"/>
                    <a:gd name="connsiteX37" fmla="*/ 2834 w 10000"/>
                    <a:gd name="connsiteY37" fmla="*/ 5231 h 8811"/>
                    <a:gd name="connsiteX38" fmla="*/ 2687 w 10000"/>
                    <a:gd name="connsiteY38" fmla="*/ 7162 h 8811"/>
                    <a:gd name="connsiteX39" fmla="*/ 2404 w 10000"/>
                    <a:gd name="connsiteY39" fmla="*/ 6700 h 8811"/>
                    <a:gd name="connsiteX40" fmla="*/ 2489 w 10000"/>
                    <a:gd name="connsiteY40" fmla="*/ 8266 h 8811"/>
                    <a:gd name="connsiteX41" fmla="*/ 1864 w 10000"/>
                    <a:gd name="connsiteY41" fmla="*/ 7553 h 8811"/>
                    <a:gd name="connsiteX42" fmla="*/ 2193 w 10000"/>
                    <a:gd name="connsiteY42" fmla="*/ 8631 h 8811"/>
                    <a:gd name="connsiteX43" fmla="*/ 1864 w 10000"/>
                    <a:gd name="connsiteY43" fmla="*/ 8811 h 8811"/>
                    <a:gd name="connsiteX44" fmla="*/ 1582 w 10000"/>
                    <a:gd name="connsiteY44" fmla="*/ 8170 h 8811"/>
                    <a:gd name="connsiteX45" fmla="*/ 1159 w 10000"/>
                    <a:gd name="connsiteY45" fmla="*/ 8350 h 8811"/>
                    <a:gd name="connsiteX46" fmla="*/ 1159 w 10000"/>
                    <a:gd name="connsiteY46" fmla="*/ 6598 h 8811"/>
                    <a:gd name="connsiteX47" fmla="*/ 871 w 10000"/>
                    <a:gd name="connsiteY47" fmla="*/ 6879 h 8811"/>
                    <a:gd name="connsiteX48" fmla="*/ 484 w 10000"/>
                    <a:gd name="connsiteY48" fmla="*/ 5973 h 8811"/>
                    <a:gd name="connsiteX49" fmla="*/ 0 w 10000"/>
                    <a:gd name="connsiteY49" fmla="*/ 7639 h 8811"/>
                    <a:gd name="connsiteX0" fmla="*/ 0 w 10000"/>
                    <a:gd name="connsiteY0" fmla="*/ 8670 h 10000"/>
                    <a:gd name="connsiteX1" fmla="*/ 10000 w 10000"/>
                    <a:gd name="connsiteY1" fmla="*/ 9273 h 10000"/>
                    <a:gd name="connsiteX2" fmla="*/ 9043 w 10000"/>
                    <a:gd name="connsiteY2" fmla="*/ 7807 h 10000"/>
                    <a:gd name="connsiteX3" fmla="*/ 9285 w 10000"/>
                    <a:gd name="connsiteY3" fmla="*/ 9077 h 10000"/>
                    <a:gd name="connsiteX4" fmla="*/ 8804 w 10000"/>
                    <a:gd name="connsiteY4" fmla="*/ 9697 h 10000"/>
                    <a:gd name="connsiteX5" fmla="*/ 8747 w 10000"/>
                    <a:gd name="connsiteY5" fmla="*/ 7941 h 10000"/>
                    <a:gd name="connsiteX6" fmla="*/ 7890 w 10000"/>
                    <a:gd name="connsiteY6" fmla="*/ 9381 h 10000"/>
                    <a:gd name="connsiteX7" fmla="*/ 8224 w 10000"/>
                    <a:gd name="connsiteY7" fmla="*/ 6870 h 10000"/>
                    <a:gd name="connsiteX8" fmla="*/ 7853 w 10000"/>
                    <a:gd name="connsiteY8" fmla="*/ 4065 h 10000"/>
                    <a:gd name="connsiteX9" fmla="*/ 7798 w 10000"/>
                    <a:gd name="connsiteY9" fmla="*/ 6365 h 10000"/>
                    <a:gd name="connsiteX10" fmla="*/ 7467 w 10000"/>
                    <a:gd name="connsiteY10" fmla="*/ 6870 h 10000"/>
                    <a:gd name="connsiteX11" fmla="*/ 7753 w 10000"/>
                    <a:gd name="connsiteY11" fmla="*/ 7941 h 10000"/>
                    <a:gd name="connsiteX12" fmla="*/ 6884 w 10000"/>
                    <a:gd name="connsiteY12" fmla="*/ 7080 h 10000"/>
                    <a:gd name="connsiteX13" fmla="*/ 7365 w 10000"/>
                    <a:gd name="connsiteY13" fmla="*/ 8874 h 10000"/>
                    <a:gd name="connsiteX14" fmla="*/ 6653 w 10000"/>
                    <a:gd name="connsiteY14" fmla="*/ 8030 h 10000"/>
                    <a:gd name="connsiteX15" fmla="*/ 6850 w 10000"/>
                    <a:gd name="connsiteY15" fmla="*/ 9796 h 10000"/>
                    <a:gd name="connsiteX16" fmla="*/ 6122 w 10000"/>
                    <a:gd name="connsiteY16" fmla="*/ 9381 h 10000"/>
                    <a:gd name="connsiteX17" fmla="*/ 6075 w 10000"/>
                    <a:gd name="connsiteY17" fmla="*/ 7807 h 10000"/>
                    <a:gd name="connsiteX18" fmla="*/ 5408 w 10000"/>
                    <a:gd name="connsiteY18" fmla="*/ 9176 h 10000"/>
                    <a:gd name="connsiteX19" fmla="*/ 5641 w 10000"/>
                    <a:gd name="connsiteY19" fmla="*/ 7392 h 10000"/>
                    <a:gd name="connsiteX20" fmla="*/ 5408 w 10000"/>
                    <a:gd name="connsiteY20" fmla="*/ 5335 h 10000"/>
                    <a:gd name="connsiteX21" fmla="*/ 5021 w 10000"/>
                    <a:gd name="connsiteY21" fmla="*/ 7807 h 10000"/>
                    <a:gd name="connsiteX22" fmla="*/ 5070 w 10000"/>
                    <a:gd name="connsiteY22" fmla="*/ 9077 h 10000"/>
                    <a:gd name="connsiteX23" fmla="*/ 4782 w 10000"/>
                    <a:gd name="connsiteY23" fmla="*/ 8350 h 10000"/>
                    <a:gd name="connsiteX24" fmla="*/ 4782 w 10000"/>
                    <a:gd name="connsiteY24" fmla="*/ 10000 h 10000"/>
                    <a:gd name="connsiteX25" fmla="*/ 4359 w 10000"/>
                    <a:gd name="connsiteY25" fmla="*/ 8874 h 10000"/>
                    <a:gd name="connsiteX26" fmla="*/ 5788 w 10000"/>
                    <a:gd name="connsiteY26" fmla="*/ 1668 h 10000"/>
                    <a:gd name="connsiteX27" fmla="*/ 6406 w 10000"/>
                    <a:gd name="connsiteY27" fmla="*/ 1464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605 h 10000"/>
                    <a:gd name="connsiteX33" fmla="*/ 5502 w 10000"/>
                    <a:gd name="connsiteY33" fmla="*/ 605 h 10000"/>
                    <a:gd name="connsiteX34" fmla="*/ 3537 w 10000"/>
                    <a:gd name="connsiteY34" fmla="*/ 7807 h 10000"/>
                    <a:gd name="connsiteX35" fmla="*/ 3399 w 10000"/>
                    <a:gd name="connsiteY35" fmla="*/ 6779 h 10000"/>
                    <a:gd name="connsiteX36" fmla="*/ 3161 w 10000"/>
                    <a:gd name="connsiteY36" fmla="*/ 6982 h 10000"/>
                    <a:gd name="connsiteX37" fmla="*/ 2834 w 10000"/>
                    <a:gd name="connsiteY37" fmla="*/ 5937 h 10000"/>
                    <a:gd name="connsiteX38" fmla="*/ 2687 w 10000"/>
                    <a:gd name="connsiteY38" fmla="*/ 8128 h 10000"/>
                    <a:gd name="connsiteX39" fmla="*/ 2404 w 10000"/>
                    <a:gd name="connsiteY39" fmla="*/ 7604 h 10000"/>
                    <a:gd name="connsiteX40" fmla="*/ 2489 w 10000"/>
                    <a:gd name="connsiteY40" fmla="*/ 9381 h 10000"/>
                    <a:gd name="connsiteX41" fmla="*/ 1864 w 10000"/>
                    <a:gd name="connsiteY41" fmla="*/ 8572 h 10000"/>
                    <a:gd name="connsiteX42" fmla="*/ 2193 w 10000"/>
                    <a:gd name="connsiteY42" fmla="*/ 9796 h 10000"/>
                    <a:gd name="connsiteX43" fmla="*/ 1582 w 10000"/>
                    <a:gd name="connsiteY43" fmla="*/ 9273 h 10000"/>
                    <a:gd name="connsiteX44" fmla="*/ 1159 w 10000"/>
                    <a:gd name="connsiteY44" fmla="*/ 9477 h 10000"/>
                    <a:gd name="connsiteX45" fmla="*/ 1159 w 10000"/>
                    <a:gd name="connsiteY45" fmla="*/ 7488 h 10000"/>
                    <a:gd name="connsiteX46" fmla="*/ 871 w 10000"/>
                    <a:gd name="connsiteY46" fmla="*/ 7807 h 10000"/>
                    <a:gd name="connsiteX47" fmla="*/ 484 w 10000"/>
                    <a:gd name="connsiteY47" fmla="*/ 6779 h 10000"/>
                    <a:gd name="connsiteX48" fmla="*/ 0 w 10000"/>
                    <a:gd name="connsiteY48" fmla="*/ 8670 h 10000"/>
                    <a:gd name="connsiteX0" fmla="*/ 0 w 10000"/>
                    <a:gd name="connsiteY0" fmla="*/ 8670 h 10000"/>
                    <a:gd name="connsiteX1" fmla="*/ 10000 w 10000"/>
                    <a:gd name="connsiteY1" fmla="*/ 9273 h 10000"/>
                    <a:gd name="connsiteX2" fmla="*/ 9043 w 10000"/>
                    <a:gd name="connsiteY2" fmla="*/ 7807 h 10000"/>
                    <a:gd name="connsiteX3" fmla="*/ 9285 w 10000"/>
                    <a:gd name="connsiteY3" fmla="*/ 9077 h 10000"/>
                    <a:gd name="connsiteX4" fmla="*/ 8804 w 10000"/>
                    <a:gd name="connsiteY4" fmla="*/ 9697 h 10000"/>
                    <a:gd name="connsiteX5" fmla="*/ 8747 w 10000"/>
                    <a:gd name="connsiteY5" fmla="*/ 7941 h 10000"/>
                    <a:gd name="connsiteX6" fmla="*/ 7890 w 10000"/>
                    <a:gd name="connsiteY6" fmla="*/ 9381 h 10000"/>
                    <a:gd name="connsiteX7" fmla="*/ 8224 w 10000"/>
                    <a:gd name="connsiteY7" fmla="*/ 6870 h 10000"/>
                    <a:gd name="connsiteX8" fmla="*/ 7853 w 10000"/>
                    <a:gd name="connsiteY8" fmla="*/ 4065 h 10000"/>
                    <a:gd name="connsiteX9" fmla="*/ 7798 w 10000"/>
                    <a:gd name="connsiteY9" fmla="*/ 6365 h 10000"/>
                    <a:gd name="connsiteX10" fmla="*/ 7467 w 10000"/>
                    <a:gd name="connsiteY10" fmla="*/ 6870 h 10000"/>
                    <a:gd name="connsiteX11" fmla="*/ 7753 w 10000"/>
                    <a:gd name="connsiteY11" fmla="*/ 7941 h 10000"/>
                    <a:gd name="connsiteX12" fmla="*/ 6884 w 10000"/>
                    <a:gd name="connsiteY12" fmla="*/ 7080 h 10000"/>
                    <a:gd name="connsiteX13" fmla="*/ 7365 w 10000"/>
                    <a:gd name="connsiteY13" fmla="*/ 8874 h 10000"/>
                    <a:gd name="connsiteX14" fmla="*/ 6653 w 10000"/>
                    <a:gd name="connsiteY14" fmla="*/ 8030 h 10000"/>
                    <a:gd name="connsiteX15" fmla="*/ 6850 w 10000"/>
                    <a:gd name="connsiteY15" fmla="*/ 9796 h 10000"/>
                    <a:gd name="connsiteX16" fmla="*/ 6122 w 10000"/>
                    <a:gd name="connsiteY16" fmla="*/ 9381 h 10000"/>
                    <a:gd name="connsiteX17" fmla="*/ 6075 w 10000"/>
                    <a:gd name="connsiteY17" fmla="*/ 7807 h 10000"/>
                    <a:gd name="connsiteX18" fmla="*/ 5408 w 10000"/>
                    <a:gd name="connsiteY18" fmla="*/ 9176 h 10000"/>
                    <a:gd name="connsiteX19" fmla="*/ 5641 w 10000"/>
                    <a:gd name="connsiteY19" fmla="*/ 7392 h 10000"/>
                    <a:gd name="connsiteX20" fmla="*/ 5408 w 10000"/>
                    <a:gd name="connsiteY20" fmla="*/ 5335 h 10000"/>
                    <a:gd name="connsiteX21" fmla="*/ 5021 w 10000"/>
                    <a:gd name="connsiteY21" fmla="*/ 7807 h 10000"/>
                    <a:gd name="connsiteX22" fmla="*/ 5070 w 10000"/>
                    <a:gd name="connsiteY22" fmla="*/ 9077 h 10000"/>
                    <a:gd name="connsiteX23" fmla="*/ 4782 w 10000"/>
                    <a:gd name="connsiteY23" fmla="*/ 8350 h 10000"/>
                    <a:gd name="connsiteX24" fmla="*/ 4782 w 10000"/>
                    <a:gd name="connsiteY24" fmla="*/ 10000 h 10000"/>
                    <a:gd name="connsiteX25" fmla="*/ 4359 w 10000"/>
                    <a:gd name="connsiteY25" fmla="*/ 8874 h 10000"/>
                    <a:gd name="connsiteX26" fmla="*/ 5788 w 10000"/>
                    <a:gd name="connsiteY26" fmla="*/ 1668 h 10000"/>
                    <a:gd name="connsiteX27" fmla="*/ 6406 w 10000"/>
                    <a:gd name="connsiteY27" fmla="*/ 1464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605 h 10000"/>
                    <a:gd name="connsiteX33" fmla="*/ 5502 w 10000"/>
                    <a:gd name="connsiteY33" fmla="*/ 605 h 10000"/>
                    <a:gd name="connsiteX34" fmla="*/ 3537 w 10000"/>
                    <a:gd name="connsiteY34" fmla="*/ 7807 h 10000"/>
                    <a:gd name="connsiteX35" fmla="*/ 3399 w 10000"/>
                    <a:gd name="connsiteY35" fmla="*/ 6779 h 10000"/>
                    <a:gd name="connsiteX36" fmla="*/ 3161 w 10000"/>
                    <a:gd name="connsiteY36" fmla="*/ 6982 h 10000"/>
                    <a:gd name="connsiteX37" fmla="*/ 2834 w 10000"/>
                    <a:gd name="connsiteY37" fmla="*/ 5937 h 10000"/>
                    <a:gd name="connsiteX38" fmla="*/ 2687 w 10000"/>
                    <a:gd name="connsiteY38" fmla="*/ 8128 h 10000"/>
                    <a:gd name="connsiteX39" fmla="*/ 2404 w 10000"/>
                    <a:gd name="connsiteY39" fmla="*/ 7604 h 10000"/>
                    <a:gd name="connsiteX40" fmla="*/ 2489 w 10000"/>
                    <a:gd name="connsiteY40" fmla="*/ 9381 h 10000"/>
                    <a:gd name="connsiteX41" fmla="*/ 1864 w 10000"/>
                    <a:gd name="connsiteY41" fmla="*/ 8572 h 10000"/>
                    <a:gd name="connsiteX42" fmla="*/ 2193 w 10000"/>
                    <a:gd name="connsiteY42" fmla="*/ 9796 h 10000"/>
                    <a:gd name="connsiteX43" fmla="*/ 1582 w 10000"/>
                    <a:gd name="connsiteY43" fmla="*/ 9273 h 10000"/>
                    <a:gd name="connsiteX44" fmla="*/ 1159 w 10000"/>
                    <a:gd name="connsiteY44" fmla="*/ 9477 h 10000"/>
                    <a:gd name="connsiteX45" fmla="*/ 1159 w 10000"/>
                    <a:gd name="connsiteY45" fmla="*/ 7488 h 10000"/>
                    <a:gd name="connsiteX46" fmla="*/ 871 w 10000"/>
                    <a:gd name="connsiteY46" fmla="*/ 7807 h 10000"/>
                    <a:gd name="connsiteX47" fmla="*/ 0 w 10000"/>
                    <a:gd name="connsiteY47" fmla="*/ 8670 h 10000"/>
                    <a:gd name="connsiteX0" fmla="*/ 0 w 10000"/>
                    <a:gd name="connsiteY0" fmla="*/ 8670 h 10000"/>
                    <a:gd name="connsiteX1" fmla="*/ 10000 w 10000"/>
                    <a:gd name="connsiteY1" fmla="*/ 9273 h 10000"/>
                    <a:gd name="connsiteX2" fmla="*/ 9043 w 10000"/>
                    <a:gd name="connsiteY2" fmla="*/ 7807 h 10000"/>
                    <a:gd name="connsiteX3" fmla="*/ 9285 w 10000"/>
                    <a:gd name="connsiteY3" fmla="*/ 9077 h 10000"/>
                    <a:gd name="connsiteX4" fmla="*/ 8804 w 10000"/>
                    <a:gd name="connsiteY4" fmla="*/ 9697 h 10000"/>
                    <a:gd name="connsiteX5" fmla="*/ 8747 w 10000"/>
                    <a:gd name="connsiteY5" fmla="*/ 7941 h 10000"/>
                    <a:gd name="connsiteX6" fmla="*/ 7890 w 10000"/>
                    <a:gd name="connsiteY6" fmla="*/ 9381 h 10000"/>
                    <a:gd name="connsiteX7" fmla="*/ 8224 w 10000"/>
                    <a:gd name="connsiteY7" fmla="*/ 6870 h 10000"/>
                    <a:gd name="connsiteX8" fmla="*/ 7853 w 10000"/>
                    <a:gd name="connsiteY8" fmla="*/ 4065 h 10000"/>
                    <a:gd name="connsiteX9" fmla="*/ 7798 w 10000"/>
                    <a:gd name="connsiteY9" fmla="*/ 6365 h 10000"/>
                    <a:gd name="connsiteX10" fmla="*/ 7467 w 10000"/>
                    <a:gd name="connsiteY10" fmla="*/ 6870 h 10000"/>
                    <a:gd name="connsiteX11" fmla="*/ 7753 w 10000"/>
                    <a:gd name="connsiteY11" fmla="*/ 7941 h 10000"/>
                    <a:gd name="connsiteX12" fmla="*/ 6884 w 10000"/>
                    <a:gd name="connsiteY12" fmla="*/ 7080 h 10000"/>
                    <a:gd name="connsiteX13" fmla="*/ 7365 w 10000"/>
                    <a:gd name="connsiteY13" fmla="*/ 8874 h 10000"/>
                    <a:gd name="connsiteX14" fmla="*/ 6653 w 10000"/>
                    <a:gd name="connsiteY14" fmla="*/ 8030 h 10000"/>
                    <a:gd name="connsiteX15" fmla="*/ 6850 w 10000"/>
                    <a:gd name="connsiteY15" fmla="*/ 9796 h 10000"/>
                    <a:gd name="connsiteX16" fmla="*/ 6122 w 10000"/>
                    <a:gd name="connsiteY16" fmla="*/ 9381 h 10000"/>
                    <a:gd name="connsiteX17" fmla="*/ 6075 w 10000"/>
                    <a:gd name="connsiteY17" fmla="*/ 7807 h 10000"/>
                    <a:gd name="connsiteX18" fmla="*/ 5408 w 10000"/>
                    <a:gd name="connsiteY18" fmla="*/ 9176 h 10000"/>
                    <a:gd name="connsiteX19" fmla="*/ 5641 w 10000"/>
                    <a:gd name="connsiteY19" fmla="*/ 7392 h 10000"/>
                    <a:gd name="connsiteX20" fmla="*/ 5408 w 10000"/>
                    <a:gd name="connsiteY20" fmla="*/ 5335 h 10000"/>
                    <a:gd name="connsiteX21" fmla="*/ 5021 w 10000"/>
                    <a:gd name="connsiteY21" fmla="*/ 7807 h 10000"/>
                    <a:gd name="connsiteX22" fmla="*/ 5070 w 10000"/>
                    <a:gd name="connsiteY22" fmla="*/ 9077 h 10000"/>
                    <a:gd name="connsiteX23" fmla="*/ 4782 w 10000"/>
                    <a:gd name="connsiteY23" fmla="*/ 8350 h 10000"/>
                    <a:gd name="connsiteX24" fmla="*/ 4782 w 10000"/>
                    <a:gd name="connsiteY24" fmla="*/ 10000 h 10000"/>
                    <a:gd name="connsiteX25" fmla="*/ 4359 w 10000"/>
                    <a:gd name="connsiteY25" fmla="*/ 8874 h 10000"/>
                    <a:gd name="connsiteX26" fmla="*/ 5788 w 10000"/>
                    <a:gd name="connsiteY26" fmla="*/ 1668 h 10000"/>
                    <a:gd name="connsiteX27" fmla="*/ 6406 w 10000"/>
                    <a:gd name="connsiteY27" fmla="*/ 1464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605 h 10000"/>
                    <a:gd name="connsiteX33" fmla="*/ 5502 w 10000"/>
                    <a:gd name="connsiteY33" fmla="*/ 605 h 10000"/>
                    <a:gd name="connsiteX34" fmla="*/ 3537 w 10000"/>
                    <a:gd name="connsiteY34" fmla="*/ 7807 h 10000"/>
                    <a:gd name="connsiteX35" fmla="*/ 3399 w 10000"/>
                    <a:gd name="connsiteY35" fmla="*/ 6779 h 10000"/>
                    <a:gd name="connsiteX36" fmla="*/ 3161 w 10000"/>
                    <a:gd name="connsiteY36" fmla="*/ 6982 h 10000"/>
                    <a:gd name="connsiteX37" fmla="*/ 2834 w 10000"/>
                    <a:gd name="connsiteY37" fmla="*/ 5937 h 10000"/>
                    <a:gd name="connsiteX38" fmla="*/ 2687 w 10000"/>
                    <a:gd name="connsiteY38" fmla="*/ 8128 h 10000"/>
                    <a:gd name="connsiteX39" fmla="*/ 2404 w 10000"/>
                    <a:gd name="connsiteY39" fmla="*/ 7604 h 10000"/>
                    <a:gd name="connsiteX40" fmla="*/ 2489 w 10000"/>
                    <a:gd name="connsiteY40" fmla="*/ 9381 h 10000"/>
                    <a:gd name="connsiteX41" fmla="*/ 1864 w 10000"/>
                    <a:gd name="connsiteY41" fmla="*/ 8572 h 10000"/>
                    <a:gd name="connsiteX42" fmla="*/ 2193 w 10000"/>
                    <a:gd name="connsiteY42" fmla="*/ 9796 h 10000"/>
                    <a:gd name="connsiteX43" fmla="*/ 1582 w 10000"/>
                    <a:gd name="connsiteY43" fmla="*/ 9273 h 10000"/>
                    <a:gd name="connsiteX44" fmla="*/ 1159 w 10000"/>
                    <a:gd name="connsiteY44" fmla="*/ 9477 h 10000"/>
                    <a:gd name="connsiteX45" fmla="*/ 871 w 10000"/>
                    <a:gd name="connsiteY45" fmla="*/ 7807 h 10000"/>
                    <a:gd name="connsiteX46" fmla="*/ 0 w 10000"/>
                    <a:gd name="connsiteY46" fmla="*/ 8670 h 10000"/>
                    <a:gd name="connsiteX0" fmla="*/ 0 w 10000"/>
                    <a:gd name="connsiteY0" fmla="*/ 8670 h 10000"/>
                    <a:gd name="connsiteX1" fmla="*/ 10000 w 10000"/>
                    <a:gd name="connsiteY1" fmla="*/ 9273 h 10000"/>
                    <a:gd name="connsiteX2" fmla="*/ 9043 w 10000"/>
                    <a:gd name="connsiteY2" fmla="*/ 7807 h 10000"/>
                    <a:gd name="connsiteX3" fmla="*/ 9285 w 10000"/>
                    <a:gd name="connsiteY3" fmla="*/ 9077 h 10000"/>
                    <a:gd name="connsiteX4" fmla="*/ 8804 w 10000"/>
                    <a:gd name="connsiteY4" fmla="*/ 9697 h 10000"/>
                    <a:gd name="connsiteX5" fmla="*/ 8747 w 10000"/>
                    <a:gd name="connsiteY5" fmla="*/ 7941 h 10000"/>
                    <a:gd name="connsiteX6" fmla="*/ 7890 w 10000"/>
                    <a:gd name="connsiteY6" fmla="*/ 9381 h 10000"/>
                    <a:gd name="connsiteX7" fmla="*/ 8224 w 10000"/>
                    <a:gd name="connsiteY7" fmla="*/ 6870 h 10000"/>
                    <a:gd name="connsiteX8" fmla="*/ 7853 w 10000"/>
                    <a:gd name="connsiteY8" fmla="*/ 4065 h 10000"/>
                    <a:gd name="connsiteX9" fmla="*/ 7798 w 10000"/>
                    <a:gd name="connsiteY9" fmla="*/ 6365 h 10000"/>
                    <a:gd name="connsiteX10" fmla="*/ 7467 w 10000"/>
                    <a:gd name="connsiteY10" fmla="*/ 6870 h 10000"/>
                    <a:gd name="connsiteX11" fmla="*/ 7753 w 10000"/>
                    <a:gd name="connsiteY11" fmla="*/ 7941 h 10000"/>
                    <a:gd name="connsiteX12" fmla="*/ 6884 w 10000"/>
                    <a:gd name="connsiteY12" fmla="*/ 7080 h 10000"/>
                    <a:gd name="connsiteX13" fmla="*/ 7365 w 10000"/>
                    <a:gd name="connsiteY13" fmla="*/ 8874 h 10000"/>
                    <a:gd name="connsiteX14" fmla="*/ 6653 w 10000"/>
                    <a:gd name="connsiteY14" fmla="*/ 8030 h 10000"/>
                    <a:gd name="connsiteX15" fmla="*/ 6850 w 10000"/>
                    <a:gd name="connsiteY15" fmla="*/ 9796 h 10000"/>
                    <a:gd name="connsiteX16" fmla="*/ 6122 w 10000"/>
                    <a:gd name="connsiteY16" fmla="*/ 9381 h 10000"/>
                    <a:gd name="connsiteX17" fmla="*/ 6075 w 10000"/>
                    <a:gd name="connsiteY17" fmla="*/ 7807 h 10000"/>
                    <a:gd name="connsiteX18" fmla="*/ 5408 w 10000"/>
                    <a:gd name="connsiteY18" fmla="*/ 9176 h 10000"/>
                    <a:gd name="connsiteX19" fmla="*/ 5641 w 10000"/>
                    <a:gd name="connsiteY19" fmla="*/ 7392 h 10000"/>
                    <a:gd name="connsiteX20" fmla="*/ 5408 w 10000"/>
                    <a:gd name="connsiteY20" fmla="*/ 5335 h 10000"/>
                    <a:gd name="connsiteX21" fmla="*/ 5021 w 10000"/>
                    <a:gd name="connsiteY21" fmla="*/ 7807 h 10000"/>
                    <a:gd name="connsiteX22" fmla="*/ 5070 w 10000"/>
                    <a:gd name="connsiteY22" fmla="*/ 9077 h 10000"/>
                    <a:gd name="connsiteX23" fmla="*/ 4782 w 10000"/>
                    <a:gd name="connsiteY23" fmla="*/ 8350 h 10000"/>
                    <a:gd name="connsiteX24" fmla="*/ 4782 w 10000"/>
                    <a:gd name="connsiteY24" fmla="*/ 10000 h 10000"/>
                    <a:gd name="connsiteX25" fmla="*/ 4359 w 10000"/>
                    <a:gd name="connsiteY25" fmla="*/ 8874 h 10000"/>
                    <a:gd name="connsiteX26" fmla="*/ 5788 w 10000"/>
                    <a:gd name="connsiteY26" fmla="*/ 1668 h 10000"/>
                    <a:gd name="connsiteX27" fmla="*/ 6406 w 10000"/>
                    <a:gd name="connsiteY27" fmla="*/ 1464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605 h 10000"/>
                    <a:gd name="connsiteX33" fmla="*/ 5502 w 10000"/>
                    <a:gd name="connsiteY33" fmla="*/ 605 h 10000"/>
                    <a:gd name="connsiteX34" fmla="*/ 3537 w 10000"/>
                    <a:gd name="connsiteY34" fmla="*/ 7807 h 10000"/>
                    <a:gd name="connsiteX35" fmla="*/ 3399 w 10000"/>
                    <a:gd name="connsiteY35" fmla="*/ 6779 h 10000"/>
                    <a:gd name="connsiteX36" fmla="*/ 3161 w 10000"/>
                    <a:gd name="connsiteY36" fmla="*/ 6982 h 10000"/>
                    <a:gd name="connsiteX37" fmla="*/ 2834 w 10000"/>
                    <a:gd name="connsiteY37" fmla="*/ 5937 h 10000"/>
                    <a:gd name="connsiteX38" fmla="*/ 2687 w 10000"/>
                    <a:gd name="connsiteY38" fmla="*/ 8128 h 10000"/>
                    <a:gd name="connsiteX39" fmla="*/ 2404 w 10000"/>
                    <a:gd name="connsiteY39" fmla="*/ 7604 h 10000"/>
                    <a:gd name="connsiteX40" fmla="*/ 2489 w 10000"/>
                    <a:gd name="connsiteY40" fmla="*/ 9381 h 10000"/>
                    <a:gd name="connsiteX41" fmla="*/ 1864 w 10000"/>
                    <a:gd name="connsiteY41" fmla="*/ 8572 h 10000"/>
                    <a:gd name="connsiteX42" fmla="*/ 2193 w 10000"/>
                    <a:gd name="connsiteY42" fmla="*/ 9796 h 10000"/>
                    <a:gd name="connsiteX43" fmla="*/ 1582 w 10000"/>
                    <a:gd name="connsiteY43" fmla="*/ 9273 h 10000"/>
                    <a:gd name="connsiteX44" fmla="*/ 1159 w 10000"/>
                    <a:gd name="connsiteY44" fmla="*/ 9477 h 10000"/>
                    <a:gd name="connsiteX45" fmla="*/ 0 w 10000"/>
                    <a:gd name="connsiteY45" fmla="*/ 8670 h 10000"/>
                    <a:gd name="connsiteX0" fmla="*/ 0 w 8841"/>
                    <a:gd name="connsiteY0" fmla="*/ 9477 h 10000"/>
                    <a:gd name="connsiteX1" fmla="*/ 8841 w 8841"/>
                    <a:gd name="connsiteY1" fmla="*/ 9273 h 10000"/>
                    <a:gd name="connsiteX2" fmla="*/ 7884 w 8841"/>
                    <a:gd name="connsiteY2" fmla="*/ 7807 h 10000"/>
                    <a:gd name="connsiteX3" fmla="*/ 8126 w 8841"/>
                    <a:gd name="connsiteY3" fmla="*/ 9077 h 10000"/>
                    <a:gd name="connsiteX4" fmla="*/ 7645 w 8841"/>
                    <a:gd name="connsiteY4" fmla="*/ 9697 h 10000"/>
                    <a:gd name="connsiteX5" fmla="*/ 7588 w 8841"/>
                    <a:gd name="connsiteY5" fmla="*/ 7941 h 10000"/>
                    <a:gd name="connsiteX6" fmla="*/ 6731 w 8841"/>
                    <a:gd name="connsiteY6" fmla="*/ 9381 h 10000"/>
                    <a:gd name="connsiteX7" fmla="*/ 7065 w 8841"/>
                    <a:gd name="connsiteY7" fmla="*/ 6870 h 10000"/>
                    <a:gd name="connsiteX8" fmla="*/ 6694 w 8841"/>
                    <a:gd name="connsiteY8" fmla="*/ 4065 h 10000"/>
                    <a:gd name="connsiteX9" fmla="*/ 6639 w 8841"/>
                    <a:gd name="connsiteY9" fmla="*/ 6365 h 10000"/>
                    <a:gd name="connsiteX10" fmla="*/ 6308 w 8841"/>
                    <a:gd name="connsiteY10" fmla="*/ 6870 h 10000"/>
                    <a:gd name="connsiteX11" fmla="*/ 6594 w 8841"/>
                    <a:gd name="connsiteY11" fmla="*/ 7941 h 10000"/>
                    <a:gd name="connsiteX12" fmla="*/ 5725 w 8841"/>
                    <a:gd name="connsiteY12" fmla="*/ 7080 h 10000"/>
                    <a:gd name="connsiteX13" fmla="*/ 6206 w 8841"/>
                    <a:gd name="connsiteY13" fmla="*/ 8874 h 10000"/>
                    <a:gd name="connsiteX14" fmla="*/ 5494 w 8841"/>
                    <a:gd name="connsiteY14" fmla="*/ 8030 h 10000"/>
                    <a:gd name="connsiteX15" fmla="*/ 5691 w 8841"/>
                    <a:gd name="connsiteY15" fmla="*/ 9796 h 10000"/>
                    <a:gd name="connsiteX16" fmla="*/ 4963 w 8841"/>
                    <a:gd name="connsiteY16" fmla="*/ 9381 h 10000"/>
                    <a:gd name="connsiteX17" fmla="*/ 4916 w 8841"/>
                    <a:gd name="connsiteY17" fmla="*/ 7807 h 10000"/>
                    <a:gd name="connsiteX18" fmla="*/ 4249 w 8841"/>
                    <a:gd name="connsiteY18" fmla="*/ 9176 h 10000"/>
                    <a:gd name="connsiteX19" fmla="*/ 4482 w 8841"/>
                    <a:gd name="connsiteY19" fmla="*/ 7392 h 10000"/>
                    <a:gd name="connsiteX20" fmla="*/ 4249 w 8841"/>
                    <a:gd name="connsiteY20" fmla="*/ 5335 h 10000"/>
                    <a:gd name="connsiteX21" fmla="*/ 3862 w 8841"/>
                    <a:gd name="connsiteY21" fmla="*/ 7807 h 10000"/>
                    <a:gd name="connsiteX22" fmla="*/ 3911 w 8841"/>
                    <a:gd name="connsiteY22" fmla="*/ 9077 h 10000"/>
                    <a:gd name="connsiteX23" fmla="*/ 3623 w 8841"/>
                    <a:gd name="connsiteY23" fmla="*/ 8350 h 10000"/>
                    <a:gd name="connsiteX24" fmla="*/ 3623 w 8841"/>
                    <a:gd name="connsiteY24" fmla="*/ 10000 h 10000"/>
                    <a:gd name="connsiteX25" fmla="*/ 3200 w 8841"/>
                    <a:gd name="connsiteY25" fmla="*/ 8874 h 10000"/>
                    <a:gd name="connsiteX26" fmla="*/ 4629 w 8841"/>
                    <a:gd name="connsiteY26" fmla="*/ 1668 h 10000"/>
                    <a:gd name="connsiteX27" fmla="*/ 5247 w 8841"/>
                    <a:gd name="connsiteY27" fmla="*/ 1464 h 10000"/>
                    <a:gd name="connsiteX28" fmla="*/ 4780 w 8841"/>
                    <a:gd name="connsiteY28" fmla="*/ 0 h 10000"/>
                    <a:gd name="connsiteX29" fmla="*/ 4780 w 8841"/>
                    <a:gd name="connsiteY29" fmla="*/ 0 h 10000"/>
                    <a:gd name="connsiteX30" fmla="*/ 4780 w 8841"/>
                    <a:gd name="connsiteY30" fmla="*/ 0 h 10000"/>
                    <a:gd name="connsiteX31" fmla="*/ 4156 w 8841"/>
                    <a:gd name="connsiteY31" fmla="*/ 0 h 10000"/>
                    <a:gd name="connsiteX32" fmla="*/ 4156 w 8841"/>
                    <a:gd name="connsiteY32" fmla="*/ 605 h 10000"/>
                    <a:gd name="connsiteX33" fmla="*/ 4343 w 8841"/>
                    <a:gd name="connsiteY33" fmla="*/ 605 h 10000"/>
                    <a:gd name="connsiteX34" fmla="*/ 2378 w 8841"/>
                    <a:gd name="connsiteY34" fmla="*/ 7807 h 10000"/>
                    <a:gd name="connsiteX35" fmla="*/ 2240 w 8841"/>
                    <a:gd name="connsiteY35" fmla="*/ 6779 h 10000"/>
                    <a:gd name="connsiteX36" fmla="*/ 2002 w 8841"/>
                    <a:gd name="connsiteY36" fmla="*/ 6982 h 10000"/>
                    <a:gd name="connsiteX37" fmla="*/ 1675 w 8841"/>
                    <a:gd name="connsiteY37" fmla="*/ 5937 h 10000"/>
                    <a:gd name="connsiteX38" fmla="*/ 1528 w 8841"/>
                    <a:gd name="connsiteY38" fmla="*/ 8128 h 10000"/>
                    <a:gd name="connsiteX39" fmla="*/ 1245 w 8841"/>
                    <a:gd name="connsiteY39" fmla="*/ 7604 h 10000"/>
                    <a:gd name="connsiteX40" fmla="*/ 1330 w 8841"/>
                    <a:gd name="connsiteY40" fmla="*/ 9381 h 10000"/>
                    <a:gd name="connsiteX41" fmla="*/ 705 w 8841"/>
                    <a:gd name="connsiteY41" fmla="*/ 8572 h 10000"/>
                    <a:gd name="connsiteX42" fmla="*/ 1034 w 8841"/>
                    <a:gd name="connsiteY42" fmla="*/ 9796 h 10000"/>
                    <a:gd name="connsiteX43" fmla="*/ 423 w 8841"/>
                    <a:gd name="connsiteY43" fmla="*/ 9273 h 10000"/>
                    <a:gd name="connsiteX44" fmla="*/ 0 w 8841"/>
                    <a:gd name="connsiteY44" fmla="*/ 9477 h 10000"/>
                    <a:gd name="connsiteX0" fmla="*/ 0 w 9522"/>
                    <a:gd name="connsiteY0" fmla="*/ 9273 h 10000"/>
                    <a:gd name="connsiteX1" fmla="*/ 9522 w 9522"/>
                    <a:gd name="connsiteY1" fmla="*/ 9273 h 10000"/>
                    <a:gd name="connsiteX2" fmla="*/ 8440 w 9522"/>
                    <a:gd name="connsiteY2" fmla="*/ 7807 h 10000"/>
                    <a:gd name="connsiteX3" fmla="*/ 8713 w 9522"/>
                    <a:gd name="connsiteY3" fmla="*/ 9077 h 10000"/>
                    <a:gd name="connsiteX4" fmla="*/ 8169 w 9522"/>
                    <a:gd name="connsiteY4" fmla="*/ 9697 h 10000"/>
                    <a:gd name="connsiteX5" fmla="*/ 8105 w 9522"/>
                    <a:gd name="connsiteY5" fmla="*/ 7941 h 10000"/>
                    <a:gd name="connsiteX6" fmla="*/ 7135 w 9522"/>
                    <a:gd name="connsiteY6" fmla="*/ 9381 h 10000"/>
                    <a:gd name="connsiteX7" fmla="*/ 7513 w 9522"/>
                    <a:gd name="connsiteY7" fmla="*/ 6870 h 10000"/>
                    <a:gd name="connsiteX8" fmla="*/ 7094 w 9522"/>
                    <a:gd name="connsiteY8" fmla="*/ 4065 h 10000"/>
                    <a:gd name="connsiteX9" fmla="*/ 7031 w 9522"/>
                    <a:gd name="connsiteY9" fmla="*/ 6365 h 10000"/>
                    <a:gd name="connsiteX10" fmla="*/ 6657 w 9522"/>
                    <a:gd name="connsiteY10" fmla="*/ 6870 h 10000"/>
                    <a:gd name="connsiteX11" fmla="*/ 6980 w 9522"/>
                    <a:gd name="connsiteY11" fmla="*/ 7941 h 10000"/>
                    <a:gd name="connsiteX12" fmla="*/ 5998 w 9522"/>
                    <a:gd name="connsiteY12" fmla="*/ 7080 h 10000"/>
                    <a:gd name="connsiteX13" fmla="*/ 6542 w 9522"/>
                    <a:gd name="connsiteY13" fmla="*/ 8874 h 10000"/>
                    <a:gd name="connsiteX14" fmla="*/ 5736 w 9522"/>
                    <a:gd name="connsiteY14" fmla="*/ 8030 h 10000"/>
                    <a:gd name="connsiteX15" fmla="*/ 5959 w 9522"/>
                    <a:gd name="connsiteY15" fmla="*/ 9796 h 10000"/>
                    <a:gd name="connsiteX16" fmla="*/ 5136 w 9522"/>
                    <a:gd name="connsiteY16" fmla="*/ 9381 h 10000"/>
                    <a:gd name="connsiteX17" fmla="*/ 5082 w 9522"/>
                    <a:gd name="connsiteY17" fmla="*/ 7807 h 10000"/>
                    <a:gd name="connsiteX18" fmla="*/ 4328 w 9522"/>
                    <a:gd name="connsiteY18" fmla="*/ 9176 h 10000"/>
                    <a:gd name="connsiteX19" fmla="*/ 4592 w 9522"/>
                    <a:gd name="connsiteY19" fmla="*/ 7392 h 10000"/>
                    <a:gd name="connsiteX20" fmla="*/ 4328 w 9522"/>
                    <a:gd name="connsiteY20" fmla="*/ 5335 h 10000"/>
                    <a:gd name="connsiteX21" fmla="*/ 3890 w 9522"/>
                    <a:gd name="connsiteY21" fmla="*/ 7807 h 10000"/>
                    <a:gd name="connsiteX22" fmla="*/ 3946 w 9522"/>
                    <a:gd name="connsiteY22" fmla="*/ 9077 h 10000"/>
                    <a:gd name="connsiteX23" fmla="*/ 3620 w 9522"/>
                    <a:gd name="connsiteY23" fmla="*/ 8350 h 10000"/>
                    <a:gd name="connsiteX24" fmla="*/ 3620 w 9522"/>
                    <a:gd name="connsiteY24" fmla="*/ 10000 h 10000"/>
                    <a:gd name="connsiteX25" fmla="*/ 3142 w 9522"/>
                    <a:gd name="connsiteY25" fmla="*/ 8874 h 10000"/>
                    <a:gd name="connsiteX26" fmla="*/ 4758 w 9522"/>
                    <a:gd name="connsiteY26" fmla="*/ 1668 h 10000"/>
                    <a:gd name="connsiteX27" fmla="*/ 5457 w 9522"/>
                    <a:gd name="connsiteY27" fmla="*/ 1464 h 10000"/>
                    <a:gd name="connsiteX28" fmla="*/ 4929 w 9522"/>
                    <a:gd name="connsiteY28" fmla="*/ 0 h 10000"/>
                    <a:gd name="connsiteX29" fmla="*/ 4929 w 9522"/>
                    <a:gd name="connsiteY29" fmla="*/ 0 h 10000"/>
                    <a:gd name="connsiteX30" fmla="*/ 4929 w 9522"/>
                    <a:gd name="connsiteY30" fmla="*/ 0 h 10000"/>
                    <a:gd name="connsiteX31" fmla="*/ 4223 w 9522"/>
                    <a:gd name="connsiteY31" fmla="*/ 0 h 10000"/>
                    <a:gd name="connsiteX32" fmla="*/ 4223 w 9522"/>
                    <a:gd name="connsiteY32" fmla="*/ 605 h 10000"/>
                    <a:gd name="connsiteX33" fmla="*/ 4434 w 9522"/>
                    <a:gd name="connsiteY33" fmla="*/ 605 h 10000"/>
                    <a:gd name="connsiteX34" fmla="*/ 2212 w 9522"/>
                    <a:gd name="connsiteY34" fmla="*/ 7807 h 10000"/>
                    <a:gd name="connsiteX35" fmla="*/ 2056 w 9522"/>
                    <a:gd name="connsiteY35" fmla="*/ 6779 h 10000"/>
                    <a:gd name="connsiteX36" fmla="*/ 1786 w 9522"/>
                    <a:gd name="connsiteY36" fmla="*/ 6982 h 10000"/>
                    <a:gd name="connsiteX37" fmla="*/ 1417 w 9522"/>
                    <a:gd name="connsiteY37" fmla="*/ 5937 h 10000"/>
                    <a:gd name="connsiteX38" fmla="*/ 1250 w 9522"/>
                    <a:gd name="connsiteY38" fmla="*/ 8128 h 10000"/>
                    <a:gd name="connsiteX39" fmla="*/ 930 w 9522"/>
                    <a:gd name="connsiteY39" fmla="*/ 7604 h 10000"/>
                    <a:gd name="connsiteX40" fmla="*/ 1026 w 9522"/>
                    <a:gd name="connsiteY40" fmla="*/ 9381 h 10000"/>
                    <a:gd name="connsiteX41" fmla="*/ 319 w 9522"/>
                    <a:gd name="connsiteY41" fmla="*/ 8572 h 10000"/>
                    <a:gd name="connsiteX42" fmla="*/ 692 w 9522"/>
                    <a:gd name="connsiteY42" fmla="*/ 9796 h 10000"/>
                    <a:gd name="connsiteX43" fmla="*/ 0 w 9522"/>
                    <a:gd name="connsiteY43" fmla="*/ 9273 h 10000"/>
                    <a:gd name="connsiteX0" fmla="*/ 392 w 9665"/>
                    <a:gd name="connsiteY0" fmla="*/ 9796 h 10000"/>
                    <a:gd name="connsiteX1" fmla="*/ 9665 w 9665"/>
                    <a:gd name="connsiteY1" fmla="*/ 9273 h 10000"/>
                    <a:gd name="connsiteX2" fmla="*/ 8529 w 9665"/>
                    <a:gd name="connsiteY2" fmla="*/ 7807 h 10000"/>
                    <a:gd name="connsiteX3" fmla="*/ 8815 w 9665"/>
                    <a:gd name="connsiteY3" fmla="*/ 9077 h 10000"/>
                    <a:gd name="connsiteX4" fmla="*/ 8244 w 9665"/>
                    <a:gd name="connsiteY4" fmla="*/ 9697 h 10000"/>
                    <a:gd name="connsiteX5" fmla="*/ 8177 w 9665"/>
                    <a:gd name="connsiteY5" fmla="*/ 7941 h 10000"/>
                    <a:gd name="connsiteX6" fmla="*/ 7158 w 9665"/>
                    <a:gd name="connsiteY6" fmla="*/ 9381 h 10000"/>
                    <a:gd name="connsiteX7" fmla="*/ 7555 w 9665"/>
                    <a:gd name="connsiteY7" fmla="*/ 6870 h 10000"/>
                    <a:gd name="connsiteX8" fmla="*/ 7115 w 9665"/>
                    <a:gd name="connsiteY8" fmla="*/ 4065 h 10000"/>
                    <a:gd name="connsiteX9" fmla="*/ 7049 w 9665"/>
                    <a:gd name="connsiteY9" fmla="*/ 6365 h 10000"/>
                    <a:gd name="connsiteX10" fmla="*/ 6656 w 9665"/>
                    <a:gd name="connsiteY10" fmla="*/ 6870 h 10000"/>
                    <a:gd name="connsiteX11" fmla="*/ 6995 w 9665"/>
                    <a:gd name="connsiteY11" fmla="*/ 7941 h 10000"/>
                    <a:gd name="connsiteX12" fmla="*/ 5964 w 9665"/>
                    <a:gd name="connsiteY12" fmla="*/ 7080 h 10000"/>
                    <a:gd name="connsiteX13" fmla="*/ 6535 w 9665"/>
                    <a:gd name="connsiteY13" fmla="*/ 8874 h 10000"/>
                    <a:gd name="connsiteX14" fmla="*/ 5689 w 9665"/>
                    <a:gd name="connsiteY14" fmla="*/ 8030 h 10000"/>
                    <a:gd name="connsiteX15" fmla="*/ 5923 w 9665"/>
                    <a:gd name="connsiteY15" fmla="*/ 9796 h 10000"/>
                    <a:gd name="connsiteX16" fmla="*/ 5059 w 9665"/>
                    <a:gd name="connsiteY16" fmla="*/ 9381 h 10000"/>
                    <a:gd name="connsiteX17" fmla="*/ 5002 w 9665"/>
                    <a:gd name="connsiteY17" fmla="*/ 7807 h 10000"/>
                    <a:gd name="connsiteX18" fmla="*/ 4210 w 9665"/>
                    <a:gd name="connsiteY18" fmla="*/ 9176 h 10000"/>
                    <a:gd name="connsiteX19" fmla="*/ 4488 w 9665"/>
                    <a:gd name="connsiteY19" fmla="*/ 7392 h 10000"/>
                    <a:gd name="connsiteX20" fmla="*/ 4210 w 9665"/>
                    <a:gd name="connsiteY20" fmla="*/ 5335 h 10000"/>
                    <a:gd name="connsiteX21" fmla="*/ 3750 w 9665"/>
                    <a:gd name="connsiteY21" fmla="*/ 7807 h 10000"/>
                    <a:gd name="connsiteX22" fmla="*/ 3809 w 9665"/>
                    <a:gd name="connsiteY22" fmla="*/ 9077 h 10000"/>
                    <a:gd name="connsiteX23" fmla="*/ 3467 w 9665"/>
                    <a:gd name="connsiteY23" fmla="*/ 8350 h 10000"/>
                    <a:gd name="connsiteX24" fmla="*/ 3467 w 9665"/>
                    <a:gd name="connsiteY24" fmla="*/ 10000 h 10000"/>
                    <a:gd name="connsiteX25" fmla="*/ 2965 w 9665"/>
                    <a:gd name="connsiteY25" fmla="*/ 8874 h 10000"/>
                    <a:gd name="connsiteX26" fmla="*/ 4662 w 9665"/>
                    <a:gd name="connsiteY26" fmla="*/ 1668 h 10000"/>
                    <a:gd name="connsiteX27" fmla="*/ 5396 w 9665"/>
                    <a:gd name="connsiteY27" fmla="*/ 1464 h 10000"/>
                    <a:gd name="connsiteX28" fmla="*/ 4841 w 9665"/>
                    <a:gd name="connsiteY28" fmla="*/ 0 h 10000"/>
                    <a:gd name="connsiteX29" fmla="*/ 4841 w 9665"/>
                    <a:gd name="connsiteY29" fmla="*/ 0 h 10000"/>
                    <a:gd name="connsiteX30" fmla="*/ 4841 w 9665"/>
                    <a:gd name="connsiteY30" fmla="*/ 0 h 10000"/>
                    <a:gd name="connsiteX31" fmla="*/ 4100 w 9665"/>
                    <a:gd name="connsiteY31" fmla="*/ 0 h 10000"/>
                    <a:gd name="connsiteX32" fmla="*/ 4100 w 9665"/>
                    <a:gd name="connsiteY32" fmla="*/ 605 h 10000"/>
                    <a:gd name="connsiteX33" fmla="*/ 4322 w 9665"/>
                    <a:gd name="connsiteY33" fmla="*/ 605 h 10000"/>
                    <a:gd name="connsiteX34" fmla="*/ 1988 w 9665"/>
                    <a:gd name="connsiteY34" fmla="*/ 7807 h 10000"/>
                    <a:gd name="connsiteX35" fmla="*/ 1824 w 9665"/>
                    <a:gd name="connsiteY35" fmla="*/ 6779 h 10000"/>
                    <a:gd name="connsiteX36" fmla="*/ 1541 w 9665"/>
                    <a:gd name="connsiteY36" fmla="*/ 6982 h 10000"/>
                    <a:gd name="connsiteX37" fmla="*/ 1153 w 9665"/>
                    <a:gd name="connsiteY37" fmla="*/ 5937 h 10000"/>
                    <a:gd name="connsiteX38" fmla="*/ 978 w 9665"/>
                    <a:gd name="connsiteY38" fmla="*/ 8128 h 10000"/>
                    <a:gd name="connsiteX39" fmla="*/ 642 w 9665"/>
                    <a:gd name="connsiteY39" fmla="*/ 7604 h 10000"/>
                    <a:gd name="connsiteX40" fmla="*/ 743 w 9665"/>
                    <a:gd name="connsiteY40" fmla="*/ 9381 h 10000"/>
                    <a:gd name="connsiteX41" fmla="*/ 0 w 9665"/>
                    <a:gd name="connsiteY41" fmla="*/ 8572 h 10000"/>
                    <a:gd name="connsiteX42" fmla="*/ 392 w 9665"/>
                    <a:gd name="connsiteY42" fmla="*/ 9796 h 10000"/>
                    <a:gd name="connsiteX0" fmla="*/ 0 w 10000"/>
                    <a:gd name="connsiteY0" fmla="*/ 8572 h 10000"/>
                    <a:gd name="connsiteX1" fmla="*/ 10000 w 10000"/>
                    <a:gd name="connsiteY1" fmla="*/ 9273 h 10000"/>
                    <a:gd name="connsiteX2" fmla="*/ 8825 w 10000"/>
                    <a:gd name="connsiteY2" fmla="*/ 7807 h 10000"/>
                    <a:gd name="connsiteX3" fmla="*/ 9121 w 10000"/>
                    <a:gd name="connsiteY3" fmla="*/ 9077 h 10000"/>
                    <a:gd name="connsiteX4" fmla="*/ 8530 w 10000"/>
                    <a:gd name="connsiteY4" fmla="*/ 9697 h 10000"/>
                    <a:gd name="connsiteX5" fmla="*/ 8460 w 10000"/>
                    <a:gd name="connsiteY5" fmla="*/ 7941 h 10000"/>
                    <a:gd name="connsiteX6" fmla="*/ 7406 w 10000"/>
                    <a:gd name="connsiteY6" fmla="*/ 9381 h 10000"/>
                    <a:gd name="connsiteX7" fmla="*/ 7817 w 10000"/>
                    <a:gd name="connsiteY7" fmla="*/ 6870 h 10000"/>
                    <a:gd name="connsiteX8" fmla="*/ 7362 w 10000"/>
                    <a:gd name="connsiteY8" fmla="*/ 4065 h 10000"/>
                    <a:gd name="connsiteX9" fmla="*/ 7293 w 10000"/>
                    <a:gd name="connsiteY9" fmla="*/ 6365 h 10000"/>
                    <a:gd name="connsiteX10" fmla="*/ 6887 w 10000"/>
                    <a:gd name="connsiteY10" fmla="*/ 6870 h 10000"/>
                    <a:gd name="connsiteX11" fmla="*/ 7237 w 10000"/>
                    <a:gd name="connsiteY11" fmla="*/ 7941 h 10000"/>
                    <a:gd name="connsiteX12" fmla="*/ 6171 w 10000"/>
                    <a:gd name="connsiteY12" fmla="*/ 7080 h 10000"/>
                    <a:gd name="connsiteX13" fmla="*/ 6762 w 10000"/>
                    <a:gd name="connsiteY13" fmla="*/ 8874 h 10000"/>
                    <a:gd name="connsiteX14" fmla="*/ 5886 w 10000"/>
                    <a:gd name="connsiteY14" fmla="*/ 8030 h 10000"/>
                    <a:gd name="connsiteX15" fmla="*/ 6128 w 10000"/>
                    <a:gd name="connsiteY15" fmla="*/ 9796 h 10000"/>
                    <a:gd name="connsiteX16" fmla="*/ 5234 w 10000"/>
                    <a:gd name="connsiteY16" fmla="*/ 9381 h 10000"/>
                    <a:gd name="connsiteX17" fmla="*/ 5175 w 10000"/>
                    <a:gd name="connsiteY17" fmla="*/ 7807 h 10000"/>
                    <a:gd name="connsiteX18" fmla="*/ 4356 w 10000"/>
                    <a:gd name="connsiteY18" fmla="*/ 9176 h 10000"/>
                    <a:gd name="connsiteX19" fmla="*/ 4644 w 10000"/>
                    <a:gd name="connsiteY19" fmla="*/ 7392 h 10000"/>
                    <a:gd name="connsiteX20" fmla="*/ 4356 w 10000"/>
                    <a:gd name="connsiteY20" fmla="*/ 5335 h 10000"/>
                    <a:gd name="connsiteX21" fmla="*/ 3880 w 10000"/>
                    <a:gd name="connsiteY21" fmla="*/ 7807 h 10000"/>
                    <a:gd name="connsiteX22" fmla="*/ 3941 w 10000"/>
                    <a:gd name="connsiteY22" fmla="*/ 9077 h 10000"/>
                    <a:gd name="connsiteX23" fmla="*/ 3587 w 10000"/>
                    <a:gd name="connsiteY23" fmla="*/ 8350 h 10000"/>
                    <a:gd name="connsiteX24" fmla="*/ 3587 w 10000"/>
                    <a:gd name="connsiteY24" fmla="*/ 10000 h 10000"/>
                    <a:gd name="connsiteX25" fmla="*/ 3068 w 10000"/>
                    <a:gd name="connsiteY25" fmla="*/ 8874 h 10000"/>
                    <a:gd name="connsiteX26" fmla="*/ 4824 w 10000"/>
                    <a:gd name="connsiteY26" fmla="*/ 1668 h 10000"/>
                    <a:gd name="connsiteX27" fmla="*/ 5583 w 10000"/>
                    <a:gd name="connsiteY27" fmla="*/ 1464 h 10000"/>
                    <a:gd name="connsiteX28" fmla="*/ 5009 w 10000"/>
                    <a:gd name="connsiteY28" fmla="*/ 0 h 10000"/>
                    <a:gd name="connsiteX29" fmla="*/ 5009 w 10000"/>
                    <a:gd name="connsiteY29" fmla="*/ 0 h 10000"/>
                    <a:gd name="connsiteX30" fmla="*/ 5009 w 10000"/>
                    <a:gd name="connsiteY30" fmla="*/ 0 h 10000"/>
                    <a:gd name="connsiteX31" fmla="*/ 4242 w 10000"/>
                    <a:gd name="connsiteY31" fmla="*/ 0 h 10000"/>
                    <a:gd name="connsiteX32" fmla="*/ 4242 w 10000"/>
                    <a:gd name="connsiteY32" fmla="*/ 605 h 10000"/>
                    <a:gd name="connsiteX33" fmla="*/ 4472 w 10000"/>
                    <a:gd name="connsiteY33" fmla="*/ 605 h 10000"/>
                    <a:gd name="connsiteX34" fmla="*/ 2057 w 10000"/>
                    <a:gd name="connsiteY34" fmla="*/ 7807 h 10000"/>
                    <a:gd name="connsiteX35" fmla="*/ 1887 w 10000"/>
                    <a:gd name="connsiteY35" fmla="*/ 6779 h 10000"/>
                    <a:gd name="connsiteX36" fmla="*/ 1594 w 10000"/>
                    <a:gd name="connsiteY36" fmla="*/ 6982 h 10000"/>
                    <a:gd name="connsiteX37" fmla="*/ 1193 w 10000"/>
                    <a:gd name="connsiteY37" fmla="*/ 5937 h 10000"/>
                    <a:gd name="connsiteX38" fmla="*/ 1012 w 10000"/>
                    <a:gd name="connsiteY38" fmla="*/ 8128 h 10000"/>
                    <a:gd name="connsiteX39" fmla="*/ 664 w 10000"/>
                    <a:gd name="connsiteY39" fmla="*/ 7604 h 10000"/>
                    <a:gd name="connsiteX40" fmla="*/ 769 w 10000"/>
                    <a:gd name="connsiteY40" fmla="*/ 9381 h 10000"/>
                    <a:gd name="connsiteX41" fmla="*/ 0 w 10000"/>
                    <a:gd name="connsiteY41" fmla="*/ 8572 h 10000"/>
                    <a:gd name="connsiteX0" fmla="*/ 105 w 9336"/>
                    <a:gd name="connsiteY0" fmla="*/ 9381 h 10000"/>
                    <a:gd name="connsiteX1" fmla="*/ 9336 w 9336"/>
                    <a:gd name="connsiteY1" fmla="*/ 9273 h 10000"/>
                    <a:gd name="connsiteX2" fmla="*/ 8161 w 9336"/>
                    <a:gd name="connsiteY2" fmla="*/ 7807 h 10000"/>
                    <a:gd name="connsiteX3" fmla="*/ 8457 w 9336"/>
                    <a:gd name="connsiteY3" fmla="*/ 9077 h 10000"/>
                    <a:gd name="connsiteX4" fmla="*/ 7866 w 9336"/>
                    <a:gd name="connsiteY4" fmla="*/ 9697 h 10000"/>
                    <a:gd name="connsiteX5" fmla="*/ 7796 w 9336"/>
                    <a:gd name="connsiteY5" fmla="*/ 7941 h 10000"/>
                    <a:gd name="connsiteX6" fmla="*/ 6742 w 9336"/>
                    <a:gd name="connsiteY6" fmla="*/ 9381 h 10000"/>
                    <a:gd name="connsiteX7" fmla="*/ 7153 w 9336"/>
                    <a:gd name="connsiteY7" fmla="*/ 6870 h 10000"/>
                    <a:gd name="connsiteX8" fmla="*/ 6698 w 9336"/>
                    <a:gd name="connsiteY8" fmla="*/ 4065 h 10000"/>
                    <a:gd name="connsiteX9" fmla="*/ 6629 w 9336"/>
                    <a:gd name="connsiteY9" fmla="*/ 6365 h 10000"/>
                    <a:gd name="connsiteX10" fmla="*/ 6223 w 9336"/>
                    <a:gd name="connsiteY10" fmla="*/ 6870 h 10000"/>
                    <a:gd name="connsiteX11" fmla="*/ 6573 w 9336"/>
                    <a:gd name="connsiteY11" fmla="*/ 7941 h 10000"/>
                    <a:gd name="connsiteX12" fmla="*/ 5507 w 9336"/>
                    <a:gd name="connsiteY12" fmla="*/ 7080 h 10000"/>
                    <a:gd name="connsiteX13" fmla="*/ 6098 w 9336"/>
                    <a:gd name="connsiteY13" fmla="*/ 8874 h 10000"/>
                    <a:gd name="connsiteX14" fmla="*/ 5222 w 9336"/>
                    <a:gd name="connsiteY14" fmla="*/ 8030 h 10000"/>
                    <a:gd name="connsiteX15" fmla="*/ 5464 w 9336"/>
                    <a:gd name="connsiteY15" fmla="*/ 9796 h 10000"/>
                    <a:gd name="connsiteX16" fmla="*/ 4570 w 9336"/>
                    <a:gd name="connsiteY16" fmla="*/ 9381 h 10000"/>
                    <a:gd name="connsiteX17" fmla="*/ 4511 w 9336"/>
                    <a:gd name="connsiteY17" fmla="*/ 7807 h 10000"/>
                    <a:gd name="connsiteX18" fmla="*/ 3692 w 9336"/>
                    <a:gd name="connsiteY18" fmla="*/ 9176 h 10000"/>
                    <a:gd name="connsiteX19" fmla="*/ 3980 w 9336"/>
                    <a:gd name="connsiteY19" fmla="*/ 7392 h 10000"/>
                    <a:gd name="connsiteX20" fmla="*/ 3692 w 9336"/>
                    <a:gd name="connsiteY20" fmla="*/ 5335 h 10000"/>
                    <a:gd name="connsiteX21" fmla="*/ 3216 w 9336"/>
                    <a:gd name="connsiteY21" fmla="*/ 7807 h 10000"/>
                    <a:gd name="connsiteX22" fmla="*/ 3277 w 9336"/>
                    <a:gd name="connsiteY22" fmla="*/ 9077 h 10000"/>
                    <a:gd name="connsiteX23" fmla="*/ 2923 w 9336"/>
                    <a:gd name="connsiteY23" fmla="*/ 8350 h 10000"/>
                    <a:gd name="connsiteX24" fmla="*/ 2923 w 9336"/>
                    <a:gd name="connsiteY24" fmla="*/ 10000 h 10000"/>
                    <a:gd name="connsiteX25" fmla="*/ 2404 w 9336"/>
                    <a:gd name="connsiteY25" fmla="*/ 8874 h 10000"/>
                    <a:gd name="connsiteX26" fmla="*/ 4160 w 9336"/>
                    <a:gd name="connsiteY26" fmla="*/ 1668 h 10000"/>
                    <a:gd name="connsiteX27" fmla="*/ 4919 w 9336"/>
                    <a:gd name="connsiteY27" fmla="*/ 1464 h 10000"/>
                    <a:gd name="connsiteX28" fmla="*/ 4345 w 9336"/>
                    <a:gd name="connsiteY28" fmla="*/ 0 h 10000"/>
                    <a:gd name="connsiteX29" fmla="*/ 4345 w 9336"/>
                    <a:gd name="connsiteY29" fmla="*/ 0 h 10000"/>
                    <a:gd name="connsiteX30" fmla="*/ 4345 w 9336"/>
                    <a:gd name="connsiteY30" fmla="*/ 0 h 10000"/>
                    <a:gd name="connsiteX31" fmla="*/ 3578 w 9336"/>
                    <a:gd name="connsiteY31" fmla="*/ 0 h 10000"/>
                    <a:gd name="connsiteX32" fmla="*/ 3578 w 9336"/>
                    <a:gd name="connsiteY32" fmla="*/ 605 h 10000"/>
                    <a:gd name="connsiteX33" fmla="*/ 3808 w 9336"/>
                    <a:gd name="connsiteY33" fmla="*/ 605 h 10000"/>
                    <a:gd name="connsiteX34" fmla="*/ 1393 w 9336"/>
                    <a:gd name="connsiteY34" fmla="*/ 7807 h 10000"/>
                    <a:gd name="connsiteX35" fmla="*/ 1223 w 9336"/>
                    <a:gd name="connsiteY35" fmla="*/ 6779 h 10000"/>
                    <a:gd name="connsiteX36" fmla="*/ 930 w 9336"/>
                    <a:gd name="connsiteY36" fmla="*/ 6982 h 10000"/>
                    <a:gd name="connsiteX37" fmla="*/ 529 w 9336"/>
                    <a:gd name="connsiteY37" fmla="*/ 5937 h 10000"/>
                    <a:gd name="connsiteX38" fmla="*/ 348 w 9336"/>
                    <a:gd name="connsiteY38" fmla="*/ 8128 h 10000"/>
                    <a:gd name="connsiteX39" fmla="*/ 0 w 9336"/>
                    <a:gd name="connsiteY39" fmla="*/ 7604 h 10000"/>
                    <a:gd name="connsiteX40" fmla="*/ 105 w 9336"/>
                    <a:gd name="connsiteY40" fmla="*/ 9381 h 10000"/>
                    <a:gd name="connsiteX0" fmla="*/ 0 w 10000"/>
                    <a:gd name="connsiteY0" fmla="*/ 7604 h 10000"/>
                    <a:gd name="connsiteX1" fmla="*/ 10000 w 10000"/>
                    <a:gd name="connsiteY1" fmla="*/ 9273 h 10000"/>
                    <a:gd name="connsiteX2" fmla="*/ 8741 w 10000"/>
                    <a:gd name="connsiteY2" fmla="*/ 7807 h 10000"/>
                    <a:gd name="connsiteX3" fmla="*/ 9058 w 10000"/>
                    <a:gd name="connsiteY3" fmla="*/ 9077 h 10000"/>
                    <a:gd name="connsiteX4" fmla="*/ 8425 w 10000"/>
                    <a:gd name="connsiteY4" fmla="*/ 9697 h 10000"/>
                    <a:gd name="connsiteX5" fmla="*/ 8350 w 10000"/>
                    <a:gd name="connsiteY5" fmla="*/ 7941 h 10000"/>
                    <a:gd name="connsiteX6" fmla="*/ 7222 w 10000"/>
                    <a:gd name="connsiteY6" fmla="*/ 9381 h 10000"/>
                    <a:gd name="connsiteX7" fmla="*/ 7662 w 10000"/>
                    <a:gd name="connsiteY7" fmla="*/ 6870 h 10000"/>
                    <a:gd name="connsiteX8" fmla="*/ 7174 w 10000"/>
                    <a:gd name="connsiteY8" fmla="*/ 4065 h 10000"/>
                    <a:gd name="connsiteX9" fmla="*/ 7100 w 10000"/>
                    <a:gd name="connsiteY9" fmla="*/ 6365 h 10000"/>
                    <a:gd name="connsiteX10" fmla="*/ 6666 w 10000"/>
                    <a:gd name="connsiteY10" fmla="*/ 6870 h 10000"/>
                    <a:gd name="connsiteX11" fmla="*/ 7040 w 10000"/>
                    <a:gd name="connsiteY11" fmla="*/ 7941 h 10000"/>
                    <a:gd name="connsiteX12" fmla="*/ 5899 w 10000"/>
                    <a:gd name="connsiteY12" fmla="*/ 7080 h 10000"/>
                    <a:gd name="connsiteX13" fmla="*/ 6532 w 10000"/>
                    <a:gd name="connsiteY13" fmla="*/ 8874 h 10000"/>
                    <a:gd name="connsiteX14" fmla="*/ 5593 w 10000"/>
                    <a:gd name="connsiteY14" fmla="*/ 8030 h 10000"/>
                    <a:gd name="connsiteX15" fmla="*/ 5853 w 10000"/>
                    <a:gd name="connsiteY15" fmla="*/ 9796 h 10000"/>
                    <a:gd name="connsiteX16" fmla="*/ 4895 w 10000"/>
                    <a:gd name="connsiteY16" fmla="*/ 9381 h 10000"/>
                    <a:gd name="connsiteX17" fmla="*/ 4832 w 10000"/>
                    <a:gd name="connsiteY17" fmla="*/ 7807 h 10000"/>
                    <a:gd name="connsiteX18" fmla="*/ 3955 w 10000"/>
                    <a:gd name="connsiteY18" fmla="*/ 9176 h 10000"/>
                    <a:gd name="connsiteX19" fmla="*/ 4263 w 10000"/>
                    <a:gd name="connsiteY19" fmla="*/ 7392 h 10000"/>
                    <a:gd name="connsiteX20" fmla="*/ 3955 w 10000"/>
                    <a:gd name="connsiteY20" fmla="*/ 5335 h 10000"/>
                    <a:gd name="connsiteX21" fmla="*/ 3445 w 10000"/>
                    <a:gd name="connsiteY21" fmla="*/ 7807 h 10000"/>
                    <a:gd name="connsiteX22" fmla="*/ 3510 w 10000"/>
                    <a:gd name="connsiteY22" fmla="*/ 9077 h 10000"/>
                    <a:gd name="connsiteX23" fmla="*/ 3131 w 10000"/>
                    <a:gd name="connsiteY23" fmla="*/ 8350 h 10000"/>
                    <a:gd name="connsiteX24" fmla="*/ 3131 w 10000"/>
                    <a:gd name="connsiteY24" fmla="*/ 10000 h 10000"/>
                    <a:gd name="connsiteX25" fmla="*/ 2575 w 10000"/>
                    <a:gd name="connsiteY25" fmla="*/ 8874 h 10000"/>
                    <a:gd name="connsiteX26" fmla="*/ 4456 w 10000"/>
                    <a:gd name="connsiteY26" fmla="*/ 1668 h 10000"/>
                    <a:gd name="connsiteX27" fmla="*/ 5269 w 10000"/>
                    <a:gd name="connsiteY27" fmla="*/ 1464 h 10000"/>
                    <a:gd name="connsiteX28" fmla="*/ 4654 w 10000"/>
                    <a:gd name="connsiteY28" fmla="*/ 0 h 10000"/>
                    <a:gd name="connsiteX29" fmla="*/ 4654 w 10000"/>
                    <a:gd name="connsiteY29" fmla="*/ 0 h 10000"/>
                    <a:gd name="connsiteX30" fmla="*/ 4654 w 10000"/>
                    <a:gd name="connsiteY30" fmla="*/ 0 h 10000"/>
                    <a:gd name="connsiteX31" fmla="*/ 3832 w 10000"/>
                    <a:gd name="connsiteY31" fmla="*/ 0 h 10000"/>
                    <a:gd name="connsiteX32" fmla="*/ 3832 w 10000"/>
                    <a:gd name="connsiteY32" fmla="*/ 605 h 10000"/>
                    <a:gd name="connsiteX33" fmla="*/ 4079 w 10000"/>
                    <a:gd name="connsiteY33" fmla="*/ 605 h 10000"/>
                    <a:gd name="connsiteX34" fmla="*/ 1492 w 10000"/>
                    <a:gd name="connsiteY34" fmla="*/ 7807 h 10000"/>
                    <a:gd name="connsiteX35" fmla="*/ 1310 w 10000"/>
                    <a:gd name="connsiteY35" fmla="*/ 6779 h 10000"/>
                    <a:gd name="connsiteX36" fmla="*/ 996 w 10000"/>
                    <a:gd name="connsiteY36" fmla="*/ 6982 h 10000"/>
                    <a:gd name="connsiteX37" fmla="*/ 567 w 10000"/>
                    <a:gd name="connsiteY37" fmla="*/ 5937 h 10000"/>
                    <a:gd name="connsiteX38" fmla="*/ 373 w 10000"/>
                    <a:gd name="connsiteY38" fmla="*/ 8128 h 10000"/>
                    <a:gd name="connsiteX39" fmla="*/ 0 w 10000"/>
                    <a:gd name="connsiteY39" fmla="*/ 7604 h 10000"/>
                    <a:gd name="connsiteX0" fmla="*/ 0 w 9627"/>
                    <a:gd name="connsiteY0" fmla="*/ 8128 h 10000"/>
                    <a:gd name="connsiteX1" fmla="*/ 9627 w 9627"/>
                    <a:gd name="connsiteY1" fmla="*/ 9273 h 10000"/>
                    <a:gd name="connsiteX2" fmla="*/ 8368 w 9627"/>
                    <a:gd name="connsiteY2" fmla="*/ 7807 h 10000"/>
                    <a:gd name="connsiteX3" fmla="*/ 8685 w 9627"/>
                    <a:gd name="connsiteY3" fmla="*/ 9077 h 10000"/>
                    <a:gd name="connsiteX4" fmla="*/ 8052 w 9627"/>
                    <a:gd name="connsiteY4" fmla="*/ 9697 h 10000"/>
                    <a:gd name="connsiteX5" fmla="*/ 7977 w 9627"/>
                    <a:gd name="connsiteY5" fmla="*/ 7941 h 10000"/>
                    <a:gd name="connsiteX6" fmla="*/ 6849 w 9627"/>
                    <a:gd name="connsiteY6" fmla="*/ 9381 h 10000"/>
                    <a:gd name="connsiteX7" fmla="*/ 7289 w 9627"/>
                    <a:gd name="connsiteY7" fmla="*/ 6870 h 10000"/>
                    <a:gd name="connsiteX8" fmla="*/ 6801 w 9627"/>
                    <a:gd name="connsiteY8" fmla="*/ 4065 h 10000"/>
                    <a:gd name="connsiteX9" fmla="*/ 6727 w 9627"/>
                    <a:gd name="connsiteY9" fmla="*/ 6365 h 10000"/>
                    <a:gd name="connsiteX10" fmla="*/ 6293 w 9627"/>
                    <a:gd name="connsiteY10" fmla="*/ 6870 h 10000"/>
                    <a:gd name="connsiteX11" fmla="*/ 6667 w 9627"/>
                    <a:gd name="connsiteY11" fmla="*/ 7941 h 10000"/>
                    <a:gd name="connsiteX12" fmla="*/ 5526 w 9627"/>
                    <a:gd name="connsiteY12" fmla="*/ 7080 h 10000"/>
                    <a:gd name="connsiteX13" fmla="*/ 6159 w 9627"/>
                    <a:gd name="connsiteY13" fmla="*/ 8874 h 10000"/>
                    <a:gd name="connsiteX14" fmla="*/ 5220 w 9627"/>
                    <a:gd name="connsiteY14" fmla="*/ 8030 h 10000"/>
                    <a:gd name="connsiteX15" fmla="*/ 5480 w 9627"/>
                    <a:gd name="connsiteY15" fmla="*/ 9796 h 10000"/>
                    <a:gd name="connsiteX16" fmla="*/ 4522 w 9627"/>
                    <a:gd name="connsiteY16" fmla="*/ 9381 h 10000"/>
                    <a:gd name="connsiteX17" fmla="*/ 4459 w 9627"/>
                    <a:gd name="connsiteY17" fmla="*/ 7807 h 10000"/>
                    <a:gd name="connsiteX18" fmla="*/ 3582 w 9627"/>
                    <a:gd name="connsiteY18" fmla="*/ 9176 h 10000"/>
                    <a:gd name="connsiteX19" fmla="*/ 3890 w 9627"/>
                    <a:gd name="connsiteY19" fmla="*/ 7392 h 10000"/>
                    <a:gd name="connsiteX20" fmla="*/ 3582 w 9627"/>
                    <a:gd name="connsiteY20" fmla="*/ 5335 h 10000"/>
                    <a:gd name="connsiteX21" fmla="*/ 3072 w 9627"/>
                    <a:gd name="connsiteY21" fmla="*/ 7807 h 10000"/>
                    <a:gd name="connsiteX22" fmla="*/ 3137 w 9627"/>
                    <a:gd name="connsiteY22" fmla="*/ 9077 h 10000"/>
                    <a:gd name="connsiteX23" fmla="*/ 2758 w 9627"/>
                    <a:gd name="connsiteY23" fmla="*/ 8350 h 10000"/>
                    <a:gd name="connsiteX24" fmla="*/ 2758 w 9627"/>
                    <a:gd name="connsiteY24" fmla="*/ 10000 h 10000"/>
                    <a:gd name="connsiteX25" fmla="*/ 2202 w 9627"/>
                    <a:gd name="connsiteY25" fmla="*/ 8874 h 10000"/>
                    <a:gd name="connsiteX26" fmla="*/ 4083 w 9627"/>
                    <a:gd name="connsiteY26" fmla="*/ 1668 h 10000"/>
                    <a:gd name="connsiteX27" fmla="*/ 4896 w 9627"/>
                    <a:gd name="connsiteY27" fmla="*/ 1464 h 10000"/>
                    <a:gd name="connsiteX28" fmla="*/ 4281 w 9627"/>
                    <a:gd name="connsiteY28" fmla="*/ 0 h 10000"/>
                    <a:gd name="connsiteX29" fmla="*/ 4281 w 9627"/>
                    <a:gd name="connsiteY29" fmla="*/ 0 h 10000"/>
                    <a:gd name="connsiteX30" fmla="*/ 4281 w 9627"/>
                    <a:gd name="connsiteY30" fmla="*/ 0 h 10000"/>
                    <a:gd name="connsiteX31" fmla="*/ 3459 w 9627"/>
                    <a:gd name="connsiteY31" fmla="*/ 0 h 10000"/>
                    <a:gd name="connsiteX32" fmla="*/ 3459 w 9627"/>
                    <a:gd name="connsiteY32" fmla="*/ 605 h 10000"/>
                    <a:gd name="connsiteX33" fmla="*/ 3706 w 9627"/>
                    <a:gd name="connsiteY33" fmla="*/ 605 h 10000"/>
                    <a:gd name="connsiteX34" fmla="*/ 1119 w 9627"/>
                    <a:gd name="connsiteY34" fmla="*/ 7807 h 10000"/>
                    <a:gd name="connsiteX35" fmla="*/ 937 w 9627"/>
                    <a:gd name="connsiteY35" fmla="*/ 6779 h 10000"/>
                    <a:gd name="connsiteX36" fmla="*/ 623 w 9627"/>
                    <a:gd name="connsiteY36" fmla="*/ 6982 h 10000"/>
                    <a:gd name="connsiteX37" fmla="*/ 194 w 9627"/>
                    <a:gd name="connsiteY37" fmla="*/ 5937 h 10000"/>
                    <a:gd name="connsiteX38" fmla="*/ 0 w 9627"/>
                    <a:gd name="connsiteY38" fmla="*/ 8128 h 10000"/>
                    <a:gd name="connsiteX0" fmla="*/ 0 w 9798"/>
                    <a:gd name="connsiteY0" fmla="*/ 5937 h 10000"/>
                    <a:gd name="connsiteX1" fmla="*/ 9798 w 9798"/>
                    <a:gd name="connsiteY1" fmla="*/ 9273 h 10000"/>
                    <a:gd name="connsiteX2" fmla="*/ 8490 w 9798"/>
                    <a:gd name="connsiteY2" fmla="*/ 7807 h 10000"/>
                    <a:gd name="connsiteX3" fmla="*/ 8820 w 9798"/>
                    <a:gd name="connsiteY3" fmla="*/ 9077 h 10000"/>
                    <a:gd name="connsiteX4" fmla="*/ 8162 w 9798"/>
                    <a:gd name="connsiteY4" fmla="*/ 9697 h 10000"/>
                    <a:gd name="connsiteX5" fmla="*/ 8084 w 9798"/>
                    <a:gd name="connsiteY5" fmla="*/ 7941 h 10000"/>
                    <a:gd name="connsiteX6" fmla="*/ 6912 w 9798"/>
                    <a:gd name="connsiteY6" fmla="*/ 9381 h 10000"/>
                    <a:gd name="connsiteX7" fmla="*/ 7369 w 9798"/>
                    <a:gd name="connsiteY7" fmla="*/ 6870 h 10000"/>
                    <a:gd name="connsiteX8" fmla="*/ 6863 w 9798"/>
                    <a:gd name="connsiteY8" fmla="*/ 4065 h 10000"/>
                    <a:gd name="connsiteX9" fmla="*/ 6786 w 9798"/>
                    <a:gd name="connsiteY9" fmla="*/ 6365 h 10000"/>
                    <a:gd name="connsiteX10" fmla="*/ 6335 w 9798"/>
                    <a:gd name="connsiteY10" fmla="*/ 6870 h 10000"/>
                    <a:gd name="connsiteX11" fmla="*/ 6723 w 9798"/>
                    <a:gd name="connsiteY11" fmla="*/ 7941 h 10000"/>
                    <a:gd name="connsiteX12" fmla="*/ 5538 w 9798"/>
                    <a:gd name="connsiteY12" fmla="*/ 7080 h 10000"/>
                    <a:gd name="connsiteX13" fmla="*/ 6196 w 9798"/>
                    <a:gd name="connsiteY13" fmla="*/ 8874 h 10000"/>
                    <a:gd name="connsiteX14" fmla="*/ 5220 w 9798"/>
                    <a:gd name="connsiteY14" fmla="*/ 8030 h 10000"/>
                    <a:gd name="connsiteX15" fmla="*/ 5490 w 9798"/>
                    <a:gd name="connsiteY15" fmla="*/ 9796 h 10000"/>
                    <a:gd name="connsiteX16" fmla="*/ 4495 w 9798"/>
                    <a:gd name="connsiteY16" fmla="*/ 9381 h 10000"/>
                    <a:gd name="connsiteX17" fmla="*/ 4430 w 9798"/>
                    <a:gd name="connsiteY17" fmla="*/ 7807 h 10000"/>
                    <a:gd name="connsiteX18" fmla="*/ 3519 w 9798"/>
                    <a:gd name="connsiteY18" fmla="*/ 9176 h 10000"/>
                    <a:gd name="connsiteX19" fmla="*/ 3839 w 9798"/>
                    <a:gd name="connsiteY19" fmla="*/ 7392 h 10000"/>
                    <a:gd name="connsiteX20" fmla="*/ 3519 w 9798"/>
                    <a:gd name="connsiteY20" fmla="*/ 5335 h 10000"/>
                    <a:gd name="connsiteX21" fmla="*/ 2989 w 9798"/>
                    <a:gd name="connsiteY21" fmla="*/ 7807 h 10000"/>
                    <a:gd name="connsiteX22" fmla="*/ 3057 w 9798"/>
                    <a:gd name="connsiteY22" fmla="*/ 9077 h 10000"/>
                    <a:gd name="connsiteX23" fmla="*/ 2663 w 9798"/>
                    <a:gd name="connsiteY23" fmla="*/ 8350 h 10000"/>
                    <a:gd name="connsiteX24" fmla="*/ 2663 w 9798"/>
                    <a:gd name="connsiteY24" fmla="*/ 10000 h 10000"/>
                    <a:gd name="connsiteX25" fmla="*/ 2085 w 9798"/>
                    <a:gd name="connsiteY25" fmla="*/ 8874 h 10000"/>
                    <a:gd name="connsiteX26" fmla="*/ 4039 w 9798"/>
                    <a:gd name="connsiteY26" fmla="*/ 1668 h 10000"/>
                    <a:gd name="connsiteX27" fmla="*/ 4884 w 9798"/>
                    <a:gd name="connsiteY27" fmla="*/ 1464 h 10000"/>
                    <a:gd name="connsiteX28" fmla="*/ 4245 w 9798"/>
                    <a:gd name="connsiteY28" fmla="*/ 0 h 10000"/>
                    <a:gd name="connsiteX29" fmla="*/ 4245 w 9798"/>
                    <a:gd name="connsiteY29" fmla="*/ 0 h 10000"/>
                    <a:gd name="connsiteX30" fmla="*/ 4245 w 9798"/>
                    <a:gd name="connsiteY30" fmla="*/ 0 h 10000"/>
                    <a:gd name="connsiteX31" fmla="*/ 3391 w 9798"/>
                    <a:gd name="connsiteY31" fmla="*/ 0 h 10000"/>
                    <a:gd name="connsiteX32" fmla="*/ 3391 w 9798"/>
                    <a:gd name="connsiteY32" fmla="*/ 605 h 10000"/>
                    <a:gd name="connsiteX33" fmla="*/ 3648 w 9798"/>
                    <a:gd name="connsiteY33" fmla="*/ 605 h 10000"/>
                    <a:gd name="connsiteX34" fmla="*/ 960 w 9798"/>
                    <a:gd name="connsiteY34" fmla="*/ 7807 h 10000"/>
                    <a:gd name="connsiteX35" fmla="*/ 771 w 9798"/>
                    <a:gd name="connsiteY35" fmla="*/ 6779 h 10000"/>
                    <a:gd name="connsiteX36" fmla="*/ 445 w 9798"/>
                    <a:gd name="connsiteY36" fmla="*/ 6982 h 10000"/>
                    <a:gd name="connsiteX37" fmla="*/ 0 w 9798"/>
                    <a:gd name="connsiteY37" fmla="*/ 5937 h 10000"/>
                    <a:gd name="connsiteX0" fmla="*/ 0 w 10360"/>
                    <a:gd name="connsiteY0" fmla="*/ 9693 h 10075"/>
                    <a:gd name="connsiteX1" fmla="*/ 10360 w 10360"/>
                    <a:gd name="connsiteY1" fmla="*/ 9273 h 10075"/>
                    <a:gd name="connsiteX2" fmla="*/ 9025 w 10360"/>
                    <a:gd name="connsiteY2" fmla="*/ 7807 h 10075"/>
                    <a:gd name="connsiteX3" fmla="*/ 9362 w 10360"/>
                    <a:gd name="connsiteY3" fmla="*/ 9077 h 10075"/>
                    <a:gd name="connsiteX4" fmla="*/ 8690 w 10360"/>
                    <a:gd name="connsiteY4" fmla="*/ 9697 h 10075"/>
                    <a:gd name="connsiteX5" fmla="*/ 8611 w 10360"/>
                    <a:gd name="connsiteY5" fmla="*/ 7941 h 10075"/>
                    <a:gd name="connsiteX6" fmla="*/ 7415 w 10360"/>
                    <a:gd name="connsiteY6" fmla="*/ 9381 h 10075"/>
                    <a:gd name="connsiteX7" fmla="*/ 7881 w 10360"/>
                    <a:gd name="connsiteY7" fmla="*/ 6870 h 10075"/>
                    <a:gd name="connsiteX8" fmla="*/ 7364 w 10360"/>
                    <a:gd name="connsiteY8" fmla="*/ 4065 h 10075"/>
                    <a:gd name="connsiteX9" fmla="*/ 7286 w 10360"/>
                    <a:gd name="connsiteY9" fmla="*/ 6365 h 10075"/>
                    <a:gd name="connsiteX10" fmla="*/ 6826 w 10360"/>
                    <a:gd name="connsiteY10" fmla="*/ 6870 h 10075"/>
                    <a:gd name="connsiteX11" fmla="*/ 7222 w 10360"/>
                    <a:gd name="connsiteY11" fmla="*/ 7941 h 10075"/>
                    <a:gd name="connsiteX12" fmla="*/ 6012 w 10360"/>
                    <a:gd name="connsiteY12" fmla="*/ 7080 h 10075"/>
                    <a:gd name="connsiteX13" fmla="*/ 6684 w 10360"/>
                    <a:gd name="connsiteY13" fmla="*/ 8874 h 10075"/>
                    <a:gd name="connsiteX14" fmla="*/ 5688 w 10360"/>
                    <a:gd name="connsiteY14" fmla="*/ 8030 h 10075"/>
                    <a:gd name="connsiteX15" fmla="*/ 5963 w 10360"/>
                    <a:gd name="connsiteY15" fmla="*/ 9796 h 10075"/>
                    <a:gd name="connsiteX16" fmla="*/ 4948 w 10360"/>
                    <a:gd name="connsiteY16" fmla="*/ 9381 h 10075"/>
                    <a:gd name="connsiteX17" fmla="*/ 4881 w 10360"/>
                    <a:gd name="connsiteY17" fmla="*/ 7807 h 10075"/>
                    <a:gd name="connsiteX18" fmla="*/ 3952 w 10360"/>
                    <a:gd name="connsiteY18" fmla="*/ 9176 h 10075"/>
                    <a:gd name="connsiteX19" fmla="*/ 4278 w 10360"/>
                    <a:gd name="connsiteY19" fmla="*/ 7392 h 10075"/>
                    <a:gd name="connsiteX20" fmla="*/ 3952 w 10360"/>
                    <a:gd name="connsiteY20" fmla="*/ 5335 h 10075"/>
                    <a:gd name="connsiteX21" fmla="*/ 3411 w 10360"/>
                    <a:gd name="connsiteY21" fmla="*/ 7807 h 10075"/>
                    <a:gd name="connsiteX22" fmla="*/ 3480 w 10360"/>
                    <a:gd name="connsiteY22" fmla="*/ 9077 h 10075"/>
                    <a:gd name="connsiteX23" fmla="*/ 3078 w 10360"/>
                    <a:gd name="connsiteY23" fmla="*/ 8350 h 10075"/>
                    <a:gd name="connsiteX24" fmla="*/ 3078 w 10360"/>
                    <a:gd name="connsiteY24" fmla="*/ 10000 h 10075"/>
                    <a:gd name="connsiteX25" fmla="*/ 2488 w 10360"/>
                    <a:gd name="connsiteY25" fmla="*/ 8874 h 10075"/>
                    <a:gd name="connsiteX26" fmla="*/ 4482 w 10360"/>
                    <a:gd name="connsiteY26" fmla="*/ 1668 h 10075"/>
                    <a:gd name="connsiteX27" fmla="*/ 5345 w 10360"/>
                    <a:gd name="connsiteY27" fmla="*/ 1464 h 10075"/>
                    <a:gd name="connsiteX28" fmla="*/ 4693 w 10360"/>
                    <a:gd name="connsiteY28" fmla="*/ 0 h 10075"/>
                    <a:gd name="connsiteX29" fmla="*/ 4693 w 10360"/>
                    <a:gd name="connsiteY29" fmla="*/ 0 h 10075"/>
                    <a:gd name="connsiteX30" fmla="*/ 4693 w 10360"/>
                    <a:gd name="connsiteY30" fmla="*/ 0 h 10075"/>
                    <a:gd name="connsiteX31" fmla="*/ 3821 w 10360"/>
                    <a:gd name="connsiteY31" fmla="*/ 0 h 10075"/>
                    <a:gd name="connsiteX32" fmla="*/ 3821 w 10360"/>
                    <a:gd name="connsiteY32" fmla="*/ 605 h 10075"/>
                    <a:gd name="connsiteX33" fmla="*/ 4083 w 10360"/>
                    <a:gd name="connsiteY33" fmla="*/ 605 h 10075"/>
                    <a:gd name="connsiteX34" fmla="*/ 1340 w 10360"/>
                    <a:gd name="connsiteY34" fmla="*/ 7807 h 10075"/>
                    <a:gd name="connsiteX35" fmla="*/ 1147 w 10360"/>
                    <a:gd name="connsiteY35" fmla="*/ 6779 h 10075"/>
                    <a:gd name="connsiteX36" fmla="*/ 814 w 10360"/>
                    <a:gd name="connsiteY36" fmla="*/ 6982 h 10075"/>
                    <a:gd name="connsiteX37" fmla="*/ 0 w 10360"/>
                    <a:gd name="connsiteY37" fmla="*/ 9693 h 10075"/>
                    <a:gd name="connsiteX0" fmla="*/ 0 w 10360"/>
                    <a:gd name="connsiteY0" fmla="*/ 9693 h 10075"/>
                    <a:gd name="connsiteX1" fmla="*/ 10360 w 10360"/>
                    <a:gd name="connsiteY1" fmla="*/ 9273 h 10075"/>
                    <a:gd name="connsiteX2" fmla="*/ 9025 w 10360"/>
                    <a:gd name="connsiteY2" fmla="*/ 7807 h 10075"/>
                    <a:gd name="connsiteX3" fmla="*/ 9362 w 10360"/>
                    <a:gd name="connsiteY3" fmla="*/ 9077 h 10075"/>
                    <a:gd name="connsiteX4" fmla="*/ 8690 w 10360"/>
                    <a:gd name="connsiteY4" fmla="*/ 9697 h 10075"/>
                    <a:gd name="connsiteX5" fmla="*/ 8611 w 10360"/>
                    <a:gd name="connsiteY5" fmla="*/ 7941 h 10075"/>
                    <a:gd name="connsiteX6" fmla="*/ 7415 w 10360"/>
                    <a:gd name="connsiteY6" fmla="*/ 9381 h 10075"/>
                    <a:gd name="connsiteX7" fmla="*/ 7881 w 10360"/>
                    <a:gd name="connsiteY7" fmla="*/ 6870 h 10075"/>
                    <a:gd name="connsiteX8" fmla="*/ 7364 w 10360"/>
                    <a:gd name="connsiteY8" fmla="*/ 4065 h 10075"/>
                    <a:gd name="connsiteX9" fmla="*/ 7286 w 10360"/>
                    <a:gd name="connsiteY9" fmla="*/ 6365 h 10075"/>
                    <a:gd name="connsiteX10" fmla="*/ 6826 w 10360"/>
                    <a:gd name="connsiteY10" fmla="*/ 6870 h 10075"/>
                    <a:gd name="connsiteX11" fmla="*/ 7222 w 10360"/>
                    <a:gd name="connsiteY11" fmla="*/ 7941 h 10075"/>
                    <a:gd name="connsiteX12" fmla="*/ 6012 w 10360"/>
                    <a:gd name="connsiteY12" fmla="*/ 7080 h 10075"/>
                    <a:gd name="connsiteX13" fmla="*/ 6684 w 10360"/>
                    <a:gd name="connsiteY13" fmla="*/ 8874 h 10075"/>
                    <a:gd name="connsiteX14" fmla="*/ 5688 w 10360"/>
                    <a:gd name="connsiteY14" fmla="*/ 8030 h 10075"/>
                    <a:gd name="connsiteX15" fmla="*/ 5963 w 10360"/>
                    <a:gd name="connsiteY15" fmla="*/ 9796 h 10075"/>
                    <a:gd name="connsiteX16" fmla="*/ 4948 w 10360"/>
                    <a:gd name="connsiteY16" fmla="*/ 9381 h 10075"/>
                    <a:gd name="connsiteX17" fmla="*/ 4881 w 10360"/>
                    <a:gd name="connsiteY17" fmla="*/ 7807 h 10075"/>
                    <a:gd name="connsiteX18" fmla="*/ 3952 w 10360"/>
                    <a:gd name="connsiteY18" fmla="*/ 9176 h 10075"/>
                    <a:gd name="connsiteX19" fmla="*/ 4278 w 10360"/>
                    <a:gd name="connsiteY19" fmla="*/ 7392 h 10075"/>
                    <a:gd name="connsiteX20" fmla="*/ 3952 w 10360"/>
                    <a:gd name="connsiteY20" fmla="*/ 5335 h 10075"/>
                    <a:gd name="connsiteX21" fmla="*/ 3411 w 10360"/>
                    <a:gd name="connsiteY21" fmla="*/ 7807 h 10075"/>
                    <a:gd name="connsiteX22" fmla="*/ 3480 w 10360"/>
                    <a:gd name="connsiteY22" fmla="*/ 9077 h 10075"/>
                    <a:gd name="connsiteX23" fmla="*/ 3078 w 10360"/>
                    <a:gd name="connsiteY23" fmla="*/ 8350 h 10075"/>
                    <a:gd name="connsiteX24" fmla="*/ 3078 w 10360"/>
                    <a:gd name="connsiteY24" fmla="*/ 10000 h 10075"/>
                    <a:gd name="connsiteX25" fmla="*/ 2488 w 10360"/>
                    <a:gd name="connsiteY25" fmla="*/ 8874 h 10075"/>
                    <a:gd name="connsiteX26" fmla="*/ 4482 w 10360"/>
                    <a:gd name="connsiteY26" fmla="*/ 1668 h 10075"/>
                    <a:gd name="connsiteX27" fmla="*/ 5345 w 10360"/>
                    <a:gd name="connsiteY27" fmla="*/ 1464 h 10075"/>
                    <a:gd name="connsiteX28" fmla="*/ 4693 w 10360"/>
                    <a:gd name="connsiteY28" fmla="*/ 0 h 10075"/>
                    <a:gd name="connsiteX29" fmla="*/ 4693 w 10360"/>
                    <a:gd name="connsiteY29" fmla="*/ 0 h 10075"/>
                    <a:gd name="connsiteX30" fmla="*/ 4693 w 10360"/>
                    <a:gd name="connsiteY30" fmla="*/ 0 h 10075"/>
                    <a:gd name="connsiteX31" fmla="*/ 3821 w 10360"/>
                    <a:gd name="connsiteY31" fmla="*/ 0 h 10075"/>
                    <a:gd name="connsiteX32" fmla="*/ 3821 w 10360"/>
                    <a:gd name="connsiteY32" fmla="*/ 605 h 10075"/>
                    <a:gd name="connsiteX33" fmla="*/ 4083 w 10360"/>
                    <a:gd name="connsiteY33" fmla="*/ 605 h 10075"/>
                    <a:gd name="connsiteX34" fmla="*/ 1340 w 10360"/>
                    <a:gd name="connsiteY34" fmla="*/ 7807 h 10075"/>
                    <a:gd name="connsiteX35" fmla="*/ 814 w 10360"/>
                    <a:gd name="connsiteY35" fmla="*/ 6982 h 10075"/>
                    <a:gd name="connsiteX36" fmla="*/ 0 w 10360"/>
                    <a:gd name="connsiteY36" fmla="*/ 9693 h 10075"/>
                    <a:gd name="connsiteX0" fmla="*/ 1503 w 11863"/>
                    <a:gd name="connsiteY0" fmla="*/ 9693 h 10075"/>
                    <a:gd name="connsiteX1" fmla="*/ 11863 w 11863"/>
                    <a:gd name="connsiteY1" fmla="*/ 9273 h 10075"/>
                    <a:gd name="connsiteX2" fmla="*/ 10528 w 11863"/>
                    <a:gd name="connsiteY2" fmla="*/ 7807 h 10075"/>
                    <a:gd name="connsiteX3" fmla="*/ 10865 w 11863"/>
                    <a:gd name="connsiteY3" fmla="*/ 9077 h 10075"/>
                    <a:gd name="connsiteX4" fmla="*/ 10193 w 11863"/>
                    <a:gd name="connsiteY4" fmla="*/ 9697 h 10075"/>
                    <a:gd name="connsiteX5" fmla="*/ 10114 w 11863"/>
                    <a:gd name="connsiteY5" fmla="*/ 7941 h 10075"/>
                    <a:gd name="connsiteX6" fmla="*/ 8918 w 11863"/>
                    <a:gd name="connsiteY6" fmla="*/ 9381 h 10075"/>
                    <a:gd name="connsiteX7" fmla="*/ 9384 w 11863"/>
                    <a:gd name="connsiteY7" fmla="*/ 6870 h 10075"/>
                    <a:gd name="connsiteX8" fmla="*/ 8867 w 11863"/>
                    <a:gd name="connsiteY8" fmla="*/ 4065 h 10075"/>
                    <a:gd name="connsiteX9" fmla="*/ 8789 w 11863"/>
                    <a:gd name="connsiteY9" fmla="*/ 6365 h 10075"/>
                    <a:gd name="connsiteX10" fmla="*/ 8329 w 11863"/>
                    <a:gd name="connsiteY10" fmla="*/ 6870 h 10075"/>
                    <a:gd name="connsiteX11" fmla="*/ 8725 w 11863"/>
                    <a:gd name="connsiteY11" fmla="*/ 7941 h 10075"/>
                    <a:gd name="connsiteX12" fmla="*/ 7515 w 11863"/>
                    <a:gd name="connsiteY12" fmla="*/ 7080 h 10075"/>
                    <a:gd name="connsiteX13" fmla="*/ 8187 w 11863"/>
                    <a:gd name="connsiteY13" fmla="*/ 8874 h 10075"/>
                    <a:gd name="connsiteX14" fmla="*/ 7191 w 11863"/>
                    <a:gd name="connsiteY14" fmla="*/ 8030 h 10075"/>
                    <a:gd name="connsiteX15" fmla="*/ 7466 w 11863"/>
                    <a:gd name="connsiteY15" fmla="*/ 9796 h 10075"/>
                    <a:gd name="connsiteX16" fmla="*/ 6451 w 11863"/>
                    <a:gd name="connsiteY16" fmla="*/ 9381 h 10075"/>
                    <a:gd name="connsiteX17" fmla="*/ 6384 w 11863"/>
                    <a:gd name="connsiteY17" fmla="*/ 7807 h 10075"/>
                    <a:gd name="connsiteX18" fmla="*/ 5455 w 11863"/>
                    <a:gd name="connsiteY18" fmla="*/ 9176 h 10075"/>
                    <a:gd name="connsiteX19" fmla="*/ 5781 w 11863"/>
                    <a:gd name="connsiteY19" fmla="*/ 7392 h 10075"/>
                    <a:gd name="connsiteX20" fmla="*/ 5455 w 11863"/>
                    <a:gd name="connsiteY20" fmla="*/ 5335 h 10075"/>
                    <a:gd name="connsiteX21" fmla="*/ 4914 w 11863"/>
                    <a:gd name="connsiteY21" fmla="*/ 7807 h 10075"/>
                    <a:gd name="connsiteX22" fmla="*/ 4983 w 11863"/>
                    <a:gd name="connsiteY22" fmla="*/ 9077 h 10075"/>
                    <a:gd name="connsiteX23" fmla="*/ 4581 w 11863"/>
                    <a:gd name="connsiteY23" fmla="*/ 8350 h 10075"/>
                    <a:gd name="connsiteX24" fmla="*/ 4581 w 11863"/>
                    <a:gd name="connsiteY24" fmla="*/ 10000 h 10075"/>
                    <a:gd name="connsiteX25" fmla="*/ 3991 w 11863"/>
                    <a:gd name="connsiteY25" fmla="*/ 8874 h 10075"/>
                    <a:gd name="connsiteX26" fmla="*/ 5985 w 11863"/>
                    <a:gd name="connsiteY26" fmla="*/ 1668 h 10075"/>
                    <a:gd name="connsiteX27" fmla="*/ 6848 w 11863"/>
                    <a:gd name="connsiteY27" fmla="*/ 1464 h 10075"/>
                    <a:gd name="connsiteX28" fmla="*/ 6196 w 11863"/>
                    <a:gd name="connsiteY28" fmla="*/ 0 h 10075"/>
                    <a:gd name="connsiteX29" fmla="*/ 6196 w 11863"/>
                    <a:gd name="connsiteY29" fmla="*/ 0 h 10075"/>
                    <a:gd name="connsiteX30" fmla="*/ 6196 w 11863"/>
                    <a:gd name="connsiteY30" fmla="*/ 0 h 10075"/>
                    <a:gd name="connsiteX31" fmla="*/ 5324 w 11863"/>
                    <a:gd name="connsiteY31" fmla="*/ 0 h 10075"/>
                    <a:gd name="connsiteX32" fmla="*/ 5324 w 11863"/>
                    <a:gd name="connsiteY32" fmla="*/ 605 h 10075"/>
                    <a:gd name="connsiteX33" fmla="*/ 5586 w 11863"/>
                    <a:gd name="connsiteY33" fmla="*/ 605 h 10075"/>
                    <a:gd name="connsiteX34" fmla="*/ 2843 w 11863"/>
                    <a:gd name="connsiteY34" fmla="*/ 7807 h 10075"/>
                    <a:gd name="connsiteX35" fmla="*/ 1503 w 11863"/>
                    <a:gd name="connsiteY35" fmla="*/ 9693 h 10075"/>
                    <a:gd name="connsiteX0" fmla="*/ 0 w 10360"/>
                    <a:gd name="connsiteY0" fmla="*/ 9693 h 10075"/>
                    <a:gd name="connsiteX1" fmla="*/ 10360 w 10360"/>
                    <a:gd name="connsiteY1" fmla="*/ 9273 h 10075"/>
                    <a:gd name="connsiteX2" fmla="*/ 9025 w 10360"/>
                    <a:gd name="connsiteY2" fmla="*/ 7807 h 10075"/>
                    <a:gd name="connsiteX3" fmla="*/ 9362 w 10360"/>
                    <a:gd name="connsiteY3" fmla="*/ 9077 h 10075"/>
                    <a:gd name="connsiteX4" fmla="*/ 8690 w 10360"/>
                    <a:gd name="connsiteY4" fmla="*/ 9697 h 10075"/>
                    <a:gd name="connsiteX5" fmla="*/ 8611 w 10360"/>
                    <a:gd name="connsiteY5" fmla="*/ 7941 h 10075"/>
                    <a:gd name="connsiteX6" fmla="*/ 7415 w 10360"/>
                    <a:gd name="connsiteY6" fmla="*/ 9381 h 10075"/>
                    <a:gd name="connsiteX7" fmla="*/ 7881 w 10360"/>
                    <a:gd name="connsiteY7" fmla="*/ 6870 h 10075"/>
                    <a:gd name="connsiteX8" fmla="*/ 7364 w 10360"/>
                    <a:gd name="connsiteY8" fmla="*/ 4065 h 10075"/>
                    <a:gd name="connsiteX9" fmla="*/ 7286 w 10360"/>
                    <a:gd name="connsiteY9" fmla="*/ 6365 h 10075"/>
                    <a:gd name="connsiteX10" fmla="*/ 6826 w 10360"/>
                    <a:gd name="connsiteY10" fmla="*/ 6870 h 10075"/>
                    <a:gd name="connsiteX11" fmla="*/ 7222 w 10360"/>
                    <a:gd name="connsiteY11" fmla="*/ 7941 h 10075"/>
                    <a:gd name="connsiteX12" fmla="*/ 6012 w 10360"/>
                    <a:gd name="connsiteY12" fmla="*/ 7080 h 10075"/>
                    <a:gd name="connsiteX13" fmla="*/ 6684 w 10360"/>
                    <a:gd name="connsiteY13" fmla="*/ 8874 h 10075"/>
                    <a:gd name="connsiteX14" fmla="*/ 5688 w 10360"/>
                    <a:gd name="connsiteY14" fmla="*/ 8030 h 10075"/>
                    <a:gd name="connsiteX15" fmla="*/ 5963 w 10360"/>
                    <a:gd name="connsiteY15" fmla="*/ 9796 h 10075"/>
                    <a:gd name="connsiteX16" fmla="*/ 4948 w 10360"/>
                    <a:gd name="connsiteY16" fmla="*/ 9381 h 10075"/>
                    <a:gd name="connsiteX17" fmla="*/ 4881 w 10360"/>
                    <a:gd name="connsiteY17" fmla="*/ 7807 h 10075"/>
                    <a:gd name="connsiteX18" fmla="*/ 3952 w 10360"/>
                    <a:gd name="connsiteY18" fmla="*/ 9176 h 10075"/>
                    <a:gd name="connsiteX19" fmla="*/ 4278 w 10360"/>
                    <a:gd name="connsiteY19" fmla="*/ 7392 h 10075"/>
                    <a:gd name="connsiteX20" fmla="*/ 3952 w 10360"/>
                    <a:gd name="connsiteY20" fmla="*/ 5335 h 10075"/>
                    <a:gd name="connsiteX21" fmla="*/ 3411 w 10360"/>
                    <a:gd name="connsiteY21" fmla="*/ 7807 h 10075"/>
                    <a:gd name="connsiteX22" fmla="*/ 3480 w 10360"/>
                    <a:gd name="connsiteY22" fmla="*/ 9077 h 10075"/>
                    <a:gd name="connsiteX23" fmla="*/ 3078 w 10360"/>
                    <a:gd name="connsiteY23" fmla="*/ 8350 h 10075"/>
                    <a:gd name="connsiteX24" fmla="*/ 3078 w 10360"/>
                    <a:gd name="connsiteY24" fmla="*/ 10000 h 10075"/>
                    <a:gd name="connsiteX25" fmla="*/ 2488 w 10360"/>
                    <a:gd name="connsiteY25" fmla="*/ 8874 h 10075"/>
                    <a:gd name="connsiteX26" fmla="*/ 4482 w 10360"/>
                    <a:gd name="connsiteY26" fmla="*/ 1668 h 10075"/>
                    <a:gd name="connsiteX27" fmla="*/ 5345 w 10360"/>
                    <a:gd name="connsiteY27" fmla="*/ 1464 h 10075"/>
                    <a:gd name="connsiteX28" fmla="*/ 4693 w 10360"/>
                    <a:gd name="connsiteY28" fmla="*/ 0 h 10075"/>
                    <a:gd name="connsiteX29" fmla="*/ 4693 w 10360"/>
                    <a:gd name="connsiteY29" fmla="*/ 0 h 10075"/>
                    <a:gd name="connsiteX30" fmla="*/ 4693 w 10360"/>
                    <a:gd name="connsiteY30" fmla="*/ 0 h 10075"/>
                    <a:gd name="connsiteX31" fmla="*/ 3821 w 10360"/>
                    <a:gd name="connsiteY31" fmla="*/ 0 h 10075"/>
                    <a:gd name="connsiteX32" fmla="*/ 3821 w 10360"/>
                    <a:gd name="connsiteY32" fmla="*/ 605 h 10075"/>
                    <a:gd name="connsiteX33" fmla="*/ 4083 w 10360"/>
                    <a:gd name="connsiteY33" fmla="*/ 605 h 10075"/>
                    <a:gd name="connsiteX34" fmla="*/ 0 w 10360"/>
                    <a:gd name="connsiteY34" fmla="*/ 9693 h 10075"/>
                    <a:gd name="connsiteX0" fmla="*/ 0 w 9331"/>
                    <a:gd name="connsiteY0" fmla="*/ 9693 h 10075"/>
                    <a:gd name="connsiteX1" fmla="*/ 9331 w 9331"/>
                    <a:gd name="connsiteY1" fmla="*/ 9273 h 10075"/>
                    <a:gd name="connsiteX2" fmla="*/ 7996 w 9331"/>
                    <a:gd name="connsiteY2" fmla="*/ 7807 h 10075"/>
                    <a:gd name="connsiteX3" fmla="*/ 8333 w 9331"/>
                    <a:gd name="connsiteY3" fmla="*/ 9077 h 10075"/>
                    <a:gd name="connsiteX4" fmla="*/ 7661 w 9331"/>
                    <a:gd name="connsiteY4" fmla="*/ 9697 h 10075"/>
                    <a:gd name="connsiteX5" fmla="*/ 7582 w 9331"/>
                    <a:gd name="connsiteY5" fmla="*/ 7941 h 10075"/>
                    <a:gd name="connsiteX6" fmla="*/ 6386 w 9331"/>
                    <a:gd name="connsiteY6" fmla="*/ 9381 h 10075"/>
                    <a:gd name="connsiteX7" fmla="*/ 6852 w 9331"/>
                    <a:gd name="connsiteY7" fmla="*/ 6870 h 10075"/>
                    <a:gd name="connsiteX8" fmla="*/ 6335 w 9331"/>
                    <a:gd name="connsiteY8" fmla="*/ 4065 h 10075"/>
                    <a:gd name="connsiteX9" fmla="*/ 6257 w 9331"/>
                    <a:gd name="connsiteY9" fmla="*/ 6365 h 10075"/>
                    <a:gd name="connsiteX10" fmla="*/ 5797 w 9331"/>
                    <a:gd name="connsiteY10" fmla="*/ 6870 h 10075"/>
                    <a:gd name="connsiteX11" fmla="*/ 6193 w 9331"/>
                    <a:gd name="connsiteY11" fmla="*/ 7941 h 10075"/>
                    <a:gd name="connsiteX12" fmla="*/ 4983 w 9331"/>
                    <a:gd name="connsiteY12" fmla="*/ 7080 h 10075"/>
                    <a:gd name="connsiteX13" fmla="*/ 5655 w 9331"/>
                    <a:gd name="connsiteY13" fmla="*/ 8874 h 10075"/>
                    <a:gd name="connsiteX14" fmla="*/ 4659 w 9331"/>
                    <a:gd name="connsiteY14" fmla="*/ 8030 h 10075"/>
                    <a:gd name="connsiteX15" fmla="*/ 4934 w 9331"/>
                    <a:gd name="connsiteY15" fmla="*/ 9796 h 10075"/>
                    <a:gd name="connsiteX16" fmla="*/ 3919 w 9331"/>
                    <a:gd name="connsiteY16" fmla="*/ 9381 h 10075"/>
                    <a:gd name="connsiteX17" fmla="*/ 3852 w 9331"/>
                    <a:gd name="connsiteY17" fmla="*/ 7807 h 10075"/>
                    <a:gd name="connsiteX18" fmla="*/ 2923 w 9331"/>
                    <a:gd name="connsiteY18" fmla="*/ 9176 h 10075"/>
                    <a:gd name="connsiteX19" fmla="*/ 3249 w 9331"/>
                    <a:gd name="connsiteY19" fmla="*/ 7392 h 10075"/>
                    <a:gd name="connsiteX20" fmla="*/ 2923 w 9331"/>
                    <a:gd name="connsiteY20" fmla="*/ 5335 h 10075"/>
                    <a:gd name="connsiteX21" fmla="*/ 2382 w 9331"/>
                    <a:gd name="connsiteY21" fmla="*/ 7807 h 10075"/>
                    <a:gd name="connsiteX22" fmla="*/ 2451 w 9331"/>
                    <a:gd name="connsiteY22" fmla="*/ 9077 h 10075"/>
                    <a:gd name="connsiteX23" fmla="*/ 2049 w 9331"/>
                    <a:gd name="connsiteY23" fmla="*/ 8350 h 10075"/>
                    <a:gd name="connsiteX24" fmla="*/ 2049 w 9331"/>
                    <a:gd name="connsiteY24" fmla="*/ 10000 h 10075"/>
                    <a:gd name="connsiteX25" fmla="*/ 1459 w 9331"/>
                    <a:gd name="connsiteY25" fmla="*/ 8874 h 10075"/>
                    <a:gd name="connsiteX26" fmla="*/ 3453 w 9331"/>
                    <a:gd name="connsiteY26" fmla="*/ 1668 h 10075"/>
                    <a:gd name="connsiteX27" fmla="*/ 4316 w 9331"/>
                    <a:gd name="connsiteY27" fmla="*/ 1464 h 10075"/>
                    <a:gd name="connsiteX28" fmla="*/ 3664 w 9331"/>
                    <a:gd name="connsiteY28" fmla="*/ 0 h 10075"/>
                    <a:gd name="connsiteX29" fmla="*/ 3664 w 9331"/>
                    <a:gd name="connsiteY29" fmla="*/ 0 h 10075"/>
                    <a:gd name="connsiteX30" fmla="*/ 3664 w 9331"/>
                    <a:gd name="connsiteY30" fmla="*/ 0 h 10075"/>
                    <a:gd name="connsiteX31" fmla="*/ 2792 w 9331"/>
                    <a:gd name="connsiteY31" fmla="*/ 0 h 10075"/>
                    <a:gd name="connsiteX32" fmla="*/ 2792 w 9331"/>
                    <a:gd name="connsiteY32" fmla="*/ 605 h 10075"/>
                    <a:gd name="connsiteX33" fmla="*/ 3054 w 9331"/>
                    <a:gd name="connsiteY33" fmla="*/ 605 h 10075"/>
                    <a:gd name="connsiteX34" fmla="*/ 0 w 9331"/>
                    <a:gd name="connsiteY34" fmla="*/ 9693 h 10075"/>
                    <a:gd name="connsiteX0" fmla="*/ 0 w 10000"/>
                    <a:gd name="connsiteY0" fmla="*/ 9621 h 10000"/>
                    <a:gd name="connsiteX1" fmla="*/ 10000 w 10000"/>
                    <a:gd name="connsiteY1" fmla="*/ 9204 h 10000"/>
                    <a:gd name="connsiteX2" fmla="*/ 8569 w 10000"/>
                    <a:gd name="connsiteY2" fmla="*/ 7749 h 10000"/>
                    <a:gd name="connsiteX3" fmla="*/ 8930 w 10000"/>
                    <a:gd name="connsiteY3" fmla="*/ 9009 h 10000"/>
                    <a:gd name="connsiteX4" fmla="*/ 8210 w 10000"/>
                    <a:gd name="connsiteY4" fmla="*/ 9625 h 10000"/>
                    <a:gd name="connsiteX5" fmla="*/ 8126 w 10000"/>
                    <a:gd name="connsiteY5" fmla="*/ 7882 h 10000"/>
                    <a:gd name="connsiteX6" fmla="*/ 6844 w 10000"/>
                    <a:gd name="connsiteY6" fmla="*/ 9311 h 10000"/>
                    <a:gd name="connsiteX7" fmla="*/ 7343 w 10000"/>
                    <a:gd name="connsiteY7" fmla="*/ 6819 h 10000"/>
                    <a:gd name="connsiteX8" fmla="*/ 6789 w 10000"/>
                    <a:gd name="connsiteY8" fmla="*/ 4035 h 10000"/>
                    <a:gd name="connsiteX9" fmla="*/ 6706 w 10000"/>
                    <a:gd name="connsiteY9" fmla="*/ 6318 h 10000"/>
                    <a:gd name="connsiteX10" fmla="*/ 6213 w 10000"/>
                    <a:gd name="connsiteY10" fmla="*/ 6819 h 10000"/>
                    <a:gd name="connsiteX11" fmla="*/ 6637 w 10000"/>
                    <a:gd name="connsiteY11" fmla="*/ 7882 h 10000"/>
                    <a:gd name="connsiteX12" fmla="*/ 5340 w 10000"/>
                    <a:gd name="connsiteY12" fmla="*/ 7027 h 10000"/>
                    <a:gd name="connsiteX13" fmla="*/ 6060 w 10000"/>
                    <a:gd name="connsiteY13" fmla="*/ 8808 h 10000"/>
                    <a:gd name="connsiteX14" fmla="*/ 4993 w 10000"/>
                    <a:gd name="connsiteY14" fmla="*/ 7970 h 10000"/>
                    <a:gd name="connsiteX15" fmla="*/ 5288 w 10000"/>
                    <a:gd name="connsiteY15" fmla="*/ 9723 h 10000"/>
                    <a:gd name="connsiteX16" fmla="*/ 4200 w 10000"/>
                    <a:gd name="connsiteY16" fmla="*/ 9311 h 10000"/>
                    <a:gd name="connsiteX17" fmla="*/ 4128 w 10000"/>
                    <a:gd name="connsiteY17" fmla="*/ 7749 h 10000"/>
                    <a:gd name="connsiteX18" fmla="*/ 3133 w 10000"/>
                    <a:gd name="connsiteY18" fmla="*/ 9108 h 10000"/>
                    <a:gd name="connsiteX19" fmla="*/ 3482 w 10000"/>
                    <a:gd name="connsiteY19" fmla="*/ 7337 h 10000"/>
                    <a:gd name="connsiteX20" fmla="*/ 3133 w 10000"/>
                    <a:gd name="connsiteY20" fmla="*/ 5295 h 10000"/>
                    <a:gd name="connsiteX21" fmla="*/ 2553 w 10000"/>
                    <a:gd name="connsiteY21" fmla="*/ 7749 h 10000"/>
                    <a:gd name="connsiteX22" fmla="*/ 2627 w 10000"/>
                    <a:gd name="connsiteY22" fmla="*/ 9009 h 10000"/>
                    <a:gd name="connsiteX23" fmla="*/ 2196 w 10000"/>
                    <a:gd name="connsiteY23" fmla="*/ 8288 h 10000"/>
                    <a:gd name="connsiteX24" fmla="*/ 1564 w 10000"/>
                    <a:gd name="connsiteY24" fmla="*/ 8808 h 10000"/>
                    <a:gd name="connsiteX25" fmla="*/ 3701 w 10000"/>
                    <a:gd name="connsiteY25" fmla="*/ 1656 h 10000"/>
                    <a:gd name="connsiteX26" fmla="*/ 4625 w 10000"/>
                    <a:gd name="connsiteY26" fmla="*/ 1453 h 10000"/>
                    <a:gd name="connsiteX27" fmla="*/ 3927 w 10000"/>
                    <a:gd name="connsiteY27" fmla="*/ 0 h 10000"/>
                    <a:gd name="connsiteX28" fmla="*/ 3927 w 10000"/>
                    <a:gd name="connsiteY28" fmla="*/ 0 h 10000"/>
                    <a:gd name="connsiteX29" fmla="*/ 3927 w 10000"/>
                    <a:gd name="connsiteY29" fmla="*/ 0 h 10000"/>
                    <a:gd name="connsiteX30" fmla="*/ 2992 w 10000"/>
                    <a:gd name="connsiteY30" fmla="*/ 0 h 10000"/>
                    <a:gd name="connsiteX31" fmla="*/ 2992 w 10000"/>
                    <a:gd name="connsiteY31" fmla="*/ 600 h 10000"/>
                    <a:gd name="connsiteX32" fmla="*/ 3273 w 10000"/>
                    <a:gd name="connsiteY32" fmla="*/ 600 h 10000"/>
                    <a:gd name="connsiteX33" fmla="*/ 0 w 10000"/>
                    <a:gd name="connsiteY33" fmla="*/ 9621 h 10000"/>
                    <a:gd name="connsiteX0" fmla="*/ 0 w 8930"/>
                    <a:gd name="connsiteY0" fmla="*/ 9621 h 10000"/>
                    <a:gd name="connsiteX1" fmla="*/ 1656 w 8930"/>
                    <a:gd name="connsiteY1" fmla="*/ 9621 h 10000"/>
                    <a:gd name="connsiteX2" fmla="*/ 8569 w 8930"/>
                    <a:gd name="connsiteY2" fmla="*/ 7749 h 10000"/>
                    <a:gd name="connsiteX3" fmla="*/ 8930 w 8930"/>
                    <a:gd name="connsiteY3" fmla="*/ 9009 h 10000"/>
                    <a:gd name="connsiteX4" fmla="*/ 8210 w 8930"/>
                    <a:gd name="connsiteY4" fmla="*/ 9625 h 10000"/>
                    <a:gd name="connsiteX5" fmla="*/ 8126 w 8930"/>
                    <a:gd name="connsiteY5" fmla="*/ 7882 h 10000"/>
                    <a:gd name="connsiteX6" fmla="*/ 6844 w 8930"/>
                    <a:gd name="connsiteY6" fmla="*/ 9311 h 10000"/>
                    <a:gd name="connsiteX7" fmla="*/ 7343 w 8930"/>
                    <a:gd name="connsiteY7" fmla="*/ 6819 h 10000"/>
                    <a:gd name="connsiteX8" fmla="*/ 6789 w 8930"/>
                    <a:gd name="connsiteY8" fmla="*/ 4035 h 10000"/>
                    <a:gd name="connsiteX9" fmla="*/ 6706 w 8930"/>
                    <a:gd name="connsiteY9" fmla="*/ 6318 h 10000"/>
                    <a:gd name="connsiteX10" fmla="*/ 6213 w 8930"/>
                    <a:gd name="connsiteY10" fmla="*/ 6819 h 10000"/>
                    <a:gd name="connsiteX11" fmla="*/ 6637 w 8930"/>
                    <a:gd name="connsiteY11" fmla="*/ 7882 h 10000"/>
                    <a:gd name="connsiteX12" fmla="*/ 5340 w 8930"/>
                    <a:gd name="connsiteY12" fmla="*/ 7027 h 10000"/>
                    <a:gd name="connsiteX13" fmla="*/ 6060 w 8930"/>
                    <a:gd name="connsiteY13" fmla="*/ 8808 h 10000"/>
                    <a:gd name="connsiteX14" fmla="*/ 4993 w 8930"/>
                    <a:gd name="connsiteY14" fmla="*/ 7970 h 10000"/>
                    <a:gd name="connsiteX15" fmla="*/ 5288 w 8930"/>
                    <a:gd name="connsiteY15" fmla="*/ 9723 h 10000"/>
                    <a:gd name="connsiteX16" fmla="*/ 4200 w 8930"/>
                    <a:gd name="connsiteY16" fmla="*/ 9311 h 10000"/>
                    <a:gd name="connsiteX17" fmla="*/ 4128 w 8930"/>
                    <a:gd name="connsiteY17" fmla="*/ 7749 h 10000"/>
                    <a:gd name="connsiteX18" fmla="*/ 3133 w 8930"/>
                    <a:gd name="connsiteY18" fmla="*/ 9108 h 10000"/>
                    <a:gd name="connsiteX19" fmla="*/ 3482 w 8930"/>
                    <a:gd name="connsiteY19" fmla="*/ 7337 h 10000"/>
                    <a:gd name="connsiteX20" fmla="*/ 3133 w 8930"/>
                    <a:gd name="connsiteY20" fmla="*/ 5295 h 10000"/>
                    <a:gd name="connsiteX21" fmla="*/ 2553 w 8930"/>
                    <a:gd name="connsiteY21" fmla="*/ 7749 h 10000"/>
                    <a:gd name="connsiteX22" fmla="*/ 2627 w 8930"/>
                    <a:gd name="connsiteY22" fmla="*/ 9009 h 10000"/>
                    <a:gd name="connsiteX23" fmla="*/ 2196 w 8930"/>
                    <a:gd name="connsiteY23" fmla="*/ 8288 h 10000"/>
                    <a:gd name="connsiteX24" fmla="*/ 1564 w 8930"/>
                    <a:gd name="connsiteY24" fmla="*/ 8808 h 10000"/>
                    <a:gd name="connsiteX25" fmla="*/ 3701 w 8930"/>
                    <a:gd name="connsiteY25" fmla="*/ 1656 h 10000"/>
                    <a:gd name="connsiteX26" fmla="*/ 4625 w 8930"/>
                    <a:gd name="connsiteY26" fmla="*/ 1453 h 10000"/>
                    <a:gd name="connsiteX27" fmla="*/ 3927 w 8930"/>
                    <a:gd name="connsiteY27" fmla="*/ 0 h 10000"/>
                    <a:gd name="connsiteX28" fmla="*/ 3927 w 8930"/>
                    <a:gd name="connsiteY28" fmla="*/ 0 h 10000"/>
                    <a:gd name="connsiteX29" fmla="*/ 3927 w 8930"/>
                    <a:gd name="connsiteY29" fmla="*/ 0 h 10000"/>
                    <a:gd name="connsiteX30" fmla="*/ 2992 w 8930"/>
                    <a:gd name="connsiteY30" fmla="*/ 0 h 10000"/>
                    <a:gd name="connsiteX31" fmla="*/ 2992 w 8930"/>
                    <a:gd name="connsiteY31" fmla="*/ 600 h 10000"/>
                    <a:gd name="connsiteX32" fmla="*/ 3273 w 8930"/>
                    <a:gd name="connsiteY32" fmla="*/ 600 h 10000"/>
                    <a:gd name="connsiteX33" fmla="*/ 0 w 8930"/>
                    <a:gd name="connsiteY33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5591 w 10000"/>
                    <a:gd name="connsiteY14" fmla="*/ 7970 h 10000"/>
                    <a:gd name="connsiteX15" fmla="*/ 4703 w 10000"/>
                    <a:gd name="connsiteY15" fmla="*/ 9311 h 10000"/>
                    <a:gd name="connsiteX16" fmla="*/ 4623 w 10000"/>
                    <a:gd name="connsiteY16" fmla="*/ 7749 h 10000"/>
                    <a:gd name="connsiteX17" fmla="*/ 3508 w 10000"/>
                    <a:gd name="connsiteY17" fmla="*/ 9108 h 10000"/>
                    <a:gd name="connsiteX18" fmla="*/ 3899 w 10000"/>
                    <a:gd name="connsiteY18" fmla="*/ 7337 h 10000"/>
                    <a:gd name="connsiteX19" fmla="*/ 3508 w 10000"/>
                    <a:gd name="connsiteY19" fmla="*/ 5295 h 10000"/>
                    <a:gd name="connsiteX20" fmla="*/ 2859 w 10000"/>
                    <a:gd name="connsiteY20" fmla="*/ 7749 h 10000"/>
                    <a:gd name="connsiteX21" fmla="*/ 2942 w 10000"/>
                    <a:gd name="connsiteY21" fmla="*/ 9009 h 10000"/>
                    <a:gd name="connsiteX22" fmla="*/ 2459 w 10000"/>
                    <a:gd name="connsiteY22" fmla="*/ 8288 h 10000"/>
                    <a:gd name="connsiteX23" fmla="*/ 1751 w 10000"/>
                    <a:gd name="connsiteY23" fmla="*/ 8808 h 10000"/>
                    <a:gd name="connsiteX24" fmla="*/ 4144 w 10000"/>
                    <a:gd name="connsiteY24" fmla="*/ 1656 h 10000"/>
                    <a:gd name="connsiteX25" fmla="*/ 5179 w 10000"/>
                    <a:gd name="connsiteY25" fmla="*/ 1453 h 10000"/>
                    <a:gd name="connsiteX26" fmla="*/ 4398 w 10000"/>
                    <a:gd name="connsiteY26" fmla="*/ 0 h 10000"/>
                    <a:gd name="connsiteX27" fmla="*/ 4398 w 10000"/>
                    <a:gd name="connsiteY27" fmla="*/ 0 h 10000"/>
                    <a:gd name="connsiteX28" fmla="*/ 4398 w 10000"/>
                    <a:gd name="connsiteY28" fmla="*/ 0 h 10000"/>
                    <a:gd name="connsiteX29" fmla="*/ 3351 w 10000"/>
                    <a:gd name="connsiteY29" fmla="*/ 0 h 10000"/>
                    <a:gd name="connsiteX30" fmla="*/ 3351 w 10000"/>
                    <a:gd name="connsiteY30" fmla="*/ 600 h 10000"/>
                    <a:gd name="connsiteX31" fmla="*/ 3665 w 10000"/>
                    <a:gd name="connsiteY31" fmla="*/ 600 h 10000"/>
                    <a:gd name="connsiteX32" fmla="*/ 0 w 10000"/>
                    <a:gd name="connsiteY32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4623 w 10000"/>
                    <a:gd name="connsiteY15" fmla="*/ 7749 h 10000"/>
                    <a:gd name="connsiteX16" fmla="*/ 3508 w 10000"/>
                    <a:gd name="connsiteY16" fmla="*/ 9108 h 10000"/>
                    <a:gd name="connsiteX17" fmla="*/ 3899 w 10000"/>
                    <a:gd name="connsiteY17" fmla="*/ 7337 h 10000"/>
                    <a:gd name="connsiteX18" fmla="*/ 3508 w 10000"/>
                    <a:gd name="connsiteY18" fmla="*/ 5295 h 10000"/>
                    <a:gd name="connsiteX19" fmla="*/ 2859 w 10000"/>
                    <a:gd name="connsiteY19" fmla="*/ 7749 h 10000"/>
                    <a:gd name="connsiteX20" fmla="*/ 2942 w 10000"/>
                    <a:gd name="connsiteY20" fmla="*/ 9009 h 10000"/>
                    <a:gd name="connsiteX21" fmla="*/ 2459 w 10000"/>
                    <a:gd name="connsiteY21" fmla="*/ 8288 h 10000"/>
                    <a:gd name="connsiteX22" fmla="*/ 1751 w 10000"/>
                    <a:gd name="connsiteY22" fmla="*/ 8808 h 10000"/>
                    <a:gd name="connsiteX23" fmla="*/ 4144 w 10000"/>
                    <a:gd name="connsiteY23" fmla="*/ 1656 h 10000"/>
                    <a:gd name="connsiteX24" fmla="*/ 5179 w 10000"/>
                    <a:gd name="connsiteY24" fmla="*/ 1453 h 10000"/>
                    <a:gd name="connsiteX25" fmla="*/ 4398 w 10000"/>
                    <a:gd name="connsiteY25" fmla="*/ 0 h 10000"/>
                    <a:gd name="connsiteX26" fmla="*/ 4398 w 10000"/>
                    <a:gd name="connsiteY26" fmla="*/ 0 h 10000"/>
                    <a:gd name="connsiteX27" fmla="*/ 4398 w 10000"/>
                    <a:gd name="connsiteY27" fmla="*/ 0 h 10000"/>
                    <a:gd name="connsiteX28" fmla="*/ 3351 w 10000"/>
                    <a:gd name="connsiteY28" fmla="*/ 0 h 10000"/>
                    <a:gd name="connsiteX29" fmla="*/ 3351 w 10000"/>
                    <a:gd name="connsiteY29" fmla="*/ 600 h 10000"/>
                    <a:gd name="connsiteX30" fmla="*/ 3665 w 10000"/>
                    <a:gd name="connsiteY30" fmla="*/ 600 h 10000"/>
                    <a:gd name="connsiteX31" fmla="*/ 0 w 10000"/>
                    <a:gd name="connsiteY31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3899 w 10000"/>
                    <a:gd name="connsiteY16" fmla="*/ 7337 h 10000"/>
                    <a:gd name="connsiteX17" fmla="*/ 3508 w 10000"/>
                    <a:gd name="connsiteY17" fmla="*/ 5295 h 10000"/>
                    <a:gd name="connsiteX18" fmla="*/ 2859 w 10000"/>
                    <a:gd name="connsiteY18" fmla="*/ 7749 h 10000"/>
                    <a:gd name="connsiteX19" fmla="*/ 2942 w 10000"/>
                    <a:gd name="connsiteY19" fmla="*/ 9009 h 10000"/>
                    <a:gd name="connsiteX20" fmla="*/ 2459 w 10000"/>
                    <a:gd name="connsiteY20" fmla="*/ 8288 h 10000"/>
                    <a:gd name="connsiteX21" fmla="*/ 1751 w 10000"/>
                    <a:gd name="connsiteY21" fmla="*/ 8808 h 10000"/>
                    <a:gd name="connsiteX22" fmla="*/ 4144 w 10000"/>
                    <a:gd name="connsiteY22" fmla="*/ 1656 h 10000"/>
                    <a:gd name="connsiteX23" fmla="*/ 5179 w 10000"/>
                    <a:gd name="connsiteY23" fmla="*/ 1453 h 10000"/>
                    <a:gd name="connsiteX24" fmla="*/ 4398 w 10000"/>
                    <a:gd name="connsiteY24" fmla="*/ 0 h 10000"/>
                    <a:gd name="connsiteX25" fmla="*/ 4398 w 10000"/>
                    <a:gd name="connsiteY25" fmla="*/ 0 h 10000"/>
                    <a:gd name="connsiteX26" fmla="*/ 4398 w 10000"/>
                    <a:gd name="connsiteY26" fmla="*/ 0 h 10000"/>
                    <a:gd name="connsiteX27" fmla="*/ 3351 w 10000"/>
                    <a:gd name="connsiteY27" fmla="*/ 0 h 10000"/>
                    <a:gd name="connsiteX28" fmla="*/ 3351 w 10000"/>
                    <a:gd name="connsiteY28" fmla="*/ 600 h 10000"/>
                    <a:gd name="connsiteX29" fmla="*/ 3665 w 10000"/>
                    <a:gd name="connsiteY29" fmla="*/ 600 h 10000"/>
                    <a:gd name="connsiteX30" fmla="*/ 0 w 10000"/>
                    <a:gd name="connsiteY30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3899 w 10000"/>
                    <a:gd name="connsiteY16" fmla="*/ 7337 h 10000"/>
                    <a:gd name="connsiteX17" fmla="*/ 2859 w 10000"/>
                    <a:gd name="connsiteY17" fmla="*/ 7749 h 10000"/>
                    <a:gd name="connsiteX18" fmla="*/ 2942 w 10000"/>
                    <a:gd name="connsiteY18" fmla="*/ 9009 h 10000"/>
                    <a:gd name="connsiteX19" fmla="*/ 2459 w 10000"/>
                    <a:gd name="connsiteY19" fmla="*/ 8288 h 10000"/>
                    <a:gd name="connsiteX20" fmla="*/ 1751 w 10000"/>
                    <a:gd name="connsiteY20" fmla="*/ 8808 h 10000"/>
                    <a:gd name="connsiteX21" fmla="*/ 4144 w 10000"/>
                    <a:gd name="connsiteY21" fmla="*/ 1656 h 10000"/>
                    <a:gd name="connsiteX22" fmla="*/ 5179 w 10000"/>
                    <a:gd name="connsiteY22" fmla="*/ 1453 h 10000"/>
                    <a:gd name="connsiteX23" fmla="*/ 4398 w 10000"/>
                    <a:gd name="connsiteY23" fmla="*/ 0 h 10000"/>
                    <a:gd name="connsiteX24" fmla="*/ 4398 w 10000"/>
                    <a:gd name="connsiteY24" fmla="*/ 0 h 10000"/>
                    <a:gd name="connsiteX25" fmla="*/ 4398 w 10000"/>
                    <a:gd name="connsiteY25" fmla="*/ 0 h 10000"/>
                    <a:gd name="connsiteX26" fmla="*/ 3351 w 10000"/>
                    <a:gd name="connsiteY26" fmla="*/ 0 h 10000"/>
                    <a:gd name="connsiteX27" fmla="*/ 3351 w 10000"/>
                    <a:gd name="connsiteY27" fmla="*/ 600 h 10000"/>
                    <a:gd name="connsiteX28" fmla="*/ 3665 w 10000"/>
                    <a:gd name="connsiteY28" fmla="*/ 600 h 10000"/>
                    <a:gd name="connsiteX29" fmla="*/ 0 w 10000"/>
                    <a:gd name="connsiteY29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2859 w 10000"/>
                    <a:gd name="connsiteY16" fmla="*/ 7749 h 10000"/>
                    <a:gd name="connsiteX17" fmla="*/ 2942 w 10000"/>
                    <a:gd name="connsiteY17" fmla="*/ 9009 h 10000"/>
                    <a:gd name="connsiteX18" fmla="*/ 2459 w 10000"/>
                    <a:gd name="connsiteY18" fmla="*/ 8288 h 10000"/>
                    <a:gd name="connsiteX19" fmla="*/ 1751 w 10000"/>
                    <a:gd name="connsiteY19" fmla="*/ 8808 h 10000"/>
                    <a:gd name="connsiteX20" fmla="*/ 4144 w 10000"/>
                    <a:gd name="connsiteY20" fmla="*/ 1656 h 10000"/>
                    <a:gd name="connsiteX21" fmla="*/ 5179 w 10000"/>
                    <a:gd name="connsiteY21" fmla="*/ 1453 h 10000"/>
                    <a:gd name="connsiteX22" fmla="*/ 4398 w 10000"/>
                    <a:gd name="connsiteY22" fmla="*/ 0 h 10000"/>
                    <a:gd name="connsiteX23" fmla="*/ 4398 w 10000"/>
                    <a:gd name="connsiteY23" fmla="*/ 0 h 10000"/>
                    <a:gd name="connsiteX24" fmla="*/ 4398 w 10000"/>
                    <a:gd name="connsiteY24" fmla="*/ 0 h 10000"/>
                    <a:gd name="connsiteX25" fmla="*/ 3351 w 10000"/>
                    <a:gd name="connsiteY25" fmla="*/ 0 h 10000"/>
                    <a:gd name="connsiteX26" fmla="*/ 3351 w 10000"/>
                    <a:gd name="connsiteY26" fmla="*/ 600 h 10000"/>
                    <a:gd name="connsiteX27" fmla="*/ 3665 w 10000"/>
                    <a:gd name="connsiteY27" fmla="*/ 600 h 10000"/>
                    <a:gd name="connsiteX28" fmla="*/ 0 w 10000"/>
                    <a:gd name="connsiteY28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2942 w 10000"/>
                    <a:gd name="connsiteY16" fmla="*/ 9009 h 10000"/>
                    <a:gd name="connsiteX17" fmla="*/ 2459 w 10000"/>
                    <a:gd name="connsiteY17" fmla="*/ 8288 h 10000"/>
                    <a:gd name="connsiteX18" fmla="*/ 1751 w 10000"/>
                    <a:gd name="connsiteY18" fmla="*/ 8808 h 10000"/>
                    <a:gd name="connsiteX19" fmla="*/ 4144 w 10000"/>
                    <a:gd name="connsiteY19" fmla="*/ 1656 h 10000"/>
                    <a:gd name="connsiteX20" fmla="*/ 5179 w 10000"/>
                    <a:gd name="connsiteY20" fmla="*/ 1453 h 10000"/>
                    <a:gd name="connsiteX21" fmla="*/ 4398 w 10000"/>
                    <a:gd name="connsiteY21" fmla="*/ 0 h 10000"/>
                    <a:gd name="connsiteX22" fmla="*/ 4398 w 10000"/>
                    <a:gd name="connsiteY22" fmla="*/ 0 h 10000"/>
                    <a:gd name="connsiteX23" fmla="*/ 4398 w 10000"/>
                    <a:gd name="connsiteY23" fmla="*/ 0 h 10000"/>
                    <a:gd name="connsiteX24" fmla="*/ 3351 w 10000"/>
                    <a:gd name="connsiteY24" fmla="*/ 0 h 10000"/>
                    <a:gd name="connsiteX25" fmla="*/ 3351 w 10000"/>
                    <a:gd name="connsiteY25" fmla="*/ 600 h 10000"/>
                    <a:gd name="connsiteX26" fmla="*/ 3665 w 10000"/>
                    <a:gd name="connsiteY26" fmla="*/ 600 h 10000"/>
                    <a:gd name="connsiteX27" fmla="*/ 0 w 10000"/>
                    <a:gd name="connsiteY27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2942 w 10000"/>
                    <a:gd name="connsiteY16" fmla="*/ 9009 h 10000"/>
                    <a:gd name="connsiteX17" fmla="*/ 1751 w 10000"/>
                    <a:gd name="connsiteY17" fmla="*/ 8808 h 10000"/>
                    <a:gd name="connsiteX18" fmla="*/ 4144 w 10000"/>
                    <a:gd name="connsiteY18" fmla="*/ 1656 h 10000"/>
                    <a:gd name="connsiteX19" fmla="*/ 5179 w 10000"/>
                    <a:gd name="connsiteY19" fmla="*/ 1453 h 10000"/>
                    <a:gd name="connsiteX20" fmla="*/ 4398 w 10000"/>
                    <a:gd name="connsiteY20" fmla="*/ 0 h 10000"/>
                    <a:gd name="connsiteX21" fmla="*/ 4398 w 10000"/>
                    <a:gd name="connsiteY21" fmla="*/ 0 h 10000"/>
                    <a:gd name="connsiteX22" fmla="*/ 4398 w 10000"/>
                    <a:gd name="connsiteY22" fmla="*/ 0 h 10000"/>
                    <a:gd name="connsiteX23" fmla="*/ 3351 w 10000"/>
                    <a:gd name="connsiteY23" fmla="*/ 0 h 10000"/>
                    <a:gd name="connsiteX24" fmla="*/ 3351 w 10000"/>
                    <a:gd name="connsiteY24" fmla="*/ 600 h 10000"/>
                    <a:gd name="connsiteX25" fmla="*/ 3665 w 10000"/>
                    <a:gd name="connsiteY25" fmla="*/ 600 h 10000"/>
                    <a:gd name="connsiteX26" fmla="*/ 0 w 10000"/>
                    <a:gd name="connsiteY26" fmla="*/ 9621 h 10000"/>
                    <a:gd name="connsiteX0" fmla="*/ 0 w 10000"/>
                    <a:gd name="connsiteY0" fmla="*/ 9621 h 10050"/>
                    <a:gd name="connsiteX1" fmla="*/ 1854 w 10000"/>
                    <a:gd name="connsiteY1" fmla="*/ 9621 h 10050"/>
                    <a:gd name="connsiteX2" fmla="*/ 9596 w 10000"/>
                    <a:gd name="connsiteY2" fmla="*/ 7749 h 10050"/>
                    <a:gd name="connsiteX3" fmla="*/ 10000 w 10000"/>
                    <a:gd name="connsiteY3" fmla="*/ 9009 h 10050"/>
                    <a:gd name="connsiteX4" fmla="*/ 9194 w 10000"/>
                    <a:gd name="connsiteY4" fmla="*/ 9625 h 10050"/>
                    <a:gd name="connsiteX5" fmla="*/ 9100 w 10000"/>
                    <a:gd name="connsiteY5" fmla="*/ 7882 h 10050"/>
                    <a:gd name="connsiteX6" fmla="*/ 7664 w 10000"/>
                    <a:gd name="connsiteY6" fmla="*/ 9311 h 10050"/>
                    <a:gd name="connsiteX7" fmla="*/ 8223 w 10000"/>
                    <a:gd name="connsiteY7" fmla="*/ 6819 h 10050"/>
                    <a:gd name="connsiteX8" fmla="*/ 7602 w 10000"/>
                    <a:gd name="connsiteY8" fmla="*/ 4035 h 10050"/>
                    <a:gd name="connsiteX9" fmla="*/ 7510 w 10000"/>
                    <a:gd name="connsiteY9" fmla="*/ 6318 h 10050"/>
                    <a:gd name="connsiteX10" fmla="*/ 6957 w 10000"/>
                    <a:gd name="connsiteY10" fmla="*/ 6819 h 10050"/>
                    <a:gd name="connsiteX11" fmla="*/ 7432 w 10000"/>
                    <a:gd name="connsiteY11" fmla="*/ 7882 h 10050"/>
                    <a:gd name="connsiteX12" fmla="*/ 5980 w 10000"/>
                    <a:gd name="connsiteY12" fmla="*/ 7027 h 10050"/>
                    <a:gd name="connsiteX13" fmla="*/ 6786 w 10000"/>
                    <a:gd name="connsiteY13" fmla="*/ 8808 h 10050"/>
                    <a:gd name="connsiteX14" fmla="*/ 4703 w 10000"/>
                    <a:gd name="connsiteY14" fmla="*/ 9311 h 10050"/>
                    <a:gd name="connsiteX15" fmla="*/ 3508 w 10000"/>
                    <a:gd name="connsiteY15" fmla="*/ 9108 h 10050"/>
                    <a:gd name="connsiteX16" fmla="*/ 1751 w 10000"/>
                    <a:gd name="connsiteY16" fmla="*/ 8808 h 10050"/>
                    <a:gd name="connsiteX17" fmla="*/ 4144 w 10000"/>
                    <a:gd name="connsiteY17" fmla="*/ 1656 h 10050"/>
                    <a:gd name="connsiteX18" fmla="*/ 5179 w 10000"/>
                    <a:gd name="connsiteY18" fmla="*/ 1453 h 10050"/>
                    <a:gd name="connsiteX19" fmla="*/ 4398 w 10000"/>
                    <a:gd name="connsiteY19" fmla="*/ 0 h 10050"/>
                    <a:gd name="connsiteX20" fmla="*/ 4398 w 10000"/>
                    <a:gd name="connsiteY20" fmla="*/ 0 h 10050"/>
                    <a:gd name="connsiteX21" fmla="*/ 4398 w 10000"/>
                    <a:gd name="connsiteY21" fmla="*/ 0 h 10050"/>
                    <a:gd name="connsiteX22" fmla="*/ 3351 w 10000"/>
                    <a:gd name="connsiteY22" fmla="*/ 0 h 10050"/>
                    <a:gd name="connsiteX23" fmla="*/ 3351 w 10000"/>
                    <a:gd name="connsiteY23" fmla="*/ 600 h 10050"/>
                    <a:gd name="connsiteX24" fmla="*/ 3665 w 10000"/>
                    <a:gd name="connsiteY24" fmla="*/ 600 h 10050"/>
                    <a:gd name="connsiteX25" fmla="*/ 0 w 10000"/>
                    <a:gd name="connsiteY25" fmla="*/ 9621 h 10050"/>
                    <a:gd name="connsiteX0" fmla="*/ 0 w 10000"/>
                    <a:gd name="connsiteY0" fmla="*/ 9621 h 10084"/>
                    <a:gd name="connsiteX1" fmla="*/ 1854 w 10000"/>
                    <a:gd name="connsiteY1" fmla="*/ 9621 h 10084"/>
                    <a:gd name="connsiteX2" fmla="*/ 9596 w 10000"/>
                    <a:gd name="connsiteY2" fmla="*/ 7749 h 10084"/>
                    <a:gd name="connsiteX3" fmla="*/ 10000 w 10000"/>
                    <a:gd name="connsiteY3" fmla="*/ 9009 h 10084"/>
                    <a:gd name="connsiteX4" fmla="*/ 9194 w 10000"/>
                    <a:gd name="connsiteY4" fmla="*/ 9625 h 10084"/>
                    <a:gd name="connsiteX5" fmla="*/ 9100 w 10000"/>
                    <a:gd name="connsiteY5" fmla="*/ 7882 h 10084"/>
                    <a:gd name="connsiteX6" fmla="*/ 7664 w 10000"/>
                    <a:gd name="connsiteY6" fmla="*/ 9311 h 10084"/>
                    <a:gd name="connsiteX7" fmla="*/ 8223 w 10000"/>
                    <a:gd name="connsiteY7" fmla="*/ 6819 h 10084"/>
                    <a:gd name="connsiteX8" fmla="*/ 7602 w 10000"/>
                    <a:gd name="connsiteY8" fmla="*/ 4035 h 10084"/>
                    <a:gd name="connsiteX9" fmla="*/ 7510 w 10000"/>
                    <a:gd name="connsiteY9" fmla="*/ 6318 h 10084"/>
                    <a:gd name="connsiteX10" fmla="*/ 6957 w 10000"/>
                    <a:gd name="connsiteY10" fmla="*/ 6819 h 10084"/>
                    <a:gd name="connsiteX11" fmla="*/ 7432 w 10000"/>
                    <a:gd name="connsiteY11" fmla="*/ 7882 h 10084"/>
                    <a:gd name="connsiteX12" fmla="*/ 5980 w 10000"/>
                    <a:gd name="connsiteY12" fmla="*/ 7027 h 10084"/>
                    <a:gd name="connsiteX13" fmla="*/ 6786 w 10000"/>
                    <a:gd name="connsiteY13" fmla="*/ 8808 h 10084"/>
                    <a:gd name="connsiteX14" fmla="*/ 4703 w 10000"/>
                    <a:gd name="connsiteY14" fmla="*/ 9311 h 10084"/>
                    <a:gd name="connsiteX15" fmla="*/ 1751 w 10000"/>
                    <a:gd name="connsiteY15" fmla="*/ 8808 h 10084"/>
                    <a:gd name="connsiteX16" fmla="*/ 4144 w 10000"/>
                    <a:gd name="connsiteY16" fmla="*/ 1656 h 10084"/>
                    <a:gd name="connsiteX17" fmla="*/ 5179 w 10000"/>
                    <a:gd name="connsiteY17" fmla="*/ 1453 h 10084"/>
                    <a:gd name="connsiteX18" fmla="*/ 4398 w 10000"/>
                    <a:gd name="connsiteY18" fmla="*/ 0 h 10084"/>
                    <a:gd name="connsiteX19" fmla="*/ 4398 w 10000"/>
                    <a:gd name="connsiteY19" fmla="*/ 0 h 10084"/>
                    <a:gd name="connsiteX20" fmla="*/ 4398 w 10000"/>
                    <a:gd name="connsiteY20" fmla="*/ 0 h 10084"/>
                    <a:gd name="connsiteX21" fmla="*/ 3351 w 10000"/>
                    <a:gd name="connsiteY21" fmla="*/ 0 h 10084"/>
                    <a:gd name="connsiteX22" fmla="*/ 3351 w 10000"/>
                    <a:gd name="connsiteY22" fmla="*/ 600 h 10084"/>
                    <a:gd name="connsiteX23" fmla="*/ 3665 w 10000"/>
                    <a:gd name="connsiteY23" fmla="*/ 600 h 10084"/>
                    <a:gd name="connsiteX24" fmla="*/ 0 w 10000"/>
                    <a:gd name="connsiteY24" fmla="*/ 9621 h 10084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1751 w 10000"/>
                    <a:gd name="connsiteY14" fmla="*/ 8808 h 10000"/>
                    <a:gd name="connsiteX15" fmla="*/ 4144 w 10000"/>
                    <a:gd name="connsiteY15" fmla="*/ 1656 h 10000"/>
                    <a:gd name="connsiteX16" fmla="*/ 5179 w 10000"/>
                    <a:gd name="connsiteY16" fmla="*/ 1453 h 10000"/>
                    <a:gd name="connsiteX17" fmla="*/ 4398 w 10000"/>
                    <a:gd name="connsiteY17" fmla="*/ 0 h 10000"/>
                    <a:gd name="connsiteX18" fmla="*/ 4398 w 10000"/>
                    <a:gd name="connsiteY18" fmla="*/ 0 h 10000"/>
                    <a:gd name="connsiteX19" fmla="*/ 4398 w 10000"/>
                    <a:gd name="connsiteY19" fmla="*/ 0 h 10000"/>
                    <a:gd name="connsiteX20" fmla="*/ 3351 w 10000"/>
                    <a:gd name="connsiteY20" fmla="*/ 0 h 10000"/>
                    <a:gd name="connsiteX21" fmla="*/ 3351 w 10000"/>
                    <a:gd name="connsiteY21" fmla="*/ 600 h 10000"/>
                    <a:gd name="connsiteX22" fmla="*/ 3665 w 10000"/>
                    <a:gd name="connsiteY22" fmla="*/ 600 h 10000"/>
                    <a:gd name="connsiteX23" fmla="*/ 0 w 10000"/>
                    <a:gd name="connsiteY23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1751 w 10000"/>
                    <a:gd name="connsiteY13" fmla="*/ 8808 h 10000"/>
                    <a:gd name="connsiteX14" fmla="*/ 4144 w 10000"/>
                    <a:gd name="connsiteY14" fmla="*/ 1656 h 10000"/>
                    <a:gd name="connsiteX15" fmla="*/ 5179 w 10000"/>
                    <a:gd name="connsiteY15" fmla="*/ 1453 h 10000"/>
                    <a:gd name="connsiteX16" fmla="*/ 4398 w 10000"/>
                    <a:gd name="connsiteY16" fmla="*/ 0 h 10000"/>
                    <a:gd name="connsiteX17" fmla="*/ 4398 w 10000"/>
                    <a:gd name="connsiteY17" fmla="*/ 0 h 10000"/>
                    <a:gd name="connsiteX18" fmla="*/ 4398 w 10000"/>
                    <a:gd name="connsiteY18" fmla="*/ 0 h 10000"/>
                    <a:gd name="connsiteX19" fmla="*/ 3351 w 10000"/>
                    <a:gd name="connsiteY19" fmla="*/ 0 h 10000"/>
                    <a:gd name="connsiteX20" fmla="*/ 3351 w 10000"/>
                    <a:gd name="connsiteY20" fmla="*/ 600 h 10000"/>
                    <a:gd name="connsiteX21" fmla="*/ 3665 w 10000"/>
                    <a:gd name="connsiteY21" fmla="*/ 600 h 10000"/>
                    <a:gd name="connsiteX22" fmla="*/ 0 w 10000"/>
                    <a:gd name="connsiteY22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1751 w 10000"/>
                    <a:gd name="connsiteY12" fmla="*/ 8808 h 10000"/>
                    <a:gd name="connsiteX13" fmla="*/ 4144 w 10000"/>
                    <a:gd name="connsiteY13" fmla="*/ 1656 h 10000"/>
                    <a:gd name="connsiteX14" fmla="*/ 5179 w 10000"/>
                    <a:gd name="connsiteY14" fmla="*/ 1453 h 10000"/>
                    <a:gd name="connsiteX15" fmla="*/ 4398 w 10000"/>
                    <a:gd name="connsiteY15" fmla="*/ 0 h 10000"/>
                    <a:gd name="connsiteX16" fmla="*/ 4398 w 10000"/>
                    <a:gd name="connsiteY16" fmla="*/ 0 h 10000"/>
                    <a:gd name="connsiteX17" fmla="*/ 4398 w 10000"/>
                    <a:gd name="connsiteY17" fmla="*/ 0 h 10000"/>
                    <a:gd name="connsiteX18" fmla="*/ 3351 w 10000"/>
                    <a:gd name="connsiteY18" fmla="*/ 0 h 10000"/>
                    <a:gd name="connsiteX19" fmla="*/ 3351 w 10000"/>
                    <a:gd name="connsiteY19" fmla="*/ 600 h 10000"/>
                    <a:gd name="connsiteX20" fmla="*/ 3665 w 10000"/>
                    <a:gd name="connsiteY20" fmla="*/ 600 h 10000"/>
                    <a:gd name="connsiteX21" fmla="*/ 0 w 10000"/>
                    <a:gd name="connsiteY21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7432 w 10000"/>
                    <a:gd name="connsiteY10" fmla="*/ 7882 h 10000"/>
                    <a:gd name="connsiteX11" fmla="*/ 1751 w 10000"/>
                    <a:gd name="connsiteY11" fmla="*/ 8808 h 10000"/>
                    <a:gd name="connsiteX12" fmla="*/ 4144 w 10000"/>
                    <a:gd name="connsiteY12" fmla="*/ 1656 h 10000"/>
                    <a:gd name="connsiteX13" fmla="*/ 5179 w 10000"/>
                    <a:gd name="connsiteY13" fmla="*/ 1453 h 10000"/>
                    <a:gd name="connsiteX14" fmla="*/ 4398 w 10000"/>
                    <a:gd name="connsiteY14" fmla="*/ 0 h 10000"/>
                    <a:gd name="connsiteX15" fmla="*/ 4398 w 10000"/>
                    <a:gd name="connsiteY15" fmla="*/ 0 h 10000"/>
                    <a:gd name="connsiteX16" fmla="*/ 4398 w 10000"/>
                    <a:gd name="connsiteY16" fmla="*/ 0 h 10000"/>
                    <a:gd name="connsiteX17" fmla="*/ 3351 w 10000"/>
                    <a:gd name="connsiteY17" fmla="*/ 0 h 10000"/>
                    <a:gd name="connsiteX18" fmla="*/ 3351 w 10000"/>
                    <a:gd name="connsiteY18" fmla="*/ 600 h 10000"/>
                    <a:gd name="connsiteX19" fmla="*/ 3665 w 10000"/>
                    <a:gd name="connsiteY19" fmla="*/ 600 h 10000"/>
                    <a:gd name="connsiteX20" fmla="*/ 0 w 10000"/>
                    <a:gd name="connsiteY20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510 w 10000"/>
                    <a:gd name="connsiteY8" fmla="*/ 6318 h 10000"/>
                    <a:gd name="connsiteX9" fmla="*/ 7432 w 10000"/>
                    <a:gd name="connsiteY9" fmla="*/ 7882 h 10000"/>
                    <a:gd name="connsiteX10" fmla="*/ 1751 w 10000"/>
                    <a:gd name="connsiteY10" fmla="*/ 8808 h 10000"/>
                    <a:gd name="connsiteX11" fmla="*/ 4144 w 10000"/>
                    <a:gd name="connsiteY11" fmla="*/ 1656 h 10000"/>
                    <a:gd name="connsiteX12" fmla="*/ 5179 w 10000"/>
                    <a:gd name="connsiteY12" fmla="*/ 1453 h 10000"/>
                    <a:gd name="connsiteX13" fmla="*/ 4398 w 10000"/>
                    <a:gd name="connsiteY13" fmla="*/ 0 h 10000"/>
                    <a:gd name="connsiteX14" fmla="*/ 4398 w 10000"/>
                    <a:gd name="connsiteY14" fmla="*/ 0 h 10000"/>
                    <a:gd name="connsiteX15" fmla="*/ 4398 w 10000"/>
                    <a:gd name="connsiteY15" fmla="*/ 0 h 10000"/>
                    <a:gd name="connsiteX16" fmla="*/ 3351 w 10000"/>
                    <a:gd name="connsiteY16" fmla="*/ 0 h 10000"/>
                    <a:gd name="connsiteX17" fmla="*/ 3351 w 10000"/>
                    <a:gd name="connsiteY17" fmla="*/ 600 h 10000"/>
                    <a:gd name="connsiteX18" fmla="*/ 3665 w 10000"/>
                    <a:gd name="connsiteY18" fmla="*/ 600 h 10000"/>
                    <a:gd name="connsiteX19" fmla="*/ 0 w 10000"/>
                    <a:gd name="connsiteY19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432 w 10000"/>
                    <a:gd name="connsiteY8" fmla="*/ 7882 h 10000"/>
                    <a:gd name="connsiteX9" fmla="*/ 1751 w 10000"/>
                    <a:gd name="connsiteY9" fmla="*/ 8808 h 10000"/>
                    <a:gd name="connsiteX10" fmla="*/ 4144 w 10000"/>
                    <a:gd name="connsiteY10" fmla="*/ 1656 h 10000"/>
                    <a:gd name="connsiteX11" fmla="*/ 5179 w 10000"/>
                    <a:gd name="connsiteY11" fmla="*/ 1453 h 10000"/>
                    <a:gd name="connsiteX12" fmla="*/ 4398 w 10000"/>
                    <a:gd name="connsiteY12" fmla="*/ 0 h 10000"/>
                    <a:gd name="connsiteX13" fmla="*/ 4398 w 10000"/>
                    <a:gd name="connsiteY13" fmla="*/ 0 h 10000"/>
                    <a:gd name="connsiteX14" fmla="*/ 4398 w 10000"/>
                    <a:gd name="connsiteY14" fmla="*/ 0 h 10000"/>
                    <a:gd name="connsiteX15" fmla="*/ 3351 w 10000"/>
                    <a:gd name="connsiteY15" fmla="*/ 0 h 10000"/>
                    <a:gd name="connsiteX16" fmla="*/ 3351 w 10000"/>
                    <a:gd name="connsiteY16" fmla="*/ 600 h 10000"/>
                    <a:gd name="connsiteX17" fmla="*/ 3665 w 10000"/>
                    <a:gd name="connsiteY17" fmla="*/ 600 h 10000"/>
                    <a:gd name="connsiteX18" fmla="*/ 0 w 10000"/>
                    <a:gd name="connsiteY18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7432 w 10000"/>
                    <a:gd name="connsiteY7" fmla="*/ 7882 h 10000"/>
                    <a:gd name="connsiteX8" fmla="*/ 1751 w 10000"/>
                    <a:gd name="connsiteY8" fmla="*/ 8808 h 10000"/>
                    <a:gd name="connsiteX9" fmla="*/ 4144 w 10000"/>
                    <a:gd name="connsiteY9" fmla="*/ 1656 h 10000"/>
                    <a:gd name="connsiteX10" fmla="*/ 5179 w 10000"/>
                    <a:gd name="connsiteY10" fmla="*/ 1453 h 10000"/>
                    <a:gd name="connsiteX11" fmla="*/ 4398 w 10000"/>
                    <a:gd name="connsiteY11" fmla="*/ 0 h 10000"/>
                    <a:gd name="connsiteX12" fmla="*/ 4398 w 10000"/>
                    <a:gd name="connsiteY12" fmla="*/ 0 h 10000"/>
                    <a:gd name="connsiteX13" fmla="*/ 4398 w 10000"/>
                    <a:gd name="connsiteY13" fmla="*/ 0 h 10000"/>
                    <a:gd name="connsiteX14" fmla="*/ 3351 w 10000"/>
                    <a:gd name="connsiteY14" fmla="*/ 0 h 10000"/>
                    <a:gd name="connsiteX15" fmla="*/ 3351 w 10000"/>
                    <a:gd name="connsiteY15" fmla="*/ 600 h 10000"/>
                    <a:gd name="connsiteX16" fmla="*/ 3665 w 10000"/>
                    <a:gd name="connsiteY16" fmla="*/ 600 h 10000"/>
                    <a:gd name="connsiteX17" fmla="*/ 0 w 10000"/>
                    <a:gd name="connsiteY17" fmla="*/ 9621 h 10000"/>
                    <a:gd name="connsiteX0" fmla="*/ 0 w 10000"/>
                    <a:gd name="connsiteY0" fmla="*/ 9621 h 10084"/>
                    <a:gd name="connsiteX1" fmla="*/ 1854 w 10000"/>
                    <a:gd name="connsiteY1" fmla="*/ 9621 h 10084"/>
                    <a:gd name="connsiteX2" fmla="*/ 9596 w 10000"/>
                    <a:gd name="connsiteY2" fmla="*/ 7749 h 10084"/>
                    <a:gd name="connsiteX3" fmla="*/ 10000 w 10000"/>
                    <a:gd name="connsiteY3" fmla="*/ 9009 h 10084"/>
                    <a:gd name="connsiteX4" fmla="*/ 9194 w 10000"/>
                    <a:gd name="connsiteY4" fmla="*/ 9625 h 10084"/>
                    <a:gd name="connsiteX5" fmla="*/ 9100 w 10000"/>
                    <a:gd name="connsiteY5" fmla="*/ 7882 h 10084"/>
                    <a:gd name="connsiteX6" fmla="*/ 7664 w 10000"/>
                    <a:gd name="connsiteY6" fmla="*/ 9311 h 10084"/>
                    <a:gd name="connsiteX7" fmla="*/ 1751 w 10000"/>
                    <a:gd name="connsiteY7" fmla="*/ 8808 h 10084"/>
                    <a:gd name="connsiteX8" fmla="*/ 4144 w 10000"/>
                    <a:gd name="connsiteY8" fmla="*/ 1656 h 10084"/>
                    <a:gd name="connsiteX9" fmla="*/ 5179 w 10000"/>
                    <a:gd name="connsiteY9" fmla="*/ 1453 h 10084"/>
                    <a:gd name="connsiteX10" fmla="*/ 4398 w 10000"/>
                    <a:gd name="connsiteY10" fmla="*/ 0 h 10084"/>
                    <a:gd name="connsiteX11" fmla="*/ 4398 w 10000"/>
                    <a:gd name="connsiteY11" fmla="*/ 0 h 10084"/>
                    <a:gd name="connsiteX12" fmla="*/ 4398 w 10000"/>
                    <a:gd name="connsiteY12" fmla="*/ 0 h 10084"/>
                    <a:gd name="connsiteX13" fmla="*/ 3351 w 10000"/>
                    <a:gd name="connsiteY13" fmla="*/ 0 h 10084"/>
                    <a:gd name="connsiteX14" fmla="*/ 3351 w 10000"/>
                    <a:gd name="connsiteY14" fmla="*/ 600 h 10084"/>
                    <a:gd name="connsiteX15" fmla="*/ 3665 w 10000"/>
                    <a:gd name="connsiteY15" fmla="*/ 600 h 10084"/>
                    <a:gd name="connsiteX16" fmla="*/ 0 w 10000"/>
                    <a:gd name="connsiteY16" fmla="*/ 9621 h 10084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1751 w 10000"/>
                    <a:gd name="connsiteY6" fmla="*/ 8808 h 10000"/>
                    <a:gd name="connsiteX7" fmla="*/ 4144 w 10000"/>
                    <a:gd name="connsiteY7" fmla="*/ 1656 h 10000"/>
                    <a:gd name="connsiteX8" fmla="*/ 5179 w 10000"/>
                    <a:gd name="connsiteY8" fmla="*/ 1453 h 10000"/>
                    <a:gd name="connsiteX9" fmla="*/ 4398 w 10000"/>
                    <a:gd name="connsiteY9" fmla="*/ 0 h 10000"/>
                    <a:gd name="connsiteX10" fmla="*/ 4398 w 10000"/>
                    <a:gd name="connsiteY10" fmla="*/ 0 h 10000"/>
                    <a:gd name="connsiteX11" fmla="*/ 4398 w 10000"/>
                    <a:gd name="connsiteY11" fmla="*/ 0 h 10000"/>
                    <a:gd name="connsiteX12" fmla="*/ 3351 w 10000"/>
                    <a:gd name="connsiteY12" fmla="*/ 0 h 10000"/>
                    <a:gd name="connsiteX13" fmla="*/ 3351 w 10000"/>
                    <a:gd name="connsiteY13" fmla="*/ 600 h 10000"/>
                    <a:gd name="connsiteX14" fmla="*/ 3665 w 10000"/>
                    <a:gd name="connsiteY14" fmla="*/ 600 h 10000"/>
                    <a:gd name="connsiteX15" fmla="*/ 0 w 10000"/>
                    <a:gd name="connsiteY15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00 w 10000"/>
                    <a:gd name="connsiteY4" fmla="*/ 7882 h 10000"/>
                    <a:gd name="connsiteX5" fmla="*/ 1751 w 10000"/>
                    <a:gd name="connsiteY5" fmla="*/ 8808 h 10000"/>
                    <a:gd name="connsiteX6" fmla="*/ 4144 w 10000"/>
                    <a:gd name="connsiteY6" fmla="*/ 1656 h 10000"/>
                    <a:gd name="connsiteX7" fmla="*/ 5179 w 10000"/>
                    <a:gd name="connsiteY7" fmla="*/ 1453 h 10000"/>
                    <a:gd name="connsiteX8" fmla="*/ 4398 w 10000"/>
                    <a:gd name="connsiteY8" fmla="*/ 0 h 10000"/>
                    <a:gd name="connsiteX9" fmla="*/ 4398 w 10000"/>
                    <a:gd name="connsiteY9" fmla="*/ 0 h 10000"/>
                    <a:gd name="connsiteX10" fmla="*/ 4398 w 10000"/>
                    <a:gd name="connsiteY10" fmla="*/ 0 h 10000"/>
                    <a:gd name="connsiteX11" fmla="*/ 3351 w 10000"/>
                    <a:gd name="connsiteY11" fmla="*/ 0 h 10000"/>
                    <a:gd name="connsiteX12" fmla="*/ 3351 w 10000"/>
                    <a:gd name="connsiteY12" fmla="*/ 600 h 10000"/>
                    <a:gd name="connsiteX13" fmla="*/ 3665 w 10000"/>
                    <a:gd name="connsiteY13" fmla="*/ 600 h 10000"/>
                    <a:gd name="connsiteX14" fmla="*/ 0 w 10000"/>
                    <a:gd name="connsiteY14" fmla="*/ 9621 h 10000"/>
                    <a:gd name="connsiteX0" fmla="*/ 0 w 10804"/>
                    <a:gd name="connsiteY0" fmla="*/ 9621 h 10000"/>
                    <a:gd name="connsiteX1" fmla="*/ 1854 w 10804"/>
                    <a:gd name="connsiteY1" fmla="*/ 9621 h 10000"/>
                    <a:gd name="connsiteX2" fmla="*/ 9596 w 10804"/>
                    <a:gd name="connsiteY2" fmla="*/ 7749 h 10000"/>
                    <a:gd name="connsiteX3" fmla="*/ 9100 w 10804"/>
                    <a:gd name="connsiteY3" fmla="*/ 7882 h 10000"/>
                    <a:gd name="connsiteX4" fmla="*/ 1751 w 10804"/>
                    <a:gd name="connsiteY4" fmla="*/ 8808 h 10000"/>
                    <a:gd name="connsiteX5" fmla="*/ 4144 w 10804"/>
                    <a:gd name="connsiteY5" fmla="*/ 1656 h 10000"/>
                    <a:gd name="connsiteX6" fmla="*/ 5179 w 10804"/>
                    <a:gd name="connsiteY6" fmla="*/ 1453 h 10000"/>
                    <a:gd name="connsiteX7" fmla="*/ 4398 w 10804"/>
                    <a:gd name="connsiteY7" fmla="*/ 0 h 10000"/>
                    <a:gd name="connsiteX8" fmla="*/ 4398 w 10804"/>
                    <a:gd name="connsiteY8" fmla="*/ 0 h 10000"/>
                    <a:gd name="connsiteX9" fmla="*/ 4398 w 10804"/>
                    <a:gd name="connsiteY9" fmla="*/ 0 h 10000"/>
                    <a:gd name="connsiteX10" fmla="*/ 3351 w 10804"/>
                    <a:gd name="connsiteY10" fmla="*/ 0 h 10000"/>
                    <a:gd name="connsiteX11" fmla="*/ 3351 w 10804"/>
                    <a:gd name="connsiteY11" fmla="*/ 600 h 10000"/>
                    <a:gd name="connsiteX12" fmla="*/ 3665 w 10804"/>
                    <a:gd name="connsiteY12" fmla="*/ 600 h 10000"/>
                    <a:gd name="connsiteX13" fmla="*/ 0 w 10804"/>
                    <a:gd name="connsiteY13" fmla="*/ 9621 h 10000"/>
                    <a:gd name="connsiteX0" fmla="*/ 0 w 9100"/>
                    <a:gd name="connsiteY0" fmla="*/ 9621 h 10000"/>
                    <a:gd name="connsiteX1" fmla="*/ 1854 w 9100"/>
                    <a:gd name="connsiteY1" fmla="*/ 9621 h 10000"/>
                    <a:gd name="connsiteX2" fmla="*/ 9100 w 9100"/>
                    <a:gd name="connsiteY2" fmla="*/ 7882 h 10000"/>
                    <a:gd name="connsiteX3" fmla="*/ 1751 w 9100"/>
                    <a:gd name="connsiteY3" fmla="*/ 8808 h 10000"/>
                    <a:gd name="connsiteX4" fmla="*/ 4144 w 9100"/>
                    <a:gd name="connsiteY4" fmla="*/ 1656 h 10000"/>
                    <a:gd name="connsiteX5" fmla="*/ 5179 w 9100"/>
                    <a:gd name="connsiteY5" fmla="*/ 1453 h 10000"/>
                    <a:gd name="connsiteX6" fmla="*/ 4398 w 9100"/>
                    <a:gd name="connsiteY6" fmla="*/ 0 h 10000"/>
                    <a:gd name="connsiteX7" fmla="*/ 4398 w 9100"/>
                    <a:gd name="connsiteY7" fmla="*/ 0 h 10000"/>
                    <a:gd name="connsiteX8" fmla="*/ 4398 w 9100"/>
                    <a:gd name="connsiteY8" fmla="*/ 0 h 10000"/>
                    <a:gd name="connsiteX9" fmla="*/ 3351 w 9100"/>
                    <a:gd name="connsiteY9" fmla="*/ 0 h 10000"/>
                    <a:gd name="connsiteX10" fmla="*/ 3351 w 9100"/>
                    <a:gd name="connsiteY10" fmla="*/ 600 h 10000"/>
                    <a:gd name="connsiteX11" fmla="*/ 3665 w 9100"/>
                    <a:gd name="connsiteY11" fmla="*/ 600 h 10000"/>
                    <a:gd name="connsiteX12" fmla="*/ 0 w 9100"/>
                    <a:gd name="connsiteY12" fmla="*/ 9621 h 10000"/>
                    <a:gd name="connsiteX0" fmla="*/ 0 w 5691"/>
                    <a:gd name="connsiteY0" fmla="*/ 9621 h 10000"/>
                    <a:gd name="connsiteX1" fmla="*/ 2037 w 5691"/>
                    <a:gd name="connsiteY1" fmla="*/ 9621 h 10000"/>
                    <a:gd name="connsiteX2" fmla="*/ 1924 w 5691"/>
                    <a:gd name="connsiteY2" fmla="*/ 8808 h 10000"/>
                    <a:gd name="connsiteX3" fmla="*/ 4554 w 5691"/>
                    <a:gd name="connsiteY3" fmla="*/ 1656 h 10000"/>
                    <a:gd name="connsiteX4" fmla="*/ 5691 w 5691"/>
                    <a:gd name="connsiteY4" fmla="*/ 1453 h 10000"/>
                    <a:gd name="connsiteX5" fmla="*/ 4833 w 5691"/>
                    <a:gd name="connsiteY5" fmla="*/ 0 h 10000"/>
                    <a:gd name="connsiteX6" fmla="*/ 4833 w 5691"/>
                    <a:gd name="connsiteY6" fmla="*/ 0 h 10000"/>
                    <a:gd name="connsiteX7" fmla="*/ 4833 w 5691"/>
                    <a:gd name="connsiteY7" fmla="*/ 0 h 10000"/>
                    <a:gd name="connsiteX8" fmla="*/ 3682 w 5691"/>
                    <a:gd name="connsiteY8" fmla="*/ 0 h 10000"/>
                    <a:gd name="connsiteX9" fmla="*/ 3682 w 5691"/>
                    <a:gd name="connsiteY9" fmla="*/ 600 h 10000"/>
                    <a:gd name="connsiteX10" fmla="*/ 4027 w 5691"/>
                    <a:gd name="connsiteY10" fmla="*/ 600 h 10000"/>
                    <a:gd name="connsiteX11" fmla="*/ 0 w 5691"/>
                    <a:gd name="connsiteY11" fmla="*/ 9621 h 10000"/>
                    <a:gd name="connsiteX0" fmla="*/ 0 w 10000"/>
                    <a:gd name="connsiteY0" fmla="*/ 9621 h 10000"/>
                    <a:gd name="connsiteX1" fmla="*/ 3579 w 10000"/>
                    <a:gd name="connsiteY1" fmla="*/ 9621 h 10000"/>
                    <a:gd name="connsiteX2" fmla="*/ 4773 w 10000"/>
                    <a:gd name="connsiteY2" fmla="*/ 8822 h 10000"/>
                    <a:gd name="connsiteX3" fmla="*/ 8002 w 10000"/>
                    <a:gd name="connsiteY3" fmla="*/ 1656 h 10000"/>
                    <a:gd name="connsiteX4" fmla="*/ 10000 w 10000"/>
                    <a:gd name="connsiteY4" fmla="*/ 1453 h 10000"/>
                    <a:gd name="connsiteX5" fmla="*/ 8492 w 10000"/>
                    <a:gd name="connsiteY5" fmla="*/ 0 h 10000"/>
                    <a:gd name="connsiteX6" fmla="*/ 8492 w 10000"/>
                    <a:gd name="connsiteY6" fmla="*/ 0 h 10000"/>
                    <a:gd name="connsiteX7" fmla="*/ 8492 w 10000"/>
                    <a:gd name="connsiteY7" fmla="*/ 0 h 10000"/>
                    <a:gd name="connsiteX8" fmla="*/ 6470 w 10000"/>
                    <a:gd name="connsiteY8" fmla="*/ 0 h 10000"/>
                    <a:gd name="connsiteX9" fmla="*/ 6470 w 10000"/>
                    <a:gd name="connsiteY9" fmla="*/ 600 h 10000"/>
                    <a:gd name="connsiteX10" fmla="*/ 7076 w 10000"/>
                    <a:gd name="connsiteY10" fmla="*/ 600 h 10000"/>
                    <a:gd name="connsiteX11" fmla="*/ 0 w 10000"/>
                    <a:gd name="connsiteY11" fmla="*/ 9621 h 10000"/>
                    <a:gd name="connsiteX0" fmla="*/ 384 w 10384"/>
                    <a:gd name="connsiteY0" fmla="*/ 9621 h 10991"/>
                    <a:gd name="connsiteX1" fmla="*/ 5157 w 10384"/>
                    <a:gd name="connsiteY1" fmla="*/ 8822 h 10991"/>
                    <a:gd name="connsiteX2" fmla="*/ 8386 w 10384"/>
                    <a:gd name="connsiteY2" fmla="*/ 1656 h 10991"/>
                    <a:gd name="connsiteX3" fmla="*/ 10384 w 10384"/>
                    <a:gd name="connsiteY3" fmla="*/ 1453 h 10991"/>
                    <a:gd name="connsiteX4" fmla="*/ 8876 w 10384"/>
                    <a:gd name="connsiteY4" fmla="*/ 0 h 10991"/>
                    <a:gd name="connsiteX5" fmla="*/ 8876 w 10384"/>
                    <a:gd name="connsiteY5" fmla="*/ 0 h 10991"/>
                    <a:gd name="connsiteX6" fmla="*/ 8876 w 10384"/>
                    <a:gd name="connsiteY6" fmla="*/ 0 h 10991"/>
                    <a:gd name="connsiteX7" fmla="*/ 6854 w 10384"/>
                    <a:gd name="connsiteY7" fmla="*/ 0 h 10991"/>
                    <a:gd name="connsiteX8" fmla="*/ 6854 w 10384"/>
                    <a:gd name="connsiteY8" fmla="*/ 600 h 10991"/>
                    <a:gd name="connsiteX9" fmla="*/ 7460 w 10384"/>
                    <a:gd name="connsiteY9" fmla="*/ 600 h 10991"/>
                    <a:gd name="connsiteX10" fmla="*/ 384 w 10384"/>
                    <a:gd name="connsiteY10" fmla="*/ 9621 h 10991"/>
                    <a:gd name="connsiteX0" fmla="*/ 384 w 10384"/>
                    <a:gd name="connsiteY0" fmla="*/ 9621 h 11747"/>
                    <a:gd name="connsiteX1" fmla="*/ 3964 w 10384"/>
                    <a:gd name="connsiteY1" fmla="*/ 10420 h 11747"/>
                    <a:gd name="connsiteX2" fmla="*/ 8386 w 10384"/>
                    <a:gd name="connsiteY2" fmla="*/ 1656 h 11747"/>
                    <a:gd name="connsiteX3" fmla="*/ 10384 w 10384"/>
                    <a:gd name="connsiteY3" fmla="*/ 1453 h 11747"/>
                    <a:gd name="connsiteX4" fmla="*/ 8876 w 10384"/>
                    <a:gd name="connsiteY4" fmla="*/ 0 h 11747"/>
                    <a:gd name="connsiteX5" fmla="*/ 8876 w 10384"/>
                    <a:gd name="connsiteY5" fmla="*/ 0 h 11747"/>
                    <a:gd name="connsiteX6" fmla="*/ 8876 w 10384"/>
                    <a:gd name="connsiteY6" fmla="*/ 0 h 11747"/>
                    <a:gd name="connsiteX7" fmla="*/ 6854 w 10384"/>
                    <a:gd name="connsiteY7" fmla="*/ 0 h 11747"/>
                    <a:gd name="connsiteX8" fmla="*/ 6854 w 10384"/>
                    <a:gd name="connsiteY8" fmla="*/ 600 h 11747"/>
                    <a:gd name="connsiteX9" fmla="*/ 7460 w 10384"/>
                    <a:gd name="connsiteY9" fmla="*/ 600 h 11747"/>
                    <a:gd name="connsiteX10" fmla="*/ 384 w 10384"/>
                    <a:gd name="connsiteY10" fmla="*/ 9621 h 11747"/>
                    <a:gd name="connsiteX0" fmla="*/ 384 w 10384"/>
                    <a:gd name="connsiteY0" fmla="*/ 9621 h 10991"/>
                    <a:gd name="connsiteX1" fmla="*/ 3964 w 10384"/>
                    <a:gd name="connsiteY1" fmla="*/ 10420 h 10991"/>
                    <a:gd name="connsiteX2" fmla="*/ 8386 w 10384"/>
                    <a:gd name="connsiteY2" fmla="*/ 1656 h 10991"/>
                    <a:gd name="connsiteX3" fmla="*/ 10384 w 10384"/>
                    <a:gd name="connsiteY3" fmla="*/ 1453 h 10991"/>
                    <a:gd name="connsiteX4" fmla="*/ 8876 w 10384"/>
                    <a:gd name="connsiteY4" fmla="*/ 0 h 10991"/>
                    <a:gd name="connsiteX5" fmla="*/ 8876 w 10384"/>
                    <a:gd name="connsiteY5" fmla="*/ 0 h 10991"/>
                    <a:gd name="connsiteX6" fmla="*/ 8876 w 10384"/>
                    <a:gd name="connsiteY6" fmla="*/ 0 h 10991"/>
                    <a:gd name="connsiteX7" fmla="*/ 6854 w 10384"/>
                    <a:gd name="connsiteY7" fmla="*/ 0 h 10991"/>
                    <a:gd name="connsiteX8" fmla="*/ 6854 w 10384"/>
                    <a:gd name="connsiteY8" fmla="*/ 600 h 10991"/>
                    <a:gd name="connsiteX9" fmla="*/ 7460 w 10384"/>
                    <a:gd name="connsiteY9" fmla="*/ 600 h 10991"/>
                    <a:gd name="connsiteX10" fmla="*/ 384 w 10384"/>
                    <a:gd name="connsiteY10" fmla="*/ 9621 h 10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384" h="10991">
                      <a:moveTo>
                        <a:pt x="384" y="9621"/>
                      </a:moveTo>
                      <a:cubicBezTo>
                        <a:pt x="0" y="10991"/>
                        <a:pt x="1323" y="9845"/>
                        <a:pt x="3964" y="10420"/>
                      </a:cubicBezTo>
                      <a:lnTo>
                        <a:pt x="8386" y="1656"/>
                      </a:lnTo>
                      <a:lnTo>
                        <a:pt x="10384" y="1453"/>
                      </a:lnTo>
                      <a:lnTo>
                        <a:pt x="8876" y="0"/>
                      </a:lnTo>
                      <a:lnTo>
                        <a:pt x="8876" y="0"/>
                      </a:lnTo>
                      <a:lnTo>
                        <a:pt x="8876" y="0"/>
                      </a:lnTo>
                      <a:lnTo>
                        <a:pt x="6854" y="0"/>
                      </a:lnTo>
                      <a:lnTo>
                        <a:pt x="6854" y="600"/>
                      </a:lnTo>
                      <a:lnTo>
                        <a:pt x="7460" y="600"/>
                      </a:lnTo>
                      <a:lnTo>
                        <a:pt x="384" y="96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sz="18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Unicode MS" pitchFamily="50" charset="-127"/>
                    <a:ea typeface="Arial Unicode MS" pitchFamily="50" charset="-127"/>
                    <a:cs typeface="Arial" pitchFamily="34" charset="0"/>
                  </a:endParaRPr>
                </a:p>
              </p:txBody>
            </p:sp>
          </p:grpSp>
        </p:grpSp>
        <p:pic>
          <p:nvPicPr>
            <p:cNvPr id="10" name="Picture 2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80" y="3267895"/>
              <a:ext cx="1349375" cy="134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직선 화살표 연결선 10"/>
            <p:cNvCxnSpPr/>
            <p:nvPr/>
          </p:nvCxnSpPr>
          <p:spPr>
            <a:xfrm rot="16200000" flipH="1">
              <a:off x="3303777" y="2892948"/>
              <a:ext cx="1368852" cy="1152334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11"/>
            <p:cNvCxnSpPr/>
            <p:nvPr/>
          </p:nvCxnSpPr>
          <p:spPr>
            <a:xfrm rot="16200000" flipH="1">
              <a:off x="3484773" y="2784964"/>
              <a:ext cx="1295804" cy="1152334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그룹 11"/>
            <p:cNvGrpSpPr>
              <a:grpSpLocks/>
            </p:cNvGrpSpPr>
            <p:nvPr/>
          </p:nvGrpSpPr>
          <p:grpSpPr bwMode="auto">
            <a:xfrm>
              <a:off x="1756278" y="2691141"/>
              <a:ext cx="720080" cy="813856"/>
              <a:chOff x="1403648" y="2039080"/>
              <a:chExt cx="720080" cy="813856"/>
            </a:xfrm>
          </p:grpSpPr>
          <p:sp>
            <p:nvSpPr>
              <p:cNvPr id="22" name="원호 21"/>
              <p:cNvSpPr/>
              <p:nvPr/>
            </p:nvSpPr>
            <p:spPr>
              <a:xfrm>
                <a:off x="1403648" y="2276872"/>
                <a:ext cx="576064" cy="576064"/>
              </a:xfrm>
              <a:prstGeom prst="arc">
                <a:avLst>
                  <a:gd name="adj1" fmla="val 15990491"/>
                  <a:gd name="adj2" fmla="val 0"/>
                </a:avLst>
              </a:prstGeom>
              <a:ln w="25400"/>
              <a:scene3d>
                <a:camera prst="orthographicFront">
                  <a:rot lat="1080000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ko-KR" altLang="en-US" sz="18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Unicode MS" pitchFamily="50" charset="-127"/>
                  <a:ea typeface="Arial Unicode MS" pitchFamily="50" charset="-127"/>
                  <a:cs typeface="Arial" pitchFamily="34" charset="0"/>
                </a:endParaRPr>
              </a:p>
            </p:txBody>
          </p:sp>
          <p:sp>
            <p:nvSpPr>
              <p:cNvPr id="23" name="원호 22"/>
              <p:cNvSpPr/>
              <p:nvPr/>
            </p:nvSpPr>
            <p:spPr>
              <a:xfrm>
                <a:off x="1619672" y="2132856"/>
                <a:ext cx="432048" cy="432048"/>
              </a:xfrm>
              <a:prstGeom prst="arc">
                <a:avLst>
                  <a:gd name="adj1" fmla="val 15990491"/>
                  <a:gd name="adj2" fmla="val 0"/>
                </a:avLst>
              </a:prstGeom>
              <a:ln w="25400"/>
              <a:scene3d>
                <a:camera prst="orthographicFront">
                  <a:rot lat="1080000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ko-KR" altLang="en-US" sz="18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Unicode MS" pitchFamily="50" charset="-127"/>
                  <a:ea typeface="Arial Unicode MS" pitchFamily="50" charset="-127"/>
                  <a:cs typeface="Arial" pitchFamily="34" charset="0"/>
                </a:endParaRPr>
              </a:p>
            </p:txBody>
          </p:sp>
          <p:sp>
            <p:nvSpPr>
              <p:cNvPr id="24" name="원호 23"/>
              <p:cNvSpPr/>
              <p:nvPr/>
            </p:nvSpPr>
            <p:spPr>
              <a:xfrm>
                <a:off x="1835696" y="2039080"/>
                <a:ext cx="288032" cy="288032"/>
              </a:xfrm>
              <a:prstGeom prst="arc">
                <a:avLst>
                  <a:gd name="adj1" fmla="val 15990491"/>
                  <a:gd name="adj2" fmla="val 0"/>
                </a:avLst>
              </a:prstGeom>
              <a:ln w="25400"/>
              <a:scene3d>
                <a:camera prst="orthographicFront">
                  <a:rot lat="1080000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ko-KR" altLang="en-US" sz="18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Unicode MS" pitchFamily="50" charset="-127"/>
                  <a:ea typeface="Arial Unicode MS" pitchFamily="50" charset="-127"/>
                  <a:cs typeface="Arial" pitchFamily="34" charset="0"/>
                </a:endParaRPr>
              </a:p>
            </p:txBody>
          </p:sp>
        </p:grpSp>
        <p:pic>
          <p:nvPicPr>
            <p:cNvPr id="14" name="Picture 3" descr="coms_3_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1" t="16281" r="23878" b="13817"/>
            <a:stretch>
              <a:fillRect/>
            </a:stretch>
          </p:blipFill>
          <p:spPr bwMode="auto">
            <a:xfrm>
              <a:off x="2841569" y="1895412"/>
              <a:ext cx="1703444" cy="96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그룹 14"/>
            <p:cNvGrpSpPr>
              <a:grpSpLocks/>
            </p:cNvGrpSpPr>
            <p:nvPr/>
          </p:nvGrpSpPr>
          <p:grpSpPr bwMode="auto">
            <a:xfrm>
              <a:off x="6188482" y="4286256"/>
              <a:ext cx="1679817" cy="988409"/>
              <a:chOff x="6117044" y="4429132"/>
              <a:chExt cx="1679817" cy="988409"/>
            </a:xfrm>
          </p:grpSpPr>
          <p:pic>
            <p:nvPicPr>
              <p:cNvPr id="17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7044" y="4429132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4938" y="4487273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0826" y="4535739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9986" y="4570434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9469" y="4630149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직선 연결선 15"/>
            <p:cNvCxnSpPr/>
            <p:nvPr/>
          </p:nvCxnSpPr>
          <p:spPr>
            <a:xfrm>
              <a:off x="5143976" y="4714103"/>
              <a:ext cx="999263" cy="1587"/>
            </a:xfrm>
            <a:prstGeom prst="line">
              <a:avLst/>
            </a:prstGeom>
            <a:ln w="50800">
              <a:solidFill>
                <a:schemeClr val="bg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367496" y="936427"/>
            <a:ext cx="8856984" cy="6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175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kumimoji="0" lang="en-US" altLang="ko-KR" sz="1800" b="1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 </a:t>
            </a:r>
            <a:r>
              <a:rPr kumimoji="0" lang="en-US" altLang="ko-KR" sz="1800" b="1" dirty="0" smtClean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GK-2A </a:t>
            </a:r>
            <a:r>
              <a:rPr kumimoji="0" lang="en-US" altLang="ko-KR" sz="1800" b="1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for the next generation Meteorological Imager </a:t>
            </a:r>
            <a:r>
              <a:rPr kumimoji="0" lang="en-US" altLang="ko-KR" sz="1800" b="1" dirty="0" smtClean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and </a:t>
            </a:r>
            <a:r>
              <a:rPr kumimoji="0" lang="en-US" altLang="ko-KR" sz="1800" b="1" dirty="0" err="1" smtClean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SWx</a:t>
            </a:r>
            <a:r>
              <a:rPr kumimoji="0" lang="en-US" altLang="ko-KR" sz="1800" b="1" dirty="0" smtClean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 monitoring</a:t>
            </a:r>
            <a:endParaRPr kumimoji="0" lang="en-US" altLang="ko-KR" sz="1800" b="1" dirty="0"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  <a:p>
            <a:pPr fontAlgn="auto">
              <a:spcBef>
                <a:spcPts val="175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kumimoji="0" lang="en-US" altLang="ko-KR" sz="1800" b="1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 </a:t>
            </a:r>
            <a:r>
              <a:rPr kumimoji="0" lang="en-US" altLang="ko-KR" sz="1800" b="1" dirty="0" smtClean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GK-2B </a:t>
            </a:r>
            <a:r>
              <a:rPr kumimoji="0" lang="en-US" altLang="ko-KR" sz="1800" b="1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for the </a:t>
            </a:r>
            <a:r>
              <a:rPr kumimoji="0" lang="en-US" altLang="ko-KR" sz="1800" b="1" dirty="0" smtClean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Ocean Color </a:t>
            </a:r>
            <a:r>
              <a:rPr kumimoji="0" lang="en-US" altLang="ko-KR" sz="1800" b="1" dirty="0">
                <a:latin typeface="나눔고딕" pitchFamily="50" charset="-127"/>
                <a:ea typeface="나눔고딕" pitchFamily="50" charset="-127"/>
                <a:cs typeface="Arial" pitchFamily="34" charset="0"/>
              </a:rPr>
              <a:t>and Atmospheric Trace Gas monitoring</a:t>
            </a:r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3572893" y="5447912"/>
            <a:ext cx="19352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Ground Segment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49433" y="5446982"/>
            <a:ext cx="241444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Data Processing System</a:t>
            </a:r>
            <a:endParaRPr kumimoji="0" lang="ko-KR" altLang="en-US" sz="1600" b="1" kern="0" dirty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53" name="Freeform 6"/>
          <p:cNvSpPr>
            <a:spLocks/>
          </p:cNvSpPr>
          <p:nvPr/>
        </p:nvSpPr>
        <p:spPr bwMode="auto">
          <a:xfrm rot="10800000" flipH="1" flipV="1">
            <a:off x="3336926" y="2429145"/>
            <a:ext cx="396875" cy="63500"/>
          </a:xfrm>
          <a:custGeom>
            <a:avLst/>
            <a:gdLst>
              <a:gd name="T0" fmla="*/ 0 w 272"/>
              <a:gd name="T1" fmla="*/ 129 h 181"/>
              <a:gd name="T2" fmla="*/ 83 w 272"/>
              <a:gd name="T3" fmla="*/ 0 h 181"/>
              <a:gd name="T4" fmla="*/ 248 w 272"/>
              <a:gd name="T5" fmla="*/ 0 h 181"/>
              <a:gd name="T6" fmla="*/ 0 60000 65536"/>
              <a:gd name="T7" fmla="*/ 0 60000 65536"/>
              <a:gd name="T8" fmla="*/ 0 60000 65536"/>
              <a:gd name="T9" fmla="*/ 0 w 272"/>
              <a:gd name="T10" fmla="*/ 0 h 181"/>
              <a:gd name="T11" fmla="*/ 272 w 272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181">
                <a:moveTo>
                  <a:pt x="0" y="181"/>
                </a:moveTo>
                <a:lnTo>
                  <a:pt x="91" y="0"/>
                </a:lnTo>
                <a:lnTo>
                  <a:pt x="272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 type="triangle" w="sm" len="med"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 kern="0" dirty="0">
              <a:solidFill>
                <a:prstClr val="black">
                  <a:lumMod val="65000"/>
                  <a:lumOff val="35000"/>
                </a:prstClr>
              </a:solidFill>
              <a:latin typeface="Arial Unicode MS" pitchFamily="50" charset="-127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77344" y="1590997"/>
            <a:ext cx="684803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" pitchFamily="34" charset="0"/>
              </a:rPr>
              <a:t>KMA</a:t>
            </a:r>
          </a:p>
        </p:txBody>
      </p:sp>
      <p:pic>
        <p:nvPicPr>
          <p:cNvPr id="55" name="Picture 2" descr="D:\박준동\report\2011\업무보고\후속위성\COMS2-B.gif"/>
          <p:cNvPicPr>
            <a:picLocks noChangeAspect="1" noChangeArrowheads="1"/>
          </p:cNvPicPr>
          <p:nvPr/>
        </p:nvPicPr>
        <p:blipFill>
          <a:blip r:embed="rId5" cstate="print">
            <a:lum bright="35000" contrast="-35000"/>
          </a:blip>
          <a:srcRect/>
          <a:stretch>
            <a:fillRect/>
          </a:stretch>
        </p:blipFill>
        <p:spPr bwMode="auto">
          <a:xfrm>
            <a:off x="6432686" y="2106882"/>
            <a:ext cx="1414474" cy="92869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5972132" y="3777656"/>
            <a:ext cx="24479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Ocean /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Environmental Sensor</a:t>
            </a:r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2555876" y="3143520"/>
            <a:ext cx="2520950" cy="70788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" pitchFamily="34" charset="0"/>
              </a:rPr>
              <a:t>Geo-KOMPSAT-2A</a:t>
            </a:r>
          </a:p>
          <a:p>
            <a:pPr algn="ctr"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" pitchFamily="34" charset="0"/>
              </a:rPr>
              <a:t>(May, 2018)</a:t>
            </a: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5768975" y="3143520"/>
            <a:ext cx="2759075" cy="70788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" pitchFamily="34" charset="0"/>
              </a:rPr>
              <a:t>Geo-KOMPSAT-2B</a:t>
            </a:r>
          </a:p>
          <a:p>
            <a:pPr algn="ctr"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" pitchFamily="34" charset="0"/>
              </a:rPr>
              <a:t>(Dec. 2018)</a:t>
            </a:r>
          </a:p>
        </p:txBody>
      </p:sp>
      <p:sp>
        <p:nvSpPr>
          <p:cNvPr id="59" name="직사각형 58"/>
          <p:cNvSpPr/>
          <p:nvPr/>
        </p:nvSpPr>
        <p:spPr>
          <a:xfrm>
            <a:off x="85726" y="5879573"/>
            <a:ext cx="8915400" cy="89255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61925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GB" altLang="ko-KR" sz="18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GK-2A Data Service plan </a:t>
            </a:r>
          </a:p>
          <a:p>
            <a:pPr marL="447675" indent="-285750" fontAlgn="auto" latinLnBrk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GB" altLang="ko-KR" sz="17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[Via Satellite] Broadcast </a:t>
            </a:r>
            <a:r>
              <a:rPr kumimoji="0" lang="en-GB" altLang="ko-KR" sz="17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all </a:t>
            </a:r>
            <a:r>
              <a:rPr kumimoji="0" lang="en-GB" altLang="ko-KR" sz="17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16 </a:t>
            </a:r>
            <a:r>
              <a:rPr kumimoji="0" lang="en-GB" altLang="ko-KR" sz="17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channels data </a:t>
            </a:r>
            <a:r>
              <a:rPr kumimoji="0" lang="en-GB" altLang="ko-KR" sz="17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of </a:t>
            </a:r>
            <a:r>
              <a:rPr kumimoji="0" lang="en-US" altLang="ko-KR" sz="17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GK-2A </a:t>
            </a:r>
            <a:r>
              <a:rPr kumimoji="0" lang="en-GB" altLang="ko-KR" sz="17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meteorological observations</a:t>
            </a:r>
          </a:p>
          <a:p>
            <a:pPr marL="447675" indent="-285750" fontAlgn="auto" latinLnBrk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GB" altLang="ko-KR" sz="17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[Via Landline] Web-based data service system will be operated</a:t>
            </a:r>
            <a:endParaRPr kumimoji="0" lang="en-GB" altLang="ko-KR" sz="1700" b="1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72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3"/>
          <p:cNvSpPr>
            <a:spLocks noGrp="1"/>
          </p:cNvSpPr>
          <p:nvPr>
            <p:ph type="title"/>
          </p:nvPr>
        </p:nvSpPr>
        <p:spPr>
          <a:xfrm>
            <a:off x="1" y="91440"/>
            <a:ext cx="8963024" cy="725488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Geo-KOMPSAT-2A Payload</a:t>
            </a:r>
            <a:endParaRPr lang="ko-KR" altLang="en-US" sz="2800" dirty="0"/>
          </a:p>
        </p:txBody>
      </p:sp>
      <p:sp>
        <p:nvSpPr>
          <p:cNvPr id="3" name="직사각형 2"/>
          <p:cNvSpPr/>
          <p:nvPr/>
        </p:nvSpPr>
        <p:spPr>
          <a:xfrm>
            <a:off x="514449" y="1093351"/>
            <a:ext cx="6753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spcBef>
                <a:spcPct val="20000"/>
              </a:spcBef>
            </a:pP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AMI(Advanced Meteorological Imager)</a:t>
            </a:r>
            <a:endParaRPr lang="en-US" altLang="ko-KR" b="1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832853"/>
              </p:ext>
            </p:extLst>
          </p:nvPr>
        </p:nvGraphicFramePr>
        <p:xfrm>
          <a:off x="538530" y="1549865"/>
          <a:ext cx="5184575" cy="3729242"/>
        </p:xfrm>
        <a:graphic>
          <a:graphicData uri="http://schemas.openxmlformats.org/drawingml/2006/table">
            <a:tbl>
              <a:tblPr bandCol="1"/>
              <a:tblGrid>
                <a:gridCol w="1081999"/>
                <a:gridCol w="1442664"/>
                <a:gridCol w="1329956"/>
                <a:gridCol w="1329956"/>
              </a:tblGrid>
              <a:tr h="214093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Center wavelength</a:t>
                      </a:r>
                      <a:r>
                        <a:rPr lang="en-US" altLang="ko-KR" sz="105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el-GR" altLang="ko-KR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μ</a:t>
                      </a:r>
                      <a:r>
                        <a:rPr lang="en-US" altLang="ko-KR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m)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1686" marR="11686" marT="11686" marB="1168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09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AMI (Resolution)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FF0000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ABI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AHI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</a:t>
                      </a:r>
                      <a:r>
                        <a:rPr lang="en-US" altLang="ko-KR" sz="105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blue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0.47  (1km)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0.47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0.46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2 green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0.511 (1km)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0.51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3 </a:t>
                      </a:r>
                      <a:r>
                        <a:rPr lang="en-US" altLang="ko-KR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red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0.64 (0.5km)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0.64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0.64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4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0.856 (1km)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0.865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0.86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5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1.38 (2km)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1.378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6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1.61 (2km)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1.61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1.6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2.25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2.3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7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3.830 (2km)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3.90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3.9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8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6.241 (2km)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6.185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6.2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9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6.952 (2km)</a:t>
                      </a: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6.95</a:t>
                      </a: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7.0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10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7.344 (2km)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7.34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7.3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11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8.592 (2km)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8.50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8.6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12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9.625 (2km)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9.61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9.6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13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10.403 (2lkm)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10.35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10.4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14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11.212 (2km)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11.2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11.2</a:t>
                      </a:r>
                      <a:endParaRPr lang="ko-KR" alt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15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12.364 (2km)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12.3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12.3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16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13.31 (2km)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13.3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13.3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11155" y="1503099"/>
            <a:ext cx="2880320" cy="23762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v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s. AHI</a:t>
            </a:r>
          </a:p>
          <a:p>
            <a:pPr>
              <a:spcBef>
                <a:spcPts val="600"/>
              </a:spcBef>
            </a:pPr>
            <a:r>
              <a:rPr lang="ko-KR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   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-</a:t>
            </a:r>
            <a:r>
              <a:rPr lang="ko-KR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addition    1.38 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m (NIR)</a:t>
            </a:r>
          </a:p>
          <a:p>
            <a:pPr>
              <a:spcBef>
                <a:spcPts val="600"/>
              </a:spcBef>
            </a:pP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  - subtraction 2.3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  <a:sym typeface="Symbol" panose="05050102010706020507" pitchFamily="18" charset="2"/>
              </a:rPr>
              <a:t> 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m</a:t>
            </a:r>
            <a:r>
              <a:rPr lang="ko-KR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(NIR)</a:t>
            </a:r>
          </a:p>
          <a:p>
            <a:pPr marL="360000" indent="-457200">
              <a:spcBef>
                <a:spcPts val="600"/>
              </a:spcBef>
            </a:pP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1.38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  <a:sym typeface="Symbol" panose="05050102010706020507" pitchFamily="18" charset="2"/>
              </a:rPr>
              <a:t> 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m 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: favorable for  cirrus cloud detection, cloud type and amount</a:t>
            </a:r>
          </a:p>
          <a:p>
            <a:pPr marL="360000" indent="-457200">
              <a:spcBef>
                <a:spcPts val="600"/>
              </a:spcBef>
            </a:pP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2.3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  <a:sym typeface="Symbol" panose="05050102010706020507" pitchFamily="18" charset="2"/>
              </a:rPr>
              <a:t> 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m 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anose="020B0604020202020204" pitchFamily="34" charset="0"/>
              </a:rPr>
              <a:t>: favorable for Land/cloud Properties</a:t>
            </a:r>
            <a:endParaRPr lang="ko-KR" alt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3163" y="3879363"/>
            <a:ext cx="2808312" cy="2149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514449" y="5319523"/>
            <a:ext cx="7056784" cy="111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spcBef>
                <a:spcPct val="20000"/>
              </a:spcBef>
            </a:pP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KSEM(Korea Space </a:t>
            </a:r>
            <a:r>
              <a:rPr lang="en-US" altLang="ko-KR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wEather</a:t>
            </a:r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 Monitor)</a:t>
            </a:r>
          </a:p>
          <a:p>
            <a:pPr marL="285750" indent="-285750" latinLnBrk="0">
              <a:spcBef>
                <a:spcPct val="20000"/>
              </a:spcBef>
              <a:buFont typeface="Arial"/>
              <a:buChar char="•"/>
            </a:pP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PD : Particle Detector</a:t>
            </a:r>
          </a:p>
          <a:p>
            <a:pPr marL="285750" indent="-285750" latinLnBrk="0">
              <a:spcBef>
                <a:spcPct val="20000"/>
              </a:spcBef>
              <a:buFont typeface="Arial"/>
              <a:buChar char="•"/>
            </a:pP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MG : Magnetometer</a:t>
            </a:r>
          </a:p>
          <a:p>
            <a:pPr marL="285750" indent="-285750" latinLnBrk="0">
              <a:spcBef>
                <a:spcPct val="20000"/>
              </a:spcBef>
              <a:buFont typeface="Arial"/>
              <a:buChar char="•"/>
            </a:pP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CM : Charging Monitor</a:t>
            </a: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9" name="포인트가 5개인 별 8"/>
          <p:cNvSpPr/>
          <p:nvPr/>
        </p:nvSpPr>
        <p:spPr>
          <a:xfrm>
            <a:off x="251520" y="2110755"/>
            <a:ext cx="216024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포인트가 5개인 별 9"/>
          <p:cNvSpPr/>
          <p:nvPr/>
        </p:nvSpPr>
        <p:spPr>
          <a:xfrm>
            <a:off x="251520" y="2830835"/>
            <a:ext cx="216024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포인트가 5개인 별 10"/>
          <p:cNvSpPr/>
          <p:nvPr/>
        </p:nvSpPr>
        <p:spPr>
          <a:xfrm>
            <a:off x="251520" y="3190875"/>
            <a:ext cx="216024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003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3"/>
          <p:cNvSpPr>
            <a:spLocks noGrp="1"/>
          </p:cNvSpPr>
          <p:nvPr>
            <p:ph type="title"/>
          </p:nvPr>
        </p:nvSpPr>
        <p:spPr>
          <a:xfrm>
            <a:off x="1" y="91440"/>
            <a:ext cx="8963024" cy="725488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Geo-KOMPSAT-2A AMI Observation Timeline (Draft)</a:t>
            </a:r>
            <a:endParaRPr lang="ko-KR" altLang="en-US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t="13934" r="10143"/>
          <a:stretch/>
        </p:blipFill>
        <p:spPr bwMode="auto">
          <a:xfrm>
            <a:off x="1619672" y="2293296"/>
            <a:ext cx="3446684" cy="325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직선 연결선 12"/>
          <p:cNvCxnSpPr/>
          <p:nvPr/>
        </p:nvCxnSpPr>
        <p:spPr>
          <a:xfrm>
            <a:off x="323528" y="2276872"/>
            <a:ext cx="7920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323528" y="5571238"/>
            <a:ext cx="7920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>
            <a:off x="971600" y="2293295"/>
            <a:ext cx="0" cy="327794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04253" y="5677762"/>
            <a:ext cx="167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Full Disk</a:t>
            </a:r>
          </a:p>
          <a:p>
            <a:pPr algn="ctr"/>
            <a:r>
              <a:rPr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Every 10 min</a:t>
            </a:r>
            <a:endParaRPr lang="ko-KR" altLang="en-US" sz="14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2361" y="5567524"/>
            <a:ext cx="1944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ELA</a:t>
            </a:r>
          </a:p>
          <a:p>
            <a:pPr algn="ctr"/>
            <a:r>
              <a:rPr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Every 2 min</a:t>
            </a:r>
          </a:p>
          <a:p>
            <a:pPr algn="ctr"/>
            <a:r>
              <a:rPr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(</a:t>
            </a:r>
            <a:r>
              <a:rPr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3800 X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2400 </a:t>
            </a:r>
            <a:r>
              <a:rPr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km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)</a:t>
            </a:r>
            <a:endParaRPr lang="ko-KR" altLang="en-US" sz="1400" b="1" dirty="0">
              <a:solidFill>
                <a:prstClr val="black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67544" y="3537012"/>
            <a:ext cx="96853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ko-KR" sz="1600" dirty="0">
                <a:solidFill>
                  <a:prstClr val="black"/>
                </a:solidFill>
              </a:rPr>
              <a:t>10 min</a:t>
            </a:r>
            <a:r>
              <a:rPr lang="en-US" altLang="ko-KR" sz="1600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en-US" altLang="ko-KR" sz="1600" dirty="0" smtClean="0">
                <a:solidFill>
                  <a:prstClr val="black"/>
                </a:solidFill>
              </a:rPr>
              <a:t>Timeline</a:t>
            </a:r>
            <a:endParaRPr lang="ko-KR" altLang="en-US" sz="1600" dirty="0">
              <a:solidFill>
                <a:prstClr val="black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12266"/>
            <a:ext cx="100531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60266"/>
            <a:ext cx="100531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04074"/>
            <a:ext cx="100531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52145"/>
            <a:ext cx="100531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814" y="4900145"/>
            <a:ext cx="100531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8" t="29961" r="27084" b="29498"/>
          <a:stretch>
            <a:fillRect/>
          </a:stretch>
        </p:blipFill>
        <p:spPr bwMode="auto">
          <a:xfrm>
            <a:off x="7295852" y="2420366"/>
            <a:ext cx="444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8" t="29961" r="27084" b="29498"/>
          <a:stretch>
            <a:fillRect/>
          </a:stretch>
        </p:blipFill>
        <p:spPr bwMode="auto">
          <a:xfrm>
            <a:off x="7295852" y="3068366"/>
            <a:ext cx="444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8" t="29961" r="27084" b="29498"/>
          <a:stretch>
            <a:fillRect/>
          </a:stretch>
        </p:blipFill>
        <p:spPr bwMode="auto">
          <a:xfrm>
            <a:off x="7295852" y="3704820"/>
            <a:ext cx="444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8" t="29961" r="27084" b="29498"/>
          <a:stretch>
            <a:fillRect/>
          </a:stretch>
        </p:blipFill>
        <p:spPr bwMode="auto">
          <a:xfrm>
            <a:off x="7295852" y="4360245"/>
            <a:ext cx="444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8" t="29961" r="27084" b="29498"/>
          <a:stretch>
            <a:fillRect/>
          </a:stretch>
        </p:blipFill>
        <p:spPr bwMode="auto">
          <a:xfrm>
            <a:off x="7295852" y="5008245"/>
            <a:ext cx="4445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732240" y="5571238"/>
            <a:ext cx="17732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LA</a:t>
            </a:r>
          </a:p>
          <a:p>
            <a:pPr algn="ctr"/>
            <a:r>
              <a:rPr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Every 2 min</a:t>
            </a:r>
          </a:p>
          <a:p>
            <a:pPr algn="ctr"/>
            <a:r>
              <a:rPr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(1000 </a:t>
            </a:r>
            <a:r>
              <a:rPr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X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1000 </a:t>
            </a:r>
            <a:r>
              <a:rPr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km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)</a:t>
            </a:r>
            <a:endParaRPr lang="ko-KR" altLang="en-US" sz="1400" b="1" dirty="0">
              <a:solidFill>
                <a:prstClr val="black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323528" y="1184702"/>
            <a:ext cx="8020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altLang="ko-KR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 10 min. time slot : FD 1 + </a:t>
            </a:r>
            <a:r>
              <a:rPr lang="en-US" altLang="ko-KR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ELA</a:t>
            </a:r>
            <a:r>
              <a:rPr lang="ko-KR" altLang="en-US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 </a:t>
            </a:r>
            <a:r>
              <a:rPr lang="en-US" altLang="ko-KR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5</a:t>
            </a:r>
            <a:r>
              <a:rPr lang="ko-KR" altLang="en-US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 </a:t>
            </a:r>
            <a:r>
              <a:rPr lang="en-US" altLang="ko-KR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+ LA </a:t>
            </a:r>
            <a:r>
              <a:rPr lang="en-US" altLang="ko-KR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5</a:t>
            </a:r>
            <a:endParaRPr lang="en-US" altLang="ko-KR" sz="2000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  <a:cs typeface="Arial Unicode MS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517988"/>
            <a:ext cx="4598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prstClr val="black"/>
                </a:solidFill>
              </a:rPr>
              <a:t>FD : Full Disk, ELA : Extended Local Area, LA : Local Area</a:t>
            </a:r>
            <a:endParaRPr lang="ko-KR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8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3"/>
          <p:cNvSpPr>
            <a:spLocks noGrp="1"/>
          </p:cNvSpPr>
          <p:nvPr>
            <p:ph type="title"/>
          </p:nvPr>
        </p:nvSpPr>
        <p:spPr>
          <a:xfrm>
            <a:off x="1" y="91440"/>
            <a:ext cx="8963024" cy="725488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Geo-KOMPSAT-2A Level 2 Products</a:t>
            </a:r>
            <a:endParaRPr lang="ko-KR" altLang="en-US" sz="2800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626090"/>
              </p:ext>
            </p:extLst>
          </p:nvPr>
        </p:nvGraphicFramePr>
        <p:xfrm>
          <a:off x="251520" y="914791"/>
          <a:ext cx="8712968" cy="5577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78242"/>
                <a:gridCol w="2178242"/>
                <a:gridCol w="2178242"/>
                <a:gridCol w="2178242"/>
              </a:tblGrid>
              <a:tr h="31236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Sce</a:t>
                      </a:r>
                      <a:r>
                        <a:rPr lang="en-US" altLang="ko-KR" sz="1200" baseline="0" dirty="0" smtClean="0"/>
                        <a:t>ne &amp; Surface Analysis (13)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Cloud &amp; Precipitation (14)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Aerosol &amp; Radiation (14)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Atmospheric</a:t>
                      </a:r>
                      <a:r>
                        <a:rPr lang="en-US" altLang="ko-KR" sz="1200" baseline="0" dirty="0" smtClean="0"/>
                        <a:t> condition &amp; Aviation (11)</a:t>
                      </a:r>
                      <a:endParaRPr lang="ko-KR" altLang="en-US" sz="1200" dirty="0"/>
                    </a:p>
                  </a:txBody>
                  <a:tcPr anchor="ctr"/>
                </a:tc>
              </a:tr>
              <a:tr h="3123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Cloud detection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Cloud Top Temperature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Aerosol Detection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Atmospheric</a:t>
                      </a:r>
                      <a:r>
                        <a:rPr lang="en-US" altLang="ko-KR" sz="1200" b="1" baseline="0" dirty="0" smtClean="0">
                          <a:solidFill>
                            <a:srgbClr val="0000FF"/>
                          </a:solidFill>
                        </a:rPr>
                        <a:t> Motion Vector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3123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Snow Cover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Cloud Top Pressure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Aerosol Optical Depth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Vertical Temperature Profile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20045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Sea Ice</a:t>
                      </a:r>
                      <a:r>
                        <a:rPr lang="en-US" altLang="ko-KR" sz="1200" b="1" baseline="0" dirty="0" smtClean="0">
                          <a:solidFill>
                            <a:srgbClr val="0000FF"/>
                          </a:solidFill>
                        </a:rPr>
                        <a:t> Cover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Cloud Top Height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Asian</a:t>
                      </a:r>
                      <a:r>
                        <a:rPr lang="en-US" altLang="ko-KR" sz="1200" b="1" baseline="0" dirty="0" smtClean="0">
                          <a:solidFill>
                            <a:srgbClr val="0000FF"/>
                          </a:solidFill>
                        </a:rPr>
                        <a:t> Dust Detection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Vertical Moisture Profile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20045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Fog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Cloud Type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Asian Dust</a:t>
                      </a:r>
                      <a:r>
                        <a:rPr lang="en-US" altLang="ko-KR" sz="1200" b="1" baseline="0" dirty="0" smtClean="0">
                          <a:solidFill>
                            <a:srgbClr val="0000FF"/>
                          </a:solidFill>
                        </a:rPr>
                        <a:t> Optical Depth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Stability</a:t>
                      </a:r>
                      <a:r>
                        <a:rPr lang="en-US" altLang="ko-KR" sz="1200" b="1" baseline="0" dirty="0" smtClean="0">
                          <a:solidFill>
                            <a:srgbClr val="0000FF"/>
                          </a:solidFill>
                        </a:rPr>
                        <a:t> Index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20045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Sea Surface Temperature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Cloud Phase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Aerosol Particle Size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Total </a:t>
                      </a:r>
                      <a:r>
                        <a:rPr lang="en-US" altLang="ko-KR" sz="1200" dirty="0" err="1" smtClean="0"/>
                        <a:t>Precipitable</a:t>
                      </a:r>
                      <a:r>
                        <a:rPr lang="en-US" altLang="ko-KR" sz="1200" dirty="0" smtClean="0"/>
                        <a:t> Water</a:t>
                      </a:r>
                      <a:endParaRPr lang="ko-KR" altLang="en-US" sz="1200" dirty="0"/>
                    </a:p>
                  </a:txBody>
                  <a:tcPr anchor="ctr"/>
                </a:tc>
              </a:tr>
              <a:tr h="3123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Land</a:t>
                      </a:r>
                      <a:r>
                        <a:rPr lang="en-US" altLang="ko-KR" sz="1200" b="1" baseline="0" dirty="0" smtClean="0">
                          <a:solidFill>
                            <a:srgbClr val="0000FF"/>
                          </a:solidFill>
                        </a:rPr>
                        <a:t> Surface Temperature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Cloud Amount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Volcanic</a:t>
                      </a:r>
                      <a:r>
                        <a:rPr lang="en-US" altLang="ko-KR" sz="1200" b="1" baseline="0" dirty="0" smtClean="0">
                          <a:solidFill>
                            <a:srgbClr val="0000FF"/>
                          </a:solidFill>
                        </a:rPr>
                        <a:t> Ash Detection and Height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err="1" smtClean="0"/>
                        <a:t>Tropopause</a:t>
                      </a:r>
                      <a:r>
                        <a:rPr lang="en-US" altLang="ko-KR" sz="1200" baseline="0" dirty="0" smtClean="0"/>
                        <a:t> Folding Turbulence</a:t>
                      </a:r>
                      <a:endParaRPr lang="ko-KR" altLang="en-US" sz="1200" dirty="0"/>
                    </a:p>
                  </a:txBody>
                  <a:tcPr anchor="ctr"/>
                </a:tc>
              </a:tr>
              <a:tr h="20045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Surface Emissivity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Cloud Optical Depth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Visibility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Total</a:t>
                      </a:r>
                      <a:r>
                        <a:rPr lang="en-US" altLang="ko-KR" sz="1200" b="1" baseline="0" dirty="0" smtClean="0">
                          <a:solidFill>
                            <a:srgbClr val="0000FF"/>
                          </a:solidFill>
                        </a:rPr>
                        <a:t> Ozone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187417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Surface Albedo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Cloud Effective Radius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Radiances</a:t>
                      </a:r>
                      <a:endParaRPr lang="ko-KR" alt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SO</a:t>
                      </a:r>
                      <a:r>
                        <a:rPr lang="en-US" altLang="ko-KR" sz="1200" baseline="-25000" dirty="0" smtClean="0"/>
                        <a:t>2</a:t>
                      </a:r>
                      <a:r>
                        <a:rPr lang="en-US" altLang="ko-KR" sz="1200" baseline="0" dirty="0" smtClean="0"/>
                        <a:t> Detection</a:t>
                      </a:r>
                      <a:endParaRPr lang="ko-KR" altLang="en-US" sz="1200" dirty="0"/>
                    </a:p>
                  </a:txBody>
                  <a:tcPr anchor="ctr"/>
                </a:tc>
              </a:tr>
              <a:tr h="3123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Fire</a:t>
                      </a:r>
                      <a:r>
                        <a:rPr lang="en-US" altLang="ko-KR" sz="1200" baseline="0" dirty="0" smtClean="0"/>
                        <a:t> Detection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Cloud Liquid Water Path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Downward</a:t>
                      </a:r>
                      <a:r>
                        <a:rPr lang="en-US" altLang="ko-KR" sz="1200" baseline="0" dirty="0" smtClean="0"/>
                        <a:t> SW Radiation (SFC)</a:t>
                      </a:r>
                      <a:endParaRPr lang="ko-KR" alt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Convective</a:t>
                      </a:r>
                      <a:r>
                        <a:rPr lang="en-US" altLang="ko-KR" sz="1200" b="1" baseline="0" dirty="0" smtClean="0">
                          <a:solidFill>
                            <a:srgbClr val="0000FF"/>
                          </a:solidFill>
                        </a:rPr>
                        <a:t> Initiation</a:t>
                      </a:r>
                      <a:endParaRPr lang="ko-KR" altLang="en-US" sz="12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3123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Vegetation Index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Cloud Ice Water</a:t>
                      </a:r>
                      <a:r>
                        <a:rPr lang="en-US" altLang="ko-KR" sz="1200" baseline="0" dirty="0" smtClean="0"/>
                        <a:t> Path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Reflected SW Radiation (TOA)</a:t>
                      </a:r>
                      <a:endParaRPr lang="ko-KR" alt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Overshooting</a:t>
                      </a:r>
                      <a:r>
                        <a:rPr lang="en-US" altLang="ko-KR" sz="1200" baseline="0" dirty="0" smtClean="0"/>
                        <a:t> Top Detection</a:t>
                      </a:r>
                      <a:endParaRPr lang="ko-KR" altLang="en-US" sz="1200" dirty="0" smtClean="0"/>
                    </a:p>
                  </a:txBody>
                  <a:tcPr anchor="ctr"/>
                </a:tc>
              </a:tr>
              <a:tr h="3123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Vegetation Green Fraction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Cloud Layer/Height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Absorbed</a:t>
                      </a:r>
                      <a:r>
                        <a:rPr lang="en-US" altLang="ko-KR" sz="1200" baseline="0" dirty="0" smtClean="0"/>
                        <a:t> SW Radiation (SFC)</a:t>
                      </a:r>
                      <a:endParaRPr lang="ko-KR" alt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Aircraft</a:t>
                      </a:r>
                      <a:r>
                        <a:rPr lang="en-US" altLang="ko-KR" sz="1200" baseline="0" dirty="0" smtClean="0"/>
                        <a:t> Icing</a:t>
                      </a:r>
                      <a:endParaRPr lang="ko-KR" altLang="en-US" sz="1200" dirty="0" smtClean="0"/>
                    </a:p>
                  </a:txBody>
                  <a:tcPr anchor="ctr"/>
                </a:tc>
              </a:tr>
              <a:tr h="20681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Snow Depth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</a:rPr>
                        <a:t>Rainfall Rate</a:t>
                      </a:r>
                      <a:endParaRPr lang="ko-KR" altLang="en-US" sz="12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Upward LW Radiation</a:t>
                      </a:r>
                      <a:r>
                        <a:rPr lang="en-US" altLang="ko-KR" sz="1200" baseline="0" dirty="0" smtClean="0"/>
                        <a:t> (TOA)</a:t>
                      </a:r>
                      <a:endParaRPr lang="ko-KR" alt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/>
                    </a:p>
                  </a:txBody>
                  <a:tcPr anchor="ctr"/>
                </a:tc>
              </a:tr>
              <a:tr h="31236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/>
                        <a:t>Current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Rainfall Potential</a:t>
                      </a:r>
                      <a:endParaRPr lang="ko-KR" alt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Downward</a:t>
                      </a:r>
                      <a:r>
                        <a:rPr lang="en-US" altLang="ko-KR" sz="1200" baseline="0" dirty="0" smtClean="0"/>
                        <a:t> LW Radiation (SFC)</a:t>
                      </a:r>
                      <a:endParaRPr lang="ko-KR" alt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/>
                    </a:p>
                  </a:txBody>
                  <a:tcPr anchor="ctr"/>
                </a:tc>
              </a:tr>
              <a:tr h="187417"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Probability of Rainfall</a:t>
                      </a:r>
                      <a:endParaRPr lang="ko-KR" alt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Upward LW Radiation</a:t>
                      </a:r>
                      <a:r>
                        <a:rPr lang="en-US" altLang="ko-KR" sz="1200" baseline="0" dirty="0" smtClean="0"/>
                        <a:t> (SFC)</a:t>
                      </a:r>
                      <a:endParaRPr lang="ko-KR" alt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0328" y="6597352"/>
            <a:ext cx="2693480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ko-KR" sz="1400" b="1" dirty="0" smtClean="0">
                <a:solidFill>
                  <a:srgbClr val="0000FF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* Blue: Primary Products</a:t>
            </a:r>
            <a:endParaRPr lang="ko-KR" altLang="en-US" sz="1400" b="1" dirty="0" smtClean="0">
              <a:solidFill>
                <a:srgbClr val="0000FF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>
          <a:xfrm>
            <a:off x="8044545" y="6492875"/>
            <a:ext cx="1090464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E4D04B1-4903-4BAB-9CE1-0EE35209AEF2}" type="slidenum">
              <a:rPr lang="ko-KR" altLang="en-US" smtClean="0">
                <a:solidFill>
                  <a:schemeClr val="bg1">
                    <a:lumMod val="65000"/>
                  </a:schemeClr>
                </a:solidFill>
              </a:rPr>
              <a:pPr algn="r"/>
              <a:t>27</a:t>
            </a:fld>
            <a:endParaRPr lang="ko-KR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5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3"/>
          <p:cNvSpPr>
            <a:spLocks noGrp="1"/>
          </p:cNvSpPr>
          <p:nvPr>
            <p:ph type="title"/>
          </p:nvPr>
        </p:nvSpPr>
        <p:spPr>
          <a:xfrm>
            <a:off x="1" y="91440"/>
            <a:ext cx="8963024" cy="725488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Current status of LEO Satellite Project</a:t>
            </a:r>
            <a:endParaRPr lang="ko-KR" altLang="en-US" sz="2800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820195" y="819398"/>
            <a:ext cx="8064495" cy="5777308"/>
            <a:chOff x="55" y="895"/>
            <a:chExt cx="5080" cy="3196"/>
          </a:xfrm>
        </p:grpSpPr>
        <p:sp>
          <p:nvSpPr>
            <p:cNvPr id="9" name="Freeform 4"/>
            <p:cNvSpPr>
              <a:spLocks noEditPoints="1"/>
            </p:cNvSpPr>
            <p:nvPr/>
          </p:nvSpPr>
          <p:spPr bwMode="gray">
            <a:xfrm>
              <a:off x="125" y="1183"/>
              <a:ext cx="3744" cy="2544"/>
            </a:xfrm>
            <a:custGeom>
              <a:avLst/>
              <a:gdLst/>
              <a:ahLst/>
              <a:cxnLst>
                <a:cxn ang="0">
                  <a:pos x="1092" y="50"/>
                </a:cxn>
                <a:cxn ang="0">
                  <a:pos x="822" y="168"/>
                </a:cxn>
                <a:cxn ang="0">
                  <a:pos x="594" y="300"/>
                </a:cxn>
                <a:cxn ang="0">
                  <a:pos x="406" y="446"/>
                </a:cxn>
                <a:cxn ang="0">
                  <a:pos x="254" y="604"/>
                </a:cxn>
                <a:cxn ang="0">
                  <a:pos x="140" y="772"/>
                </a:cxn>
                <a:cxn ang="0">
                  <a:pos x="60" y="944"/>
                </a:cxn>
                <a:cxn ang="0">
                  <a:pos x="14" y="1122"/>
                </a:cxn>
                <a:cxn ang="0">
                  <a:pos x="0" y="1300"/>
                </a:cxn>
                <a:cxn ang="0">
                  <a:pos x="18" y="1476"/>
                </a:cxn>
                <a:cxn ang="0">
                  <a:pos x="64" y="1650"/>
                </a:cxn>
                <a:cxn ang="0">
                  <a:pos x="138" y="1818"/>
                </a:cxn>
                <a:cxn ang="0">
                  <a:pos x="238" y="1978"/>
                </a:cxn>
                <a:cxn ang="0">
                  <a:pos x="364" y="2126"/>
                </a:cxn>
                <a:cxn ang="0">
                  <a:pos x="512" y="2262"/>
                </a:cxn>
                <a:cxn ang="0">
                  <a:pos x="684" y="2382"/>
                </a:cxn>
                <a:cxn ang="0">
                  <a:pos x="874" y="2484"/>
                </a:cxn>
                <a:cxn ang="0">
                  <a:pos x="1086" y="2564"/>
                </a:cxn>
                <a:cxn ang="0">
                  <a:pos x="1314" y="2622"/>
                </a:cxn>
                <a:cxn ang="0">
                  <a:pos x="1558" y="2654"/>
                </a:cxn>
                <a:cxn ang="0">
                  <a:pos x="1818" y="2658"/>
                </a:cxn>
                <a:cxn ang="0">
                  <a:pos x="2090" y="2632"/>
                </a:cxn>
                <a:cxn ang="0">
                  <a:pos x="2374" y="2574"/>
                </a:cxn>
                <a:cxn ang="0">
                  <a:pos x="2544" y="2912"/>
                </a:cxn>
                <a:cxn ang="0">
                  <a:pos x="1868" y="1552"/>
                </a:cxn>
                <a:cxn ang="0">
                  <a:pos x="1956" y="1914"/>
                </a:cxn>
                <a:cxn ang="0">
                  <a:pos x="1788" y="1936"/>
                </a:cxn>
                <a:cxn ang="0">
                  <a:pos x="1616" y="1934"/>
                </a:cxn>
                <a:cxn ang="0">
                  <a:pos x="1442" y="1912"/>
                </a:cxn>
                <a:cxn ang="0">
                  <a:pos x="1272" y="1872"/>
                </a:cxn>
                <a:cxn ang="0">
                  <a:pos x="1108" y="1812"/>
                </a:cxn>
                <a:cxn ang="0">
                  <a:pos x="952" y="1736"/>
                </a:cxn>
                <a:cxn ang="0">
                  <a:pos x="810" y="1646"/>
                </a:cxn>
                <a:cxn ang="0">
                  <a:pos x="684" y="1542"/>
                </a:cxn>
                <a:cxn ang="0">
                  <a:pos x="578" y="1428"/>
                </a:cxn>
                <a:cxn ang="0">
                  <a:pos x="494" y="1304"/>
                </a:cxn>
                <a:cxn ang="0">
                  <a:pos x="438" y="1170"/>
                </a:cxn>
                <a:cxn ang="0">
                  <a:pos x="410" y="1032"/>
                </a:cxn>
                <a:cxn ang="0">
                  <a:pos x="416" y="888"/>
                </a:cxn>
                <a:cxn ang="0">
                  <a:pos x="460" y="742"/>
                </a:cxn>
                <a:cxn ang="0">
                  <a:pos x="544" y="592"/>
                </a:cxn>
                <a:cxn ang="0">
                  <a:pos x="670" y="444"/>
                </a:cxn>
                <a:cxn ang="0">
                  <a:pos x="844" y="298"/>
                </a:cxn>
                <a:cxn ang="0">
                  <a:pos x="1070" y="154"/>
                </a:cxn>
                <a:cxn ang="0">
                  <a:pos x="1348" y="16"/>
                </a:cxn>
                <a:cxn ang="0">
                  <a:pos x="1244" y="0"/>
                </a:cxn>
                <a:cxn ang="0">
                  <a:pos x="2820" y="1934"/>
                </a:cxn>
                <a:cxn ang="0">
                  <a:pos x="2820" y="1934"/>
                </a:cxn>
              </a:cxnLst>
              <a:rect l="0" t="0" r="r" b="b"/>
              <a:pathLst>
                <a:path w="2820" h="2912">
                  <a:moveTo>
                    <a:pt x="1244" y="0"/>
                  </a:moveTo>
                  <a:lnTo>
                    <a:pt x="1092" y="50"/>
                  </a:lnTo>
                  <a:lnTo>
                    <a:pt x="952" y="106"/>
                  </a:lnTo>
                  <a:lnTo>
                    <a:pt x="822" y="168"/>
                  </a:lnTo>
                  <a:lnTo>
                    <a:pt x="704" y="232"/>
                  </a:lnTo>
                  <a:lnTo>
                    <a:pt x="594" y="300"/>
                  </a:lnTo>
                  <a:lnTo>
                    <a:pt x="494" y="372"/>
                  </a:lnTo>
                  <a:lnTo>
                    <a:pt x="406" y="446"/>
                  </a:lnTo>
                  <a:lnTo>
                    <a:pt x="324" y="524"/>
                  </a:lnTo>
                  <a:lnTo>
                    <a:pt x="254" y="604"/>
                  </a:lnTo>
                  <a:lnTo>
                    <a:pt x="192" y="686"/>
                  </a:lnTo>
                  <a:lnTo>
                    <a:pt x="140" y="772"/>
                  </a:lnTo>
                  <a:lnTo>
                    <a:pt x="96" y="856"/>
                  </a:lnTo>
                  <a:lnTo>
                    <a:pt x="60" y="944"/>
                  </a:lnTo>
                  <a:lnTo>
                    <a:pt x="32" y="1032"/>
                  </a:lnTo>
                  <a:lnTo>
                    <a:pt x="14" y="1122"/>
                  </a:lnTo>
                  <a:lnTo>
                    <a:pt x="2" y="1210"/>
                  </a:lnTo>
                  <a:lnTo>
                    <a:pt x="0" y="1300"/>
                  </a:lnTo>
                  <a:lnTo>
                    <a:pt x="4" y="1388"/>
                  </a:lnTo>
                  <a:lnTo>
                    <a:pt x="18" y="1476"/>
                  </a:lnTo>
                  <a:lnTo>
                    <a:pt x="36" y="1564"/>
                  </a:lnTo>
                  <a:lnTo>
                    <a:pt x="64" y="1650"/>
                  </a:lnTo>
                  <a:lnTo>
                    <a:pt x="96" y="1736"/>
                  </a:lnTo>
                  <a:lnTo>
                    <a:pt x="138" y="1818"/>
                  </a:lnTo>
                  <a:lnTo>
                    <a:pt x="184" y="1900"/>
                  </a:lnTo>
                  <a:lnTo>
                    <a:pt x="238" y="1978"/>
                  </a:lnTo>
                  <a:lnTo>
                    <a:pt x="298" y="2054"/>
                  </a:lnTo>
                  <a:lnTo>
                    <a:pt x="364" y="2126"/>
                  </a:lnTo>
                  <a:lnTo>
                    <a:pt x="434" y="2196"/>
                  </a:lnTo>
                  <a:lnTo>
                    <a:pt x="512" y="2262"/>
                  </a:lnTo>
                  <a:lnTo>
                    <a:pt x="596" y="2324"/>
                  </a:lnTo>
                  <a:lnTo>
                    <a:pt x="684" y="2382"/>
                  </a:lnTo>
                  <a:lnTo>
                    <a:pt x="776" y="2436"/>
                  </a:lnTo>
                  <a:lnTo>
                    <a:pt x="874" y="2484"/>
                  </a:lnTo>
                  <a:lnTo>
                    <a:pt x="978" y="2526"/>
                  </a:lnTo>
                  <a:lnTo>
                    <a:pt x="1086" y="2564"/>
                  </a:lnTo>
                  <a:lnTo>
                    <a:pt x="1198" y="2596"/>
                  </a:lnTo>
                  <a:lnTo>
                    <a:pt x="1314" y="2622"/>
                  </a:lnTo>
                  <a:lnTo>
                    <a:pt x="1434" y="2642"/>
                  </a:lnTo>
                  <a:lnTo>
                    <a:pt x="1558" y="2654"/>
                  </a:lnTo>
                  <a:lnTo>
                    <a:pt x="1686" y="2660"/>
                  </a:lnTo>
                  <a:lnTo>
                    <a:pt x="1818" y="2658"/>
                  </a:lnTo>
                  <a:lnTo>
                    <a:pt x="1952" y="2650"/>
                  </a:lnTo>
                  <a:lnTo>
                    <a:pt x="2090" y="2632"/>
                  </a:lnTo>
                  <a:lnTo>
                    <a:pt x="2230" y="2608"/>
                  </a:lnTo>
                  <a:lnTo>
                    <a:pt x="2374" y="2574"/>
                  </a:lnTo>
                  <a:lnTo>
                    <a:pt x="2542" y="2912"/>
                  </a:lnTo>
                  <a:lnTo>
                    <a:pt x="2544" y="2912"/>
                  </a:lnTo>
                  <a:lnTo>
                    <a:pt x="2820" y="1934"/>
                  </a:lnTo>
                  <a:lnTo>
                    <a:pt x="1868" y="1552"/>
                  </a:lnTo>
                  <a:lnTo>
                    <a:pt x="2036" y="1894"/>
                  </a:lnTo>
                  <a:lnTo>
                    <a:pt x="1956" y="1914"/>
                  </a:lnTo>
                  <a:lnTo>
                    <a:pt x="1872" y="1928"/>
                  </a:lnTo>
                  <a:lnTo>
                    <a:pt x="1788" y="1936"/>
                  </a:lnTo>
                  <a:lnTo>
                    <a:pt x="1702" y="1938"/>
                  </a:lnTo>
                  <a:lnTo>
                    <a:pt x="1616" y="1934"/>
                  </a:lnTo>
                  <a:lnTo>
                    <a:pt x="1528" y="1926"/>
                  </a:lnTo>
                  <a:lnTo>
                    <a:pt x="1442" y="1912"/>
                  </a:lnTo>
                  <a:lnTo>
                    <a:pt x="1356" y="1894"/>
                  </a:lnTo>
                  <a:lnTo>
                    <a:pt x="1272" y="1872"/>
                  </a:lnTo>
                  <a:lnTo>
                    <a:pt x="1188" y="1844"/>
                  </a:lnTo>
                  <a:lnTo>
                    <a:pt x="1108" y="1812"/>
                  </a:lnTo>
                  <a:lnTo>
                    <a:pt x="1028" y="1776"/>
                  </a:lnTo>
                  <a:lnTo>
                    <a:pt x="952" y="1736"/>
                  </a:lnTo>
                  <a:lnTo>
                    <a:pt x="880" y="1692"/>
                  </a:lnTo>
                  <a:lnTo>
                    <a:pt x="810" y="1646"/>
                  </a:lnTo>
                  <a:lnTo>
                    <a:pt x="744" y="1596"/>
                  </a:lnTo>
                  <a:lnTo>
                    <a:pt x="684" y="1542"/>
                  </a:lnTo>
                  <a:lnTo>
                    <a:pt x="628" y="1486"/>
                  </a:lnTo>
                  <a:lnTo>
                    <a:pt x="578" y="1428"/>
                  </a:lnTo>
                  <a:lnTo>
                    <a:pt x="532" y="1366"/>
                  </a:lnTo>
                  <a:lnTo>
                    <a:pt x="494" y="1304"/>
                  </a:lnTo>
                  <a:lnTo>
                    <a:pt x="462" y="1238"/>
                  </a:lnTo>
                  <a:lnTo>
                    <a:pt x="438" y="1170"/>
                  </a:lnTo>
                  <a:lnTo>
                    <a:pt x="420" y="1102"/>
                  </a:lnTo>
                  <a:lnTo>
                    <a:pt x="410" y="1032"/>
                  </a:lnTo>
                  <a:lnTo>
                    <a:pt x="410" y="960"/>
                  </a:lnTo>
                  <a:lnTo>
                    <a:pt x="416" y="888"/>
                  </a:lnTo>
                  <a:lnTo>
                    <a:pt x="434" y="816"/>
                  </a:lnTo>
                  <a:lnTo>
                    <a:pt x="460" y="742"/>
                  </a:lnTo>
                  <a:lnTo>
                    <a:pt x="496" y="668"/>
                  </a:lnTo>
                  <a:lnTo>
                    <a:pt x="544" y="592"/>
                  </a:lnTo>
                  <a:lnTo>
                    <a:pt x="602" y="518"/>
                  </a:lnTo>
                  <a:lnTo>
                    <a:pt x="670" y="444"/>
                  </a:lnTo>
                  <a:lnTo>
                    <a:pt x="752" y="370"/>
                  </a:lnTo>
                  <a:lnTo>
                    <a:pt x="844" y="298"/>
                  </a:lnTo>
                  <a:lnTo>
                    <a:pt x="950" y="226"/>
                  </a:lnTo>
                  <a:lnTo>
                    <a:pt x="1070" y="154"/>
                  </a:lnTo>
                  <a:lnTo>
                    <a:pt x="1202" y="84"/>
                  </a:lnTo>
                  <a:lnTo>
                    <a:pt x="1348" y="16"/>
                  </a:lnTo>
                  <a:lnTo>
                    <a:pt x="1244" y="0"/>
                  </a:lnTo>
                  <a:lnTo>
                    <a:pt x="1244" y="0"/>
                  </a:lnTo>
                  <a:lnTo>
                    <a:pt x="1244" y="0"/>
                  </a:lnTo>
                  <a:close/>
                  <a:moveTo>
                    <a:pt x="2820" y="1934"/>
                  </a:moveTo>
                  <a:lnTo>
                    <a:pt x="2820" y="1934"/>
                  </a:lnTo>
                  <a:lnTo>
                    <a:pt x="2820" y="1934"/>
                  </a:lnTo>
                  <a:close/>
                </a:path>
              </a:pathLst>
            </a:custGeom>
            <a:gradFill rotWithShape="1">
              <a:gsLst>
                <a:gs pos="0">
                  <a:srgbClr val="4DC9B1"/>
                </a:gs>
                <a:gs pos="100000">
                  <a:srgbClr val="0099CC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  <a:effectLst>
              <a:outerShdw dist="206741" dir="8249373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pPr latinLnBrk="0"/>
              <a:endParaRPr kumimoji="0" lang="ko-KR" altLang="en-US" sz="900" b="1" dirty="0">
                <a:solidFill>
                  <a:prstClr val="white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1290" y="2617"/>
              <a:ext cx="1172" cy="1223"/>
              <a:chOff x="1776" y="2417"/>
              <a:chExt cx="1248" cy="1279"/>
            </a:xfrm>
          </p:grpSpPr>
          <p:pic>
            <p:nvPicPr>
              <p:cNvPr id="37" name="Picture 6" descr="Picture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76" y="3353"/>
                <a:ext cx="1248" cy="343"/>
              </a:xfrm>
              <a:prstGeom prst="rect">
                <a:avLst/>
              </a:prstGeom>
              <a:noFill/>
            </p:spPr>
          </p:pic>
          <p:sp>
            <p:nvSpPr>
              <p:cNvPr id="38" name="Oval 7"/>
              <p:cNvSpPr>
                <a:spLocks noChangeArrowheads="1"/>
              </p:cNvSpPr>
              <p:nvPr/>
            </p:nvSpPr>
            <p:spPr bwMode="gray">
              <a:xfrm>
                <a:off x="1877" y="2417"/>
                <a:ext cx="1074" cy="1075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  <p:sp>
            <p:nvSpPr>
              <p:cNvPr id="39" name="Oval 8"/>
              <p:cNvSpPr>
                <a:spLocks noChangeArrowheads="1"/>
              </p:cNvSpPr>
              <p:nvPr/>
            </p:nvSpPr>
            <p:spPr bwMode="gray">
              <a:xfrm>
                <a:off x="1890" y="2423"/>
                <a:ext cx="1049" cy="104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  <p:sp>
            <p:nvSpPr>
              <p:cNvPr id="40" name="Oval 9"/>
              <p:cNvSpPr>
                <a:spLocks noChangeArrowheads="1"/>
              </p:cNvSpPr>
              <p:nvPr/>
            </p:nvSpPr>
            <p:spPr bwMode="gray">
              <a:xfrm>
                <a:off x="1901" y="2433"/>
                <a:ext cx="998" cy="98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  <p:sp>
            <p:nvSpPr>
              <p:cNvPr id="41" name="Oval 10"/>
              <p:cNvSpPr>
                <a:spLocks noChangeArrowheads="1"/>
              </p:cNvSpPr>
              <p:nvPr/>
            </p:nvSpPr>
            <p:spPr bwMode="gray">
              <a:xfrm>
                <a:off x="1959" y="2461"/>
                <a:ext cx="888" cy="795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96" y="2097"/>
              <a:ext cx="1056" cy="1028"/>
              <a:chOff x="576" y="2188"/>
              <a:chExt cx="1056" cy="1028"/>
            </a:xfrm>
          </p:grpSpPr>
          <p:pic>
            <p:nvPicPr>
              <p:cNvPr id="32" name="Picture 12" descr="Picture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6" y="2924"/>
                <a:ext cx="1056" cy="292"/>
              </a:xfrm>
              <a:prstGeom prst="rect">
                <a:avLst/>
              </a:prstGeom>
              <a:noFill/>
            </p:spPr>
          </p:pic>
          <p:sp>
            <p:nvSpPr>
              <p:cNvPr id="33" name="Oval 13"/>
              <p:cNvSpPr>
                <a:spLocks noChangeArrowheads="1"/>
              </p:cNvSpPr>
              <p:nvPr/>
            </p:nvSpPr>
            <p:spPr bwMode="gray">
              <a:xfrm>
                <a:off x="714" y="2188"/>
                <a:ext cx="860" cy="8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  <p:sp>
            <p:nvSpPr>
              <p:cNvPr id="34" name="Oval 14"/>
              <p:cNvSpPr>
                <a:spLocks noChangeArrowheads="1"/>
              </p:cNvSpPr>
              <p:nvPr/>
            </p:nvSpPr>
            <p:spPr bwMode="gray">
              <a:xfrm>
                <a:off x="725" y="2193"/>
                <a:ext cx="839" cy="83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  <p:sp>
            <p:nvSpPr>
              <p:cNvPr id="35" name="Oval 15"/>
              <p:cNvSpPr>
                <a:spLocks noChangeArrowheads="1"/>
              </p:cNvSpPr>
              <p:nvPr/>
            </p:nvSpPr>
            <p:spPr bwMode="gray">
              <a:xfrm>
                <a:off x="734" y="2201"/>
                <a:ext cx="798" cy="78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  <p:sp>
            <p:nvSpPr>
              <p:cNvPr id="36" name="Oval 16"/>
              <p:cNvSpPr>
                <a:spLocks noChangeArrowheads="1"/>
              </p:cNvSpPr>
              <p:nvPr/>
            </p:nvSpPr>
            <p:spPr bwMode="gray">
              <a:xfrm>
                <a:off x="780" y="2223"/>
                <a:ext cx="710" cy="63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</p:grpSp>
        <p:grpSp>
          <p:nvGrpSpPr>
            <p:cNvPr id="12" name="Group 17"/>
            <p:cNvGrpSpPr>
              <a:grpSpLocks/>
            </p:cNvGrpSpPr>
            <p:nvPr/>
          </p:nvGrpSpPr>
          <p:grpSpPr bwMode="auto">
            <a:xfrm>
              <a:off x="55" y="1258"/>
              <a:ext cx="864" cy="759"/>
              <a:chOff x="432" y="1326"/>
              <a:chExt cx="864" cy="759"/>
            </a:xfrm>
          </p:grpSpPr>
          <p:pic>
            <p:nvPicPr>
              <p:cNvPr id="27" name="Picture 18" descr="Picture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1847"/>
                <a:ext cx="864" cy="238"/>
              </a:xfrm>
              <a:prstGeom prst="rect">
                <a:avLst/>
              </a:prstGeom>
              <a:noFill/>
            </p:spPr>
          </p:pic>
          <p:sp>
            <p:nvSpPr>
              <p:cNvPr id="28" name="Oval 19"/>
              <p:cNvSpPr>
                <a:spLocks noChangeArrowheads="1"/>
              </p:cNvSpPr>
              <p:nvPr/>
            </p:nvSpPr>
            <p:spPr bwMode="gray">
              <a:xfrm>
                <a:off x="560" y="1326"/>
                <a:ext cx="645" cy="645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  <p:sp>
            <p:nvSpPr>
              <p:cNvPr id="29" name="Oval 20"/>
              <p:cNvSpPr>
                <a:spLocks noChangeArrowheads="1"/>
              </p:cNvSpPr>
              <p:nvPr/>
            </p:nvSpPr>
            <p:spPr bwMode="gray">
              <a:xfrm>
                <a:off x="568" y="1329"/>
                <a:ext cx="630" cy="63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  <p:sp>
            <p:nvSpPr>
              <p:cNvPr id="30" name="Oval 21"/>
              <p:cNvSpPr>
                <a:spLocks noChangeArrowheads="1"/>
              </p:cNvSpPr>
              <p:nvPr/>
            </p:nvSpPr>
            <p:spPr bwMode="gray">
              <a:xfrm>
                <a:off x="575" y="1336"/>
                <a:ext cx="599" cy="58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  <p:sp>
            <p:nvSpPr>
              <p:cNvPr id="31" name="Oval 22"/>
              <p:cNvSpPr>
                <a:spLocks noChangeArrowheads="1"/>
              </p:cNvSpPr>
              <p:nvPr/>
            </p:nvSpPr>
            <p:spPr bwMode="gray">
              <a:xfrm>
                <a:off x="609" y="1352"/>
                <a:ext cx="534" cy="47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</p:grpSp>
        <p:grpSp>
          <p:nvGrpSpPr>
            <p:cNvPr id="13" name="Group 23"/>
            <p:cNvGrpSpPr>
              <a:grpSpLocks/>
            </p:cNvGrpSpPr>
            <p:nvPr/>
          </p:nvGrpSpPr>
          <p:grpSpPr bwMode="auto">
            <a:xfrm>
              <a:off x="1037" y="895"/>
              <a:ext cx="672" cy="522"/>
              <a:chOff x="1440" y="960"/>
              <a:chExt cx="672" cy="522"/>
            </a:xfrm>
          </p:grpSpPr>
          <p:pic>
            <p:nvPicPr>
              <p:cNvPr id="22" name="Picture 24" descr="Picture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40" y="1296"/>
                <a:ext cx="672" cy="186"/>
              </a:xfrm>
              <a:prstGeom prst="rect">
                <a:avLst/>
              </a:prstGeom>
              <a:noFill/>
            </p:spPr>
          </p:pic>
          <p:sp>
            <p:nvSpPr>
              <p:cNvPr id="23" name="Oval 25"/>
              <p:cNvSpPr>
                <a:spLocks noChangeArrowheads="1"/>
              </p:cNvSpPr>
              <p:nvPr/>
            </p:nvSpPr>
            <p:spPr bwMode="gray">
              <a:xfrm>
                <a:off x="1565" y="960"/>
                <a:ext cx="430" cy="43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  <p:sp>
            <p:nvSpPr>
              <p:cNvPr id="24" name="Oval 26"/>
              <p:cNvSpPr>
                <a:spLocks noChangeArrowheads="1"/>
              </p:cNvSpPr>
              <p:nvPr/>
            </p:nvSpPr>
            <p:spPr bwMode="gray">
              <a:xfrm>
                <a:off x="1571" y="962"/>
                <a:ext cx="419" cy="42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  <p:sp>
            <p:nvSpPr>
              <p:cNvPr id="25" name="Oval 27"/>
              <p:cNvSpPr>
                <a:spLocks noChangeArrowheads="1"/>
              </p:cNvSpPr>
              <p:nvPr/>
            </p:nvSpPr>
            <p:spPr bwMode="gray">
              <a:xfrm>
                <a:off x="1575" y="966"/>
                <a:ext cx="399" cy="39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  <p:sp>
            <p:nvSpPr>
              <p:cNvPr id="26" name="Oval 28"/>
              <p:cNvSpPr>
                <a:spLocks noChangeArrowheads="1"/>
              </p:cNvSpPr>
              <p:nvPr/>
            </p:nvSpPr>
            <p:spPr bwMode="gray">
              <a:xfrm>
                <a:off x="1598" y="978"/>
                <a:ext cx="355" cy="31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latinLnBrk="0"/>
                <a:endParaRPr kumimoji="0" lang="ko-KR" altLang="en-US" sz="900" b="1" dirty="0">
                  <a:solidFill>
                    <a:prstClr val="white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14" name="Text Box 29"/>
            <p:cNvSpPr txBox="1">
              <a:spLocks noChangeArrowheads="1"/>
            </p:cNvSpPr>
            <p:nvPr/>
          </p:nvSpPr>
          <p:spPr bwMode="auto">
            <a:xfrm>
              <a:off x="1082" y="913"/>
              <a:ext cx="589" cy="3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latinLnBrk="0" hangingPunct="0"/>
              <a:r>
                <a:rPr kumimoji="0" lang="en-US" altLang="ko-KR" sz="1200" b="1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Plan </a:t>
              </a:r>
            </a:p>
            <a:p>
              <a:pPr algn="ctr" eaLnBrk="0" latinLnBrk="0" hangingPunct="0"/>
              <a:r>
                <a:rPr kumimoji="0" lang="en-US" altLang="ko-KR" sz="1200" b="1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research</a:t>
              </a:r>
              <a:endParaRPr kumimoji="0" lang="ko-KR" altLang="en-US" sz="1200" b="1" dirty="0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  <a:p>
              <a:pPr algn="ctr" eaLnBrk="0" latinLnBrk="0" hangingPunct="0"/>
              <a:r>
                <a:rPr kumimoji="0" lang="en-US" altLang="ko-KR" sz="1200" b="1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2015-16</a:t>
              </a:r>
              <a:endParaRPr kumimoji="0" lang="en-US" altLang="ko-KR" sz="1200" b="1" dirty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184" y="1303"/>
              <a:ext cx="616" cy="4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latinLnBrk="0" hangingPunct="0"/>
              <a:r>
                <a:rPr kumimoji="0" lang="en-US" altLang="ko-KR" sz="1400" b="1" dirty="0" smtClean="0">
                  <a:solidFill>
                    <a:srgbClr val="FF0000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Secure</a:t>
              </a:r>
            </a:p>
            <a:p>
              <a:pPr algn="ctr" eaLnBrk="0" latinLnBrk="0" hangingPunct="0"/>
              <a:r>
                <a:rPr kumimoji="0" lang="en-US" altLang="ko-KR" sz="1400" b="1" dirty="0" smtClean="0">
                  <a:solidFill>
                    <a:srgbClr val="FF0000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 a budget</a:t>
              </a:r>
            </a:p>
            <a:p>
              <a:pPr algn="ctr" eaLnBrk="0" latinLnBrk="0" hangingPunct="0"/>
              <a:r>
                <a:rPr kumimoji="0" lang="en-US" altLang="ko-KR" sz="1400" b="1" dirty="0" smtClean="0">
                  <a:solidFill>
                    <a:srgbClr val="FF0000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2017</a:t>
              </a:r>
              <a:endParaRPr kumimoji="0" lang="en-US" altLang="ko-KR" sz="1400" b="1" dirty="0">
                <a:solidFill>
                  <a:srgbClr val="FF0000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174" y="2256"/>
              <a:ext cx="965" cy="4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latinLnBrk="0" hangingPunct="0"/>
              <a:r>
                <a:rPr kumimoji="0" lang="en-US" altLang="ko-KR" sz="1700" b="1" dirty="0" smtClean="0">
                  <a:solidFill>
                    <a:srgbClr val="8064A2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Satellite</a:t>
              </a:r>
            </a:p>
            <a:p>
              <a:pPr algn="ctr" eaLnBrk="0" latinLnBrk="0" hangingPunct="0"/>
              <a:r>
                <a:rPr kumimoji="0" lang="en-US" altLang="ko-KR" sz="1700" b="1" dirty="0" smtClean="0">
                  <a:solidFill>
                    <a:srgbClr val="8064A2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development</a:t>
              </a:r>
              <a:endParaRPr kumimoji="0" lang="ko-KR" altLang="en-US" sz="1700" b="1" dirty="0">
                <a:solidFill>
                  <a:srgbClr val="8064A2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  <a:p>
              <a:pPr algn="ctr" eaLnBrk="0" latinLnBrk="0" hangingPunct="0"/>
              <a:r>
                <a:rPr kumimoji="0" lang="en-US" altLang="ko-KR" sz="1700" b="1" dirty="0" smtClean="0">
                  <a:solidFill>
                    <a:srgbClr val="8064A2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2018-</a:t>
              </a:r>
              <a:endParaRPr kumimoji="0" lang="en-US" altLang="ko-KR" sz="1700" b="1" dirty="0">
                <a:solidFill>
                  <a:srgbClr val="8064A2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17" name="Text Box 32"/>
            <p:cNvSpPr txBox="1">
              <a:spLocks noChangeArrowheads="1"/>
            </p:cNvSpPr>
            <p:nvPr/>
          </p:nvSpPr>
          <p:spPr bwMode="auto">
            <a:xfrm>
              <a:off x="1454" y="2853"/>
              <a:ext cx="893" cy="5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latinLnBrk="0" hangingPunct="0"/>
              <a:r>
                <a:rPr kumimoji="0" lang="en-US" altLang="ko-KR" sz="1900" b="1" dirty="0" smtClean="0">
                  <a:solidFill>
                    <a:srgbClr val="8064A2">
                      <a:lumMod val="75000"/>
                    </a:srgbClr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Launch</a:t>
              </a:r>
            </a:p>
            <a:p>
              <a:pPr algn="ctr" eaLnBrk="0" latinLnBrk="0" hangingPunct="0"/>
              <a:r>
                <a:rPr kumimoji="0" lang="en-US" altLang="ko-KR" sz="1900" b="1" dirty="0" smtClean="0">
                  <a:solidFill>
                    <a:srgbClr val="8064A2">
                      <a:lumMod val="75000"/>
                    </a:srgbClr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/Utilization</a:t>
              </a:r>
              <a:endParaRPr kumimoji="0" lang="ko-KR" altLang="en-US" sz="1900" b="1" dirty="0">
                <a:solidFill>
                  <a:srgbClr val="8064A2">
                    <a:lumMod val="75000"/>
                  </a:srgbClr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  <a:p>
              <a:pPr algn="ctr" eaLnBrk="0" latinLnBrk="0" hangingPunct="0"/>
              <a:r>
                <a:rPr kumimoji="0" lang="en-US" altLang="ko-KR" sz="1900" b="1" dirty="0" smtClean="0">
                  <a:solidFill>
                    <a:srgbClr val="8064A2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2022-</a:t>
              </a:r>
              <a:endParaRPr kumimoji="0" lang="en-US" altLang="ko-KR" sz="1900" b="1" dirty="0">
                <a:solidFill>
                  <a:srgbClr val="8064A2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18" name="Text Box 33"/>
            <p:cNvSpPr txBox="1">
              <a:spLocks noChangeArrowheads="1"/>
            </p:cNvSpPr>
            <p:nvPr/>
          </p:nvSpPr>
          <p:spPr bwMode="auto">
            <a:xfrm>
              <a:off x="1053" y="1487"/>
              <a:ext cx="3867" cy="3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71463" indent="-271463" eaLnBrk="0" latinLnBrk="0" hangingPunct="0">
                <a:lnSpc>
                  <a:spcPct val="80000"/>
                </a:lnSpc>
                <a:spcBef>
                  <a:spcPct val="10000"/>
                </a:spcBef>
                <a:buFont typeface="Wingdings" pitchFamily="2" charset="2"/>
                <a:buBlip>
                  <a:blip r:embed="rId3"/>
                </a:buBlip>
              </a:pPr>
              <a:r>
                <a:rPr kumimoji="0" lang="en-US" altLang="ko-KR" sz="1600" b="1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Feasibility study for LEO satellite (Dec 2016 ~ Sep 2017)</a:t>
              </a:r>
              <a:endParaRPr kumimoji="0" lang="ko-KR" altLang="en-US" sz="1600" b="1" dirty="0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  <a:p>
              <a:pPr marL="271463" indent="-271463" eaLnBrk="0" latinLnBrk="0" hangingPunct="0">
                <a:lnSpc>
                  <a:spcPct val="8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kumimoji="0" lang="ko-KR" altLang="en-US" sz="1300" dirty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	</a:t>
              </a:r>
              <a:r>
                <a:rPr kumimoji="0" lang="en-US" altLang="ko-KR" sz="1300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- Execute the feasibility study for securing budget for LEO satellite </a:t>
              </a:r>
            </a:p>
            <a:p>
              <a:pPr marL="271463" indent="-271463" eaLnBrk="0" latinLnBrk="0" hangingPunct="0">
                <a:lnSpc>
                  <a:spcPct val="8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kumimoji="0" lang="en-US" altLang="ko-KR" sz="1300" dirty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 </a:t>
              </a:r>
              <a:r>
                <a:rPr kumimoji="0" lang="en-US" altLang="ko-KR" sz="1300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       including  technical and economical validity</a:t>
              </a:r>
            </a:p>
          </p:txBody>
        </p:sp>
        <p:sp>
          <p:nvSpPr>
            <p:cNvPr id="19" name="Text Box 34"/>
            <p:cNvSpPr txBox="1">
              <a:spLocks noChangeArrowheads="1"/>
            </p:cNvSpPr>
            <p:nvPr/>
          </p:nvSpPr>
          <p:spPr bwMode="auto">
            <a:xfrm>
              <a:off x="962" y="3596"/>
              <a:ext cx="3592" cy="4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latinLnBrk="0" hangingPunct="0">
                <a:lnSpc>
                  <a:spcPct val="80000"/>
                </a:lnSpc>
                <a:spcBef>
                  <a:spcPct val="10000"/>
                </a:spcBef>
                <a:buFont typeface="Wingdings" pitchFamily="2" charset="2"/>
                <a:buBlip>
                  <a:blip r:embed="rId3"/>
                </a:buBlip>
              </a:pPr>
              <a:r>
                <a:rPr kumimoji="0" lang="ko-KR" altLang="en-US" sz="1800" b="1" dirty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 </a:t>
              </a:r>
              <a:r>
                <a:rPr kumimoji="0" lang="en-US" altLang="ko-KR" sz="1800" b="1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Application of data </a:t>
              </a:r>
              <a:r>
                <a:rPr kumimoji="0" lang="en-US" altLang="ko-KR" sz="1800" b="1" dirty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Utilization </a:t>
              </a:r>
              <a:r>
                <a:rPr kumimoji="0" lang="en-US" altLang="ko-KR" sz="1800" b="1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plan</a:t>
              </a:r>
            </a:p>
            <a:p>
              <a:pPr marL="361950" indent="-361950" eaLnBrk="0" latinLnBrk="0" hangingPunct="0">
                <a:lnSpc>
                  <a:spcPct val="80000"/>
                </a:lnSpc>
                <a:spcBef>
                  <a:spcPct val="10000"/>
                </a:spcBef>
              </a:pPr>
              <a:r>
                <a:rPr kumimoji="0" lang="ko-KR" altLang="en-US" sz="1400" dirty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	</a:t>
              </a:r>
              <a:r>
                <a:rPr kumimoji="0" lang="en-US" altLang="ko-KR" sz="1400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- Apply to weather, climate, earthquake, volcano, disaster, etc.</a:t>
              </a:r>
              <a:endParaRPr kumimoji="0" lang="ko-KR" altLang="en-US" sz="1400" dirty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  <a:p>
              <a:pPr marL="361950" indent="-361950" eaLnBrk="0" latinLnBrk="0" hangingPunct="0">
                <a:lnSpc>
                  <a:spcPct val="8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kumimoji="0" lang="ko-KR" altLang="en-US" sz="1400" dirty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	</a:t>
              </a:r>
              <a:r>
                <a:rPr kumimoji="0" lang="en-US" altLang="ko-KR" sz="1400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- Data utilization research for global water/climate, etc.</a:t>
              </a:r>
            </a:p>
            <a:p>
              <a:pPr marL="361950" indent="-361950" eaLnBrk="0" latinLnBrk="0" hangingPunct="0">
                <a:lnSpc>
                  <a:spcPct val="80000"/>
                </a:lnSpc>
                <a:spcBef>
                  <a:spcPct val="10000"/>
                </a:spcBef>
                <a:buFont typeface="Wingdings" pitchFamily="2" charset="2"/>
                <a:buNone/>
              </a:pPr>
              <a:r>
                <a:rPr kumimoji="0" lang="ko-KR" altLang="en-US" sz="1400" dirty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	</a:t>
              </a:r>
              <a:r>
                <a:rPr kumimoji="0" lang="en-US" altLang="ko-KR" sz="1400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- Supply standard input data of numerical model</a:t>
              </a:r>
              <a:endParaRPr kumimoji="0" lang="ko-KR" altLang="en-US" sz="1400" dirty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20" name="Text Box 35"/>
            <p:cNvSpPr txBox="1">
              <a:spLocks noChangeArrowheads="1"/>
            </p:cNvSpPr>
            <p:nvPr/>
          </p:nvSpPr>
          <p:spPr bwMode="auto">
            <a:xfrm>
              <a:off x="1688" y="940"/>
              <a:ext cx="2631" cy="3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58775" indent="-358775" eaLnBrk="0" latinLnBrk="0" hangingPunct="0">
                <a:lnSpc>
                  <a:spcPct val="80000"/>
                </a:lnSpc>
                <a:spcBef>
                  <a:spcPct val="10000"/>
                </a:spcBef>
                <a:buFontTx/>
                <a:buBlip>
                  <a:blip r:embed="rId3"/>
                </a:buBlip>
              </a:pPr>
              <a:r>
                <a:rPr kumimoji="0" lang="en-US" altLang="ko-KR" sz="1600" b="1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User requirement of LEO satellite</a:t>
              </a:r>
              <a:endParaRPr kumimoji="0" lang="en-US" altLang="ko-KR" sz="1300" b="1" dirty="0" smtClean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  <a:p>
              <a:pPr marL="357188" indent="-357188" eaLnBrk="0" latinLnBrk="0" hangingPunct="0">
                <a:lnSpc>
                  <a:spcPct val="80000"/>
                </a:lnSpc>
                <a:spcBef>
                  <a:spcPct val="10000"/>
                </a:spcBef>
              </a:pPr>
              <a:r>
                <a:rPr kumimoji="0" lang="ko-KR" altLang="en-US" sz="1300" dirty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	</a:t>
              </a:r>
              <a:r>
                <a:rPr kumimoji="0" lang="en-US" altLang="ko-KR" sz="1300" dirty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- </a:t>
              </a:r>
              <a:r>
                <a:rPr kumimoji="0" lang="en-US" altLang="ko-KR" sz="1300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Prepare report for feasibility test</a:t>
              </a:r>
            </a:p>
            <a:p>
              <a:pPr marL="357188" indent="-357188" eaLnBrk="0" latinLnBrk="0" hangingPunct="0">
                <a:lnSpc>
                  <a:spcPct val="80000"/>
                </a:lnSpc>
                <a:spcBef>
                  <a:spcPct val="10000"/>
                </a:spcBef>
              </a:pPr>
              <a:r>
                <a:rPr kumimoji="0" lang="ko-KR" altLang="en-US" sz="1300" dirty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	</a:t>
              </a:r>
              <a:r>
                <a:rPr kumimoji="0" lang="en-US" altLang="ko-KR" sz="1300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- two  projects are started. </a:t>
              </a:r>
              <a:r>
                <a:rPr kumimoji="0" lang="ko-KR" altLang="en-US" sz="1300" dirty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	</a:t>
              </a:r>
            </a:p>
          </p:txBody>
        </p:sp>
        <p:sp>
          <p:nvSpPr>
            <p:cNvPr id="21" name="Text Box 36"/>
            <p:cNvSpPr txBox="1">
              <a:spLocks noChangeArrowheads="1"/>
            </p:cNvSpPr>
            <p:nvPr/>
          </p:nvSpPr>
          <p:spPr bwMode="auto">
            <a:xfrm>
              <a:off x="1060" y="2029"/>
              <a:ext cx="4075" cy="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71463" indent="-271463" eaLnBrk="0" latinLnBrk="0" hangingPunct="0">
                <a:lnSpc>
                  <a:spcPct val="85000"/>
                </a:lnSpc>
                <a:spcBef>
                  <a:spcPct val="15000"/>
                </a:spcBef>
                <a:buFont typeface="Wingdings" pitchFamily="2" charset="2"/>
                <a:buBlip>
                  <a:blip r:embed="rId3"/>
                </a:buBlip>
              </a:pPr>
              <a:r>
                <a:rPr kumimoji="0" lang="en-US" altLang="ko-KR" sz="1600" b="1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Development of the LEO satellite</a:t>
              </a:r>
            </a:p>
            <a:p>
              <a:pPr marL="271463" indent="-271463" eaLnBrk="0" latinLnBrk="0" hangingPunct="0">
                <a:lnSpc>
                  <a:spcPct val="85000"/>
                </a:lnSpc>
                <a:spcBef>
                  <a:spcPct val="15000"/>
                </a:spcBef>
              </a:pPr>
              <a:r>
                <a:rPr kumimoji="0" lang="ko-KR" altLang="en-US" sz="1300" dirty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	</a:t>
              </a:r>
              <a:r>
                <a:rPr kumimoji="0" lang="en-US" altLang="ko-KR" sz="1300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- Kick-off development of LEO satellite program</a:t>
              </a:r>
            </a:p>
            <a:p>
              <a:pPr marL="271463" indent="-271463" eaLnBrk="0" latinLnBrk="0" hangingPunct="0">
                <a:lnSpc>
                  <a:spcPct val="85000"/>
                </a:lnSpc>
                <a:spcBef>
                  <a:spcPct val="15000"/>
                </a:spcBef>
              </a:pPr>
              <a:r>
                <a:rPr kumimoji="0" lang="ko-KR" altLang="en-US" sz="1300" dirty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	</a:t>
              </a:r>
              <a:r>
                <a:rPr kumimoji="0" lang="en-US" altLang="ko-KR" sz="1300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- Satellite bus, system integration</a:t>
              </a:r>
              <a:r>
                <a:rPr kumimoji="0" lang="ko-KR" altLang="en-US" sz="1300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 </a:t>
              </a:r>
              <a:r>
                <a:rPr kumimoji="0" lang="en-US" altLang="ko-KR" sz="1300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and developing testing technique</a:t>
              </a:r>
            </a:p>
            <a:p>
              <a:pPr marL="271463" indent="-271463" eaLnBrk="0" latinLnBrk="0" hangingPunct="0">
                <a:lnSpc>
                  <a:spcPct val="85000"/>
                </a:lnSpc>
                <a:spcBef>
                  <a:spcPct val="15000"/>
                </a:spcBef>
              </a:pPr>
              <a:r>
                <a:rPr kumimoji="0" lang="ko-KR" altLang="en-US" sz="1300" dirty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	</a:t>
              </a:r>
              <a:r>
                <a:rPr kumimoji="0" lang="en-US" altLang="ko-KR" sz="1300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- Ground segments development and</a:t>
              </a:r>
              <a:r>
                <a:rPr kumimoji="0" lang="ko-KR" altLang="en-US" sz="1300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 </a:t>
              </a:r>
              <a:r>
                <a:rPr kumimoji="0" lang="en-US" altLang="ko-KR" sz="1300" dirty="0" smtClean="0">
                  <a:solidFill>
                    <a:prstClr val="black"/>
                  </a:solidFill>
                  <a:latin typeface="Arial" pitchFamily="34" charset="0"/>
                  <a:ea typeface="Arial Unicode MS" pitchFamily="50" charset="-127"/>
                  <a:cs typeface="Arial" pitchFamily="34" charset="0"/>
                </a:rPr>
                <a:t>secure a image quality technique</a:t>
              </a:r>
              <a:endParaRPr kumimoji="0" lang="ko-KR" altLang="en-US" sz="1300" dirty="0">
                <a:solidFill>
                  <a:prstClr val="black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2379119" y="1763001"/>
            <a:ext cx="6231481" cy="86948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73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3"/>
          <p:cNvSpPr>
            <a:spLocks noGrp="1"/>
          </p:cNvSpPr>
          <p:nvPr>
            <p:ph type="title"/>
          </p:nvPr>
        </p:nvSpPr>
        <p:spPr>
          <a:xfrm>
            <a:off x="1" y="91440"/>
            <a:ext cx="8963024" cy="725488"/>
          </a:xfrm>
        </p:spPr>
        <p:txBody>
          <a:bodyPr>
            <a:noAutofit/>
          </a:bodyPr>
          <a:lstStyle/>
          <a:p>
            <a:r>
              <a:rPr lang="en-US" altLang="ko-KR" sz="2800" dirty="0"/>
              <a:t>Current status of LEO Satellite Project</a:t>
            </a:r>
            <a:endParaRPr lang="ko-KR" altLang="en-US" sz="2800" dirty="0"/>
          </a:p>
        </p:txBody>
      </p:sp>
      <p:sp>
        <p:nvSpPr>
          <p:cNvPr id="7" name="직사각형 6"/>
          <p:cNvSpPr/>
          <p:nvPr/>
        </p:nvSpPr>
        <p:spPr>
          <a:xfrm>
            <a:off x="200238" y="1457591"/>
            <a:ext cx="8943762" cy="4286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latinLnBrk="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kumimoji="0" lang="en-US" altLang="ko-K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Development (plan) : ~ 2022 </a:t>
            </a:r>
          </a:p>
          <a:p>
            <a:pPr marL="457200" indent="-457200" latinLnBrk="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kumimoji="0" lang="en-US" altLang="ko-K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Altitude/orbit : </a:t>
            </a:r>
            <a:r>
              <a:rPr kumimoji="0" lang="en-US" altLang="ko-K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~800km </a:t>
            </a:r>
            <a:r>
              <a:rPr kumimoji="0" lang="en-US" altLang="ko-K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kumimoji="0" lang="en-US" altLang="ko-K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Sun-synchronous, </a:t>
            </a:r>
            <a:r>
              <a:rPr kumimoji="0" lang="en-US" altLang="ko-K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dawn-dusk orbit</a:t>
            </a:r>
          </a:p>
          <a:p>
            <a:pPr marL="457200" indent="-457200" latinLnBrk="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kumimoji="0" lang="en-US" altLang="ko-K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Satellite : ~500kg, instrument : ~150kg </a:t>
            </a:r>
          </a:p>
          <a:p>
            <a:pPr marL="457200" indent="-457200" latinLnBrk="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kumimoji="0" lang="en-US" altLang="ko-K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Proposed </a:t>
            </a:r>
            <a:r>
              <a:rPr kumimoji="0" lang="en-US" altLang="ko-K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Instrument : </a:t>
            </a:r>
            <a:r>
              <a:rPr kumimoji="0" lang="en-US" altLang="ko-KR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MW Sounder </a:t>
            </a:r>
            <a:r>
              <a:rPr kumimoji="0" lang="en-US" altLang="ko-KR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(ATMS-like)</a:t>
            </a:r>
          </a:p>
          <a:p>
            <a:pPr latinLnBrk="0">
              <a:lnSpc>
                <a:spcPct val="150000"/>
              </a:lnSpc>
              <a:spcBef>
                <a:spcPts val="600"/>
              </a:spcBef>
            </a:pPr>
            <a:r>
              <a:rPr kumimoji="0" lang="en-US" altLang="ko-K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kumimoji="0" lang="en-US" altLang="ko-K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kumimoji="0" lang="en-US" altLang="ko-KR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one or two instrument due to the weight </a:t>
            </a:r>
            <a:r>
              <a:rPr kumimoji="0" lang="en-US" altLang="ko-K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payloads</a:t>
            </a:r>
            <a:r>
              <a:rPr kumimoji="0" lang="en-US" altLang="ko-KR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(~</a:t>
            </a:r>
            <a:r>
              <a:rPr kumimoji="0" lang="en-US" altLang="ko-K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150kg)</a:t>
            </a:r>
          </a:p>
          <a:p>
            <a:pPr marL="457200" indent="-457200" latinLnBrk="0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kumimoji="0" lang="en-US" altLang="ko-K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International </a:t>
            </a:r>
            <a:r>
              <a:rPr kumimoji="0" lang="en-US" altLang="ko-K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cooperation / joint development for payload and sensors </a:t>
            </a:r>
          </a:p>
        </p:txBody>
      </p:sp>
    </p:spTree>
    <p:extLst>
      <p:ext uri="{BB962C8B-B14F-4D97-AF65-F5344CB8AC3E}">
        <p14:creationId xmlns:p14="http://schemas.microsoft.com/office/powerpoint/2010/main" val="42773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contents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84" y="523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249289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84664" y="2348880"/>
            <a:ext cx="87129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200" b="1" i="1" dirty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NWP &amp; Data Assimilation Activities</a:t>
            </a:r>
            <a:endParaRPr lang="en-US" altLang="ko-KR" sz="3200" b="1" i="1" dirty="0">
              <a:solidFill>
                <a:schemeClr val="bg1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6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3"/>
          <p:cNvSpPr>
            <a:spLocks noGrp="1"/>
          </p:cNvSpPr>
          <p:nvPr>
            <p:ph type="title"/>
          </p:nvPr>
        </p:nvSpPr>
        <p:spPr>
          <a:xfrm>
            <a:off x="1" y="91440"/>
            <a:ext cx="8963024" cy="725488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KMA Ground GNSS Operation </a:t>
            </a:r>
            <a:endParaRPr lang="ko-KR" altLang="en-US" sz="2800" dirty="0"/>
          </a:p>
        </p:txBody>
      </p:sp>
      <p:pic>
        <p:nvPicPr>
          <p:cNvPr id="1026" name="Picture 2" descr="D:\660_GODEX\Y2017\MAP_NMS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99" y="2784779"/>
            <a:ext cx="3933825" cy="340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375" y="1127507"/>
            <a:ext cx="8343900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ko-KR" sz="2000" dirty="0" smtClean="0"/>
              <a:t>22 sites are being operated and hourly ZTD &amp; RINEX are provided to NWP and </a:t>
            </a:r>
            <a:r>
              <a:rPr lang="en-US" altLang="ko-KR" sz="2000" dirty="0"/>
              <a:t>E</a:t>
            </a:r>
            <a:r>
              <a:rPr lang="en-US" altLang="ko-KR" sz="2000" dirty="0" smtClean="0"/>
              <a:t>arthquake team of KMA  in near-real time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ko-KR" sz="2000" dirty="0" smtClean="0"/>
              <a:t>2 sites (red marks) will be operated in 2</a:t>
            </a:r>
            <a:r>
              <a:rPr lang="en-US" altLang="ko-KR" sz="2000" baseline="30000" dirty="0" smtClean="0"/>
              <a:t>nd</a:t>
            </a:r>
            <a:r>
              <a:rPr lang="en-US" altLang="ko-KR" sz="2000" dirty="0" smtClean="0"/>
              <a:t> half of 2017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ko-KR" sz="2000" dirty="0" smtClean="0"/>
              <a:t>Plan to broadcast Ground GNSS data(BUFR) via GTS in 2018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706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contents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84" y="523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249289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84664" y="2348880"/>
            <a:ext cx="871296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200" b="1" i="1" dirty="0" smtClean="0">
                <a:solidFill>
                  <a:schemeClr val="bg1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Action Items related with KMA</a:t>
            </a:r>
            <a:endParaRPr lang="en-US" altLang="ko-KR" sz="3200" b="1" i="1" dirty="0">
              <a:solidFill>
                <a:schemeClr val="bg1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59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3"/>
          <p:cNvSpPr>
            <a:spLocks noGrp="1"/>
          </p:cNvSpPr>
          <p:nvPr>
            <p:ph type="title"/>
          </p:nvPr>
        </p:nvSpPr>
        <p:spPr>
          <a:xfrm>
            <a:off x="1" y="91440"/>
            <a:ext cx="8963024" cy="725488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Action Items</a:t>
            </a:r>
            <a:endParaRPr lang="ko-KR" altLang="en-US" sz="2800" dirty="0"/>
          </a:p>
        </p:txBody>
      </p:sp>
      <p:sp>
        <p:nvSpPr>
          <p:cNvPr id="3" name="직사각형 2"/>
          <p:cNvSpPr/>
          <p:nvPr/>
        </p:nvSpPr>
        <p:spPr>
          <a:xfrm>
            <a:off x="251520" y="981075"/>
            <a:ext cx="856895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ko-KR" sz="1800" b="1" dirty="0"/>
              <a:t>N.4.7 All Centres to investigate putting soil temperature and moisture observations on the GTS. </a:t>
            </a:r>
            <a:r>
              <a:rPr lang="en-GB" altLang="ko-KR" sz="1800" b="1" dirty="0" smtClean="0"/>
              <a:t>                          ACTION: All Centres</a:t>
            </a:r>
            <a:r>
              <a:rPr lang="en-GB" altLang="ko-KR" sz="1800" b="1" dirty="0"/>
              <a:t> </a:t>
            </a:r>
            <a:endParaRPr lang="ko-KR" altLang="ko-KR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852056"/>
            <a:ext cx="8568952" cy="203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1800" b="1" dirty="0" smtClean="0"/>
              <a:t>Response</a:t>
            </a:r>
            <a:r>
              <a:rPr lang="en-US" altLang="ko-KR" sz="1800" dirty="0" smtClean="0"/>
              <a:t> :  </a:t>
            </a:r>
            <a:r>
              <a:rPr lang="en-US" altLang="ko-KR" sz="1800" b="1" dirty="0" smtClean="0"/>
              <a:t>KMA is still not ready </a:t>
            </a:r>
            <a:r>
              <a:rPr lang="en-US" altLang="ko-KR" sz="1800" dirty="0" smtClean="0"/>
              <a:t>to put those data on the GTS yet due to the data quality issue.</a:t>
            </a:r>
          </a:p>
          <a:p>
            <a:endParaRPr lang="en-US" altLang="ko-KR" sz="1800" dirty="0"/>
          </a:p>
          <a:p>
            <a:r>
              <a:rPr lang="en-US" altLang="ko-KR" sz="1800" b="1" dirty="0" smtClean="0"/>
              <a:t>Current Status</a:t>
            </a:r>
          </a:p>
          <a:p>
            <a:r>
              <a:rPr lang="en-US" altLang="ko-KR" sz="1800" dirty="0" smtClean="0"/>
              <a:t>- soil temperature obs. : 74 sites of KMA</a:t>
            </a:r>
          </a:p>
          <a:p>
            <a:r>
              <a:rPr lang="en-US" altLang="ko-KR" sz="1800" dirty="0" smtClean="0"/>
              <a:t>- soil moisture </a:t>
            </a:r>
            <a:r>
              <a:rPr lang="en-US" altLang="ko-KR" sz="1800" dirty="0"/>
              <a:t>obs</a:t>
            </a:r>
            <a:r>
              <a:rPr lang="en-US" altLang="ko-KR" sz="1800" dirty="0" smtClean="0"/>
              <a:t>. : 11 sites of KMA</a:t>
            </a:r>
          </a:p>
          <a:p>
            <a:r>
              <a:rPr lang="en-US" altLang="ko-KR" sz="1800" dirty="0" smtClean="0"/>
              <a:t>                           158 sites of RDA (Rural Development Administration) </a:t>
            </a:r>
            <a:endParaRPr lang="ko-KR" alt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25498"/>
            <a:ext cx="1489670" cy="227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72796"/>
            <a:ext cx="2301627" cy="240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6444044"/>
            <a:ext cx="302433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800" dirty="0" smtClean="0"/>
              <a:t>11 sites managed by KMA</a:t>
            </a:r>
            <a:endParaRPr lang="ko-KR" alt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535996" y="6444044"/>
            <a:ext cx="399644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800" dirty="0" smtClean="0"/>
              <a:t>158 sites managed by RDA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4554" y="4896222"/>
            <a:ext cx="129614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800" b="1" dirty="0" smtClean="0"/>
              <a:t>Soil Moisture obs. sites</a:t>
            </a:r>
            <a:endParaRPr lang="ko-KR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4515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3"/>
          <p:cNvSpPr>
            <a:spLocks noGrp="1"/>
          </p:cNvSpPr>
          <p:nvPr>
            <p:ph type="title"/>
          </p:nvPr>
        </p:nvSpPr>
        <p:spPr>
          <a:xfrm>
            <a:off x="1" y="91440"/>
            <a:ext cx="8963024" cy="725488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Action Items</a:t>
            </a:r>
            <a:endParaRPr lang="ko-KR" altLang="en-US" sz="2800" dirty="0"/>
          </a:p>
        </p:txBody>
      </p:sp>
      <p:sp>
        <p:nvSpPr>
          <p:cNvPr id="3" name="직사각형 2"/>
          <p:cNvSpPr/>
          <p:nvPr/>
        </p:nvSpPr>
        <p:spPr>
          <a:xfrm>
            <a:off x="266378" y="1149703"/>
            <a:ext cx="8749698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ko-KR" sz="1800" b="1" dirty="0"/>
              <a:t>Action 2011-11-10 3.1 Wind Profiler Data: </a:t>
            </a:r>
            <a:r>
              <a:rPr lang="en-GB" altLang="ko-KR" sz="1800" dirty="0"/>
              <a:t>Bureau and KMA to investigate the availability of Australian and Korean wind profile data</a:t>
            </a:r>
            <a:r>
              <a:rPr lang="en-GB" altLang="ko-KR" sz="1800" dirty="0">
                <a:solidFill>
                  <a:schemeClr val="tx1"/>
                </a:solidFill>
              </a:rPr>
              <a:t>.</a:t>
            </a:r>
            <a:r>
              <a:rPr lang="en-GB" altLang="ko-KR" sz="1800" b="1" dirty="0">
                <a:solidFill>
                  <a:schemeClr val="tx1"/>
                </a:solidFill>
              </a:rPr>
              <a:t> </a:t>
            </a:r>
            <a:endParaRPr lang="en-GB" altLang="ko-KR" sz="1800" b="1" dirty="0" smtClean="0">
              <a:solidFill>
                <a:schemeClr val="tx1"/>
              </a:solidFill>
            </a:endParaRPr>
          </a:p>
          <a:p>
            <a:endParaRPr lang="en-GB" altLang="ko-KR" sz="1800" b="1" dirty="0" smtClean="0">
              <a:solidFill>
                <a:schemeClr val="tx1"/>
              </a:solidFill>
            </a:endParaRPr>
          </a:p>
          <a:p>
            <a:r>
              <a:rPr lang="en-GB" altLang="ko-KR" sz="1800" b="1" dirty="0">
                <a:solidFill>
                  <a:schemeClr val="tx1"/>
                </a:solidFill>
              </a:rPr>
              <a:t>May 2014 Update</a:t>
            </a:r>
            <a:r>
              <a:rPr lang="en-GB" altLang="ko-KR" sz="1800" dirty="0">
                <a:solidFill>
                  <a:schemeClr val="tx1"/>
                </a:solidFill>
              </a:rPr>
              <a:t>: KMA have 8 profilers. Data </a:t>
            </a:r>
            <a:r>
              <a:rPr lang="en-GB" altLang="ko-KR" sz="1800" dirty="0" smtClean="0">
                <a:solidFill>
                  <a:schemeClr val="tx1"/>
                </a:solidFill>
              </a:rPr>
              <a:t>are </a:t>
            </a:r>
            <a:r>
              <a:rPr lang="en-GB" altLang="ko-KR" sz="1800" dirty="0">
                <a:solidFill>
                  <a:schemeClr val="tx1"/>
                </a:solidFill>
              </a:rPr>
              <a:t>being input to NWP systems. Limited GTS bandwidth is an issue so some work is required within KMA. </a:t>
            </a:r>
            <a:endParaRPr lang="ko-KR" altLang="ko-KR" sz="1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358" y="3079445"/>
            <a:ext cx="8860718" cy="2308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1800" b="1" dirty="0" smtClean="0"/>
              <a:t>Response</a:t>
            </a:r>
            <a:r>
              <a:rPr lang="en-US" altLang="ko-KR" sz="1800" dirty="0" smtClean="0"/>
              <a:t> :  KMA Observation Bureau informed that the wind profiler data can be available publically after the data quality monitoring system is established.</a:t>
            </a:r>
          </a:p>
          <a:p>
            <a:endParaRPr lang="en-US" altLang="ko-KR" sz="1800" dirty="0"/>
          </a:p>
          <a:p>
            <a:r>
              <a:rPr lang="en-US" altLang="ko-KR" sz="1800" b="1" dirty="0" smtClean="0"/>
              <a:t>Current Status</a:t>
            </a:r>
          </a:p>
          <a:p>
            <a:pPr marL="285750" indent="-285750">
              <a:buFontTx/>
              <a:buChar char="-"/>
            </a:pPr>
            <a:r>
              <a:rPr lang="en-US" altLang="ko-KR" sz="1800" dirty="0" smtClean="0"/>
              <a:t>KMA is running 12 wind profilers and 4 of them is being used for data assimilation</a:t>
            </a:r>
          </a:p>
          <a:p>
            <a:pPr marL="285750" indent="-285750">
              <a:buFontTx/>
              <a:buChar char="-"/>
            </a:pPr>
            <a:r>
              <a:rPr lang="en-US" altLang="ko-KR" sz="1800" dirty="0" smtClean="0"/>
              <a:t>GTS bandwidth has been improved to 4 </a:t>
            </a:r>
            <a:r>
              <a:rPr lang="en-US" altLang="ko-KR" sz="1800" dirty="0"/>
              <a:t>Mbps </a:t>
            </a:r>
            <a:r>
              <a:rPr lang="en-US" altLang="ko-KR" sz="1800" dirty="0" smtClean="0"/>
              <a:t>from 128kbps since Jan. 2016</a:t>
            </a:r>
          </a:p>
          <a:p>
            <a:r>
              <a:rPr lang="en-US" altLang="ko-KR" sz="1800" dirty="0"/>
              <a:t> </a:t>
            </a:r>
            <a:r>
              <a:rPr lang="en-US" altLang="ko-KR" sz="1800" dirty="0" smtClean="0"/>
              <a:t>   Bandwidth is not an issue any more.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5587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3"/>
          <p:cNvSpPr>
            <a:spLocks noGrp="1"/>
          </p:cNvSpPr>
          <p:nvPr>
            <p:ph type="title"/>
          </p:nvPr>
        </p:nvSpPr>
        <p:spPr>
          <a:xfrm>
            <a:off x="1" y="91440"/>
            <a:ext cx="8963024" cy="725488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Announcements</a:t>
            </a:r>
            <a:endParaRPr lang="ko-KR" alt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2399" y="1024176"/>
            <a:ext cx="5534025" cy="134754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342900" indent="-342900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ko-KR" sz="1950" b="1" dirty="0">
                <a:latin typeface="나눔고딕" pitchFamily="50" charset="-127"/>
                <a:ea typeface="나눔고딕" pitchFamily="50" charset="-127"/>
                <a:cs typeface="Tahoma" pitchFamily="34" charset="0"/>
              </a:rPr>
              <a:t>The </a:t>
            </a:r>
            <a:r>
              <a:rPr lang="en-US" altLang="ko-KR" sz="1950" b="1" dirty="0" smtClean="0">
                <a:latin typeface="나눔고딕" pitchFamily="50" charset="-127"/>
                <a:ea typeface="나눔고딕" pitchFamily="50" charset="-127"/>
                <a:cs typeface="Tahoma" pitchFamily="34" charset="0"/>
              </a:rPr>
              <a:t>45</a:t>
            </a:r>
            <a:r>
              <a:rPr lang="en-US" altLang="ko-KR" sz="1950" b="1" baseline="30000" dirty="0" smtClean="0">
                <a:latin typeface="나눔고딕" pitchFamily="50" charset="-127"/>
                <a:ea typeface="나눔고딕" pitchFamily="50" charset="-127"/>
                <a:cs typeface="Tahoma" pitchFamily="34" charset="0"/>
              </a:rPr>
              <a:t>th</a:t>
            </a:r>
            <a:r>
              <a:rPr lang="en-US" altLang="ko-KR" sz="1950" b="1" dirty="0" smtClean="0">
                <a:latin typeface="나눔고딕" pitchFamily="50" charset="-127"/>
                <a:ea typeface="나눔고딕" pitchFamily="50" charset="-127"/>
                <a:cs typeface="Tahoma" pitchFamily="34" charset="0"/>
              </a:rPr>
              <a:t> CGMS meeting will be hosted by KMA </a:t>
            </a:r>
          </a:p>
          <a:p>
            <a:pPr>
              <a:spcBef>
                <a:spcPts val="600"/>
              </a:spcBef>
            </a:pPr>
            <a:endParaRPr lang="en-US" altLang="ko-KR" sz="5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11-16 June 2016,  </a:t>
            </a:r>
          </a:p>
          <a:p>
            <a:pPr marL="800100" lvl="1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sz="1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Maison</a:t>
            </a:r>
            <a:r>
              <a:rPr lang="en-US" altLang="ko-KR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-Glad Hotel, </a:t>
            </a:r>
            <a:r>
              <a:rPr lang="en-US" altLang="ko-KR" sz="1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Jeju</a:t>
            </a:r>
            <a:r>
              <a:rPr lang="en-US" altLang="ko-KR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Island, Korea</a:t>
            </a:r>
            <a:endParaRPr lang="en-US" altLang="ko-KR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1000125"/>
            <a:ext cx="2981326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29969"/>
            <a:ext cx="7620000" cy="393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1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20097" y="-20097"/>
            <a:ext cx="9184194" cy="68931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Picture 5" descr="C:\Users\Youngmin\Desktop\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387600"/>
            <a:ext cx="9144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5837" y="1710747"/>
            <a:ext cx="276876" cy="2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1231" y="2313756"/>
            <a:ext cx="232657" cy="19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1952" y="1605430"/>
            <a:ext cx="191062" cy="15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3701374"/>
            <a:ext cx="271763" cy="2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064" y="1850505"/>
            <a:ext cx="153818" cy="12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4189" y="1627139"/>
            <a:ext cx="153818" cy="12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6096" y="1654610"/>
            <a:ext cx="153818" cy="12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9140" y="5871294"/>
            <a:ext cx="197518" cy="16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8948" y="6089044"/>
            <a:ext cx="181921" cy="15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31602" y="4816066"/>
            <a:ext cx="209761" cy="17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공유폴더\빛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0306" y="5416571"/>
            <a:ext cx="181921" cy="15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-20097" y="1724615"/>
            <a:ext cx="9184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72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THANK YOU!</a:t>
            </a:r>
            <a:endParaRPr lang="ko-KR" altLang="en-US" sz="7200" b="1" dirty="0"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877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750" fill="hold"/>
                                        <p:tgtEl>
                                          <p:spTgt spid="2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75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75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750" fill="hold"/>
                                        <p:tgtEl>
                                          <p:spTgt spid="2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750" fill="hold"/>
                                        <p:tgtEl>
                                          <p:spTgt spid="2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3362" y="88900"/>
            <a:ext cx="8731126" cy="5847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lang="ko-KR" altLang="en-US" sz="3200" b="1" kern="1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defRPr>
            </a:lvl1pPr>
            <a:lvl2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2pPr>
            <a:lvl3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3pPr>
            <a:lvl4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4pPr>
            <a:lvl5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r>
              <a:rPr lang="en-US" altLang="ko-KR" dirty="0"/>
              <a:t>HPC</a:t>
            </a:r>
            <a:endParaRPr lang="ko-KR" altLang="en-US" dirty="0"/>
          </a:p>
        </p:txBody>
      </p:sp>
      <p:graphicFrame>
        <p:nvGraphicFramePr>
          <p:cNvPr id="54" name="표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239258"/>
              </p:ext>
            </p:extLst>
          </p:nvPr>
        </p:nvGraphicFramePr>
        <p:xfrm>
          <a:off x="321189" y="1930484"/>
          <a:ext cx="8643298" cy="4637371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586844"/>
                <a:gridCol w="1659735"/>
                <a:gridCol w="1672221"/>
                <a:gridCol w="950126"/>
                <a:gridCol w="950126"/>
                <a:gridCol w="912123"/>
                <a:gridCol w="912123"/>
              </a:tblGrid>
              <a:tr h="5328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b="0" kern="0" spc="0" dirty="0">
                        <a:solidFill>
                          <a:schemeClr val="bg1"/>
                        </a:solidFill>
                        <a:effectLst/>
                        <a:latin typeface="나눔고딕 Bold" pitchFamily="50" charset="-127"/>
                        <a:ea typeface="나눔고딕 Bold" pitchFamily="50" charset="-127"/>
                      </a:endParaRPr>
                    </a:p>
                  </a:txBody>
                  <a:tcPr marL="56994" marR="56994" marT="15757" marB="15757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dirty="0" smtClean="0">
                          <a:solidFill>
                            <a:schemeClr val="bg1"/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1</a:t>
                      </a:r>
                      <a:r>
                        <a:rPr lang="en-US" altLang="ko-KR" sz="1600" b="0" kern="0" spc="0" baseline="30000" dirty="0" smtClean="0">
                          <a:solidFill>
                            <a:schemeClr val="bg1"/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st</a:t>
                      </a:r>
                      <a:r>
                        <a:rPr lang="en-US" altLang="ko-KR" sz="1600" b="0" kern="0" spc="0" baseline="0" dirty="0" smtClean="0">
                          <a:solidFill>
                            <a:schemeClr val="bg1"/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 Gen</a:t>
                      </a:r>
                      <a:endParaRPr lang="ko-KR" altLang="en-US" sz="1600" b="0" kern="0" spc="0" dirty="0">
                        <a:solidFill>
                          <a:schemeClr val="bg1"/>
                        </a:solidFill>
                        <a:effectLst/>
                        <a:latin typeface="나눔고딕 Bold" pitchFamily="50" charset="-127"/>
                        <a:ea typeface="나눔고딕 Bold" pitchFamily="50" charset="-127"/>
                      </a:endParaRPr>
                    </a:p>
                  </a:txBody>
                  <a:tcPr marL="56994" marR="56994" marT="15757" marB="1575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dirty="0" smtClean="0">
                          <a:solidFill>
                            <a:schemeClr val="bg1"/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2</a:t>
                      </a:r>
                      <a:r>
                        <a:rPr lang="en-US" altLang="ko-KR" sz="1600" b="0" kern="0" spc="0" baseline="30000" dirty="0" smtClean="0">
                          <a:solidFill>
                            <a:schemeClr val="bg1"/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nd</a:t>
                      </a:r>
                      <a:r>
                        <a:rPr lang="en-US" altLang="ko-KR" sz="1600" b="0" kern="0" spc="0" dirty="0" smtClean="0">
                          <a:solidFill>
                            <a:schemeClr val="bg1"/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 Gen</a:t>
                      </a:r>
                      <a:endParaRPr lang="ko-KR" altLang="en-US" sz="1600" b="0" kern="0" spc="0" dirty="0">
                        <a:solidFill>
                          <a:schemeClr val="bg1"/>
                        </a:solidFill>
                        <a:effectLst/>
                        <a:latin typeface="나눔고딕 Bold" pitchFamily="50" charset="-127"/>
                        <a:ea typeface="나눔고딕 Bold" pitchFamily="50" charset="-127"/>
                      </a:endParaRPr>
                    </a:p>
                  </a:txBody>
                  <a:tcPr marL="56994" marR="56994" marT="15757" marB="15757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dirty="0" smtClean="0">
                          <a:solidFill>
                            <a:schemeClr val="bg1"/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3</a:t>
                      </a:r>
                      <a:r>
                        <a:rPr lang="en-US" altLang="ko-KR" sz="1600" b="0" kern="0" spc="0" baseline="30000" dirty="0" smtClean="0">
                          <a:solidFill>
                            <a:schemeClr val="bg1"/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rd</a:t>
                      </a:r>
                      <a:r>
                        <a:rPr lang="en-US" altLang="ko-KR" sz="1600" b="0" kern="0" spc="0" dirty="0" smtClean="0">
                          <a:solidFill>
                            <a:schemeClr val="bg1"/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 Gen</a:t>
                      </a:r>
                      <a:endParaRPr lang="ko-KR" altLang="en-US" sz="1600" b="0" kern="0" spc="0" dirty="0">
                        <a:solidFill>
                          <a:schemeClr val="bg1"/>
                        </a:solidFill>
                        <a:effectLst/>
                        <a:latin typeface="나눔고딕 Bold" pitchFamily="50" charset="-127"/>
                        <a:ea typeface="나눔고딕 Bold" pitchFamily="50" charset="-127"/>
                      </a:endParaRPr>
                    </a:p>
                  </a:txBody>
                  <a:tcPr marL="56994" marR="56994" marT="15757" marB="15757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dirty="0" smtClean="0">
                          <a:solidFill>
                            <a:schemeClr val="bg1"/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4</a:t>
                      </a:r>
                      <a:r>
                        <a:rPr lang="en-US" altLang="ko-KR" sz="1600" b="0" kern="0" spc="0" baseline="30000" dirty="0" smtClean="0">
                          <a:solidFill>
                            <a:schemeClr val="bg1"/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th</a:t>
                      </a:r>
                      <a:r>
                        <a:rPr lang="en-US" altLang="ko-KR" sz="1600" b="0" kern="0" spc="0" dirty="0" smtClean="0">
                          <a:solidFill>
                            <a:schemeClr val="bg1"/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 Gen</a:t>
                      </a:r>
                      <a:endParaRPr lang="ko-KR" altLang="en-US" sz="1600" b="0" kern="0" spc="0" dirty="0">
                        <a:solidFill>
                          <a:schemeClr val="bg1"/>
                        </a:solidFill>
                        <a:effectLst/>
                        <a:latin typeface="나눔고딕 Bold" pitchFamily="50" charset="-127"/>
                        <a:ea typeface="나눔고딕 Bold" pitchFamily="50" charset="-127"/>
                      </a:endParaRPr>
                    </a:p>
                  </a:txBody>
                  <a:tcPr marL="56994" marR="56994" marT="15757" marB="15757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998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Operational</a:t>
                      </a:r>
                      <a:r>
                        <a:rPr lang="en-US" altLang="ko-KR" sz="1200" b="0" kern="0" spc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 Period</a:t>
                      </a:r>
                      <a:endParaRPr lang="ko-KR" altLang="en-US" sz="1200" b="0" kern="0" spc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나눔고딕 Bold" pitchFamily="50" charset="-127"/>
                        <a:ea typeface="나눔고딕 Bold" pitchFamily="50" charset="-127"/>
                      </a:endParaRPr>
                    </a:p>
                  </a:txBody>
                  <a:tcPr marL="56994" marR="56994" marT="15757" marB="15757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1999~2005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2005~2010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2010~2015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2016~Current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680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System</a:t>
                      </a:r>
                      <a:endParaRPr lang="ko-KR" altLang="en-US" sz="1200" b="0" kern="0" spc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나눔고딕 Bold" pitchFamily="50" charset="-127"/>
                        <a:ea typeface="나눔고딕 Bold" pitchFamily="50" charset="-127"/>
                      </a:endParaRPr>
                    </a:p>
                  </a:txBody>
                  <a:tcPr marL="56994" marR="56994" marT="15757" marB="15757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NEC </a:t>
                      </a:r>
                      <a:r>
                        <a:rPr lang="en-US" sz="1400" kern="0" spc="0" dirty="0" smtClean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SX-5/28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CRAY </a:t>
                      </a:r>
                      <a:r>
                        <a:rPr lang="en-US" sz="1400" kern="0" spc="0" dirty="0" smtClean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X1E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CRAY XE6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(AMD </a:t>
                      </a:r>
                      <a:r>
                        <a:rPr lang="en-US" altLang="ko-KR" sz="1100" dirty="0" err="1" smtClean="0">
                          <a:latin typeface="Arial" pitchFamily="34" charset="0"/>
                          <a:ea typeface="+mn-ea"/>
                        </a:rPr>
                        <a:t>Magny-Cours</a:t>
                      </a:r>
                      <a:r>
                        <a:rPr lang="en-US" altLang="ko-KR" sz="11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CRAY XC40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 smtClean="0">
                          <a:solidFill>
                            <a:srgbClr val="000000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(Intel</a:t>
                      </a:r>
                      <a:r>
                        <a:rPr lang="en-US" altLang="ko-KR" sz="11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 </a:t>
                      </a:r>
                      <a:r>
                        <a:rPr lang="en-US" altLang="ko-KR" sz="1100" kern="0" spc="0" baseline="0" dirty="0" err="1" smtClean="0">
                          <a:solidFill>
                            <a:srgbClr val="000000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Haswell</a:t>
                      </a:r>
                      <a:r>
                        <a:rPr lang="en-US" altLang="ko-KR" sz="11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00602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Theoretical Performance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(</a:t>
                      </a:r>
                      <a:r>
                        <a:rPr lang="en-US" altLang="ko-KR" sz="1200" b="0" kern="0" spc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TFlops</a:t>
                      </a:r>
                      <a:r>
                        <a:rPr lang="en-US" altLang="ko-KR" sz="1200" b="0" kern="0" spc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)</a:t>
                      </a:r>
                      <a:endParaRPr lang="en-US" sz="1200" b="0" kern="0" spc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나눔고딕 Bold" pitchFamily="50" charset="-127"/>
                        <a:ea typeface="나눔고딕 Bold" pitchFamily="50" charset="-127"/>
                      </a:endParaRPr>
                    </a:p>
                  </a:txBody>
                  <a:tcPr marL="56994" marR="56994" marT="15757" marB="15757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0.224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(0.128 + 0.096)</a:t>
                      </a:r>
                      <a:endParaRPr lang="en-US" sz="1000" b="0" kern="0" spc="0" dirty="0">
                        <a:solidFill>
                          <a:srgbClr val="000000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18.5</a:t>
                      </a:r>
                      <a:endParaRPr lang="ko-KR" altLang="en-US" sz="1600" b="1" kern="0" spc="0" dirty="0"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(9.75 × </a:t>
                      </a:r>
                      <a:r>
                        <a:rPr lang="en-US" altLang="ko-KR" sz="1000" kern="0" spc="0" dirty="0" smtClean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2)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Interim</a:t>
                      </a:r>
                      <a:r>
                        <a:rPr lang="ko-KR" altLang="en-US" sz="105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 </a:t>
                      </a: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Final</a:t>
                      </a:r>
                      <a:endParaRPr lang="ko-KR" altLang="en-US" sz="1050" b="1" kern="0" spc="0" dirty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Interim </a:t>
                      </a: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Final</a:t>
                      </a: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19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37</a:t>
                      </a:r>
                      <a:endParaRPr lang="ko-KR" altLang="en-US" sz="1600" b="0" kern="0" spc="0" dirty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758 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(379 × 2)</a:t>
                      </a:r>
                      <a:endParaRPr lang="ko-KR" altLang="en-US" sz="1000" b="0" kern="0" spc="0" dirty="0" smtClean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447</a:t>
                      </a:r>
                      <a:endParaRPr lang="ko-KR" altLang="en-US" sz="1600" kern="0" spc="0" dirty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20BC8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5,800</a:t>
                      </a:r>
                      <a:r>
                        <a:rPr lang="en-US" altLang="ko-KR" sz="1000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 (2,900 × 2)</a:t>
                      </a:r>
                      <a:endParaRPr lang="ko-KR" altLang="en-US" sz="1000" kern="0" spc="0" dirty="0" smtClean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3253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Numbers</a:t>
                      </a:r>
                      <a:r>
                        <a:rPr lang="en-US" altLang="ko-KR" sz="1200" b="0" kern="0" spc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 of 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CPU Cores</a:t>
                      </a:r>
                      <a:endParaRPr lang="ko-KR" altLang="en-US" sz="1200" b="0" kern="0" spc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나눔고딕 Bold" pitchFamily="50" charset="-127"/>
                        <a:ea typeface="나눔고딕 Bold" pitchFamily="50" charset="-127"/>
                      </a:endParaRPr>
                    </a:p>
                  </a:txBody>
                  <a:tcPr marL="56994" marR="56994" marT="15757" marB="15757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28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(16 + 12)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1,024</a:t>
                      </a:r>
                      <a:endParaRPr lang="ko-KR" altLang="en-US" sz="1600" b="1" kern="0" spc="0" dirty="0"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(512 × </a:t>
                      </a:r>
                      <a:r>
                        <a:rPr lang="en-US" altLang="ko-KR" sz="1000" kern="0" spc="0" dirty="0" smtClean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2)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3,392</a:t>
                      </a:r>
                      <a:endParaRPr lang="ko-KR" altLang="en-US" sz="1000" kern="0" spc="0" dirty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90,240</a:t>
                      </a:r>
                      <a:endParaRPr lang="ko-KR" altLang="en-US" sz="1600" b="1" kern="0" spc="0" dirty="0" smtClean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(45,120 × 2)</a:t>
                      </a:r>
                      <a:endParaRPr lang="ko-KR" altLang="en-US" sz="1000" kern="0" spc="0" dirty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10,752</a:t>
                      </a:r>
                      <a:endParaRPr lang="ko-KR" altLang="en-US" sz="1000" kern="0" spc="0" dirty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20BC8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139,392</a:t>
                      </a:r>
                      <a:r>
                        <a:rPr lang="en-US" altLang="ko-KR" sz="1000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 (69,696 × 2)</a:t>
                      </a:r>
                      <a:endParaRPr lang="ko-KR" altLang="en-US" sz="1000" kern="0" spc="0" dirty="0" smtClean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7821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Memory(</a:t>
                      </a:r>
                      <a:r>
                        <a:rPr lang="en-US" sz="1200" b="0" kern="0" spc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TB</a:t>
                      </a:r>
                      <a:r>
                        <a:rPr lang="en-US" sz="1200" b="0" kern="0" spc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)</a:t>
                      </a:r>
                    </a:p>
                  </a:txBody>
                  <a:tcPr marL="56994" marR="56994" marT="15757" marB="15757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0.224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4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7</a:t>
                      </a:r>
                      <a:endParaRPr lang="ko-KR" altLang="en-US" sz="1000" b="0" kern="0" spc="0" dirty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60 </a:t>
                      </a:r>
                      <a:r>
                        <a:rPr lang="en-US" altLang="ko-KR" sz="1000" b="0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× 2</a:t>
                      </a:r>
                      <a:endParaRPr lang="ko-KR" altLang="en-US" sz="1000" b="0" kern="0" spc="0" dirty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57</a:t>
                      </a:r>
                      <a:endParaRPr lang="ko-KR" altLang="en-US" sz="1000" kern="0" spc="0" dirty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 372</a:t>
                      </a:r>
                      <a:r>
                        <a:rPr lang="en-US" altLang="ko-KR" sz="1000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 × 2</a:t>
                      </a:r>
                      <a:endParaRPr lang="ko-KR" altLang="en-US" sz="1000" kern="0" spc="0" dirty="0" smtClean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7821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Storage(</a:t>
                      </a:r>
                      <a:r>
                        <a:rPr lang="en-US" sz="1200" b="0" kern="0" spc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TB</a:t>
                      </a:r>
                      <a:r>
                        <a:rPr lang="en-US" sz="1200" b="0" kern="0" spc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)</a:t>
                      </a:r>
                    </a:p>
                  </a:txBody>
                  <a:tcPr marL="56994" marR="56994" marT="15757" marB="15757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3.8</a:t>
                      </a:r>
                      <a:endParaRPr lang="en-US" sz="1600" b="1" kern="0" spc="0" dirty="0">
                        <a:solidFill>
                          <a:srgbClr val="0000FF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88</a:t>
                      </a:r>
                      <a:endParaRPr lang="en-US" sz="1600" b="1" kern="0" spc="0" dirty="0">
                        <a:solidFill>
                          <a:srgbClr val="0000FF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3,989</a:t>
                      </a:r>
                      <a:endParaRPr lang="en-US" sz="1600" b="1" kern="0" spc="0" dirty="0">
                        <a:solidFill>
                          <a:srgbClr val="0000FF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3,323</a:t>
                      </a:r>
                      <a:endParaRPr lang="ko-KR" altLang="en-US" sz="1600" b="1" kern="0" spc="0" dirty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0" spc="0" dirty="0" smtClean="0">
                          <a:solidFill>
                            <a:schemeClr val="tx1"/>
                          </a:solidFill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15,780</a:t>
                      </a:r>
                      <a:endParaRPr lang="ko-KR" altLang="en-US" sz="1600" b="1" kern="0" spc="0" dirty="0" smtClean="0">
                        <a:solidFill>
                          <a:schemeClr val="tx1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152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Resolution of 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나눔고딕 Bold" pitchFamily="50" charset="-127"/>
                          <a:ea typeface="나눔고딕 Bold" pitchFamily="50" charset="-127"/>
                        </a:rPr>
                        <a:t>Global Model</a:t>
                      </a:r>
                      <a:endParaRPr lang="ko-KR" altLang="en-US" sz="1200" b="0" kern="0" spc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나눔고딕 Bold" pitchFamily="50" charset="-127"/>
                        <a:ea typeface="나눔고딕 Bold" pitchFamily="50" charset="-127"/>
                      </a:endParaRPr>
                    </a:p>
                  </a:txBody>
                  <a:tcPr marL="56994" marR="56994" marT="15757" marB="15757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55km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30km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25km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17km</a:t>
                      </a:r>
                      <a:r>
                        <a:rPr lang="en-US" altLang="ko-KR" sz="1050" kern="0" spc="0" dirty="0" smtClean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(2016~)</a:t>
                      </a:r>
                      <a:endParaRPr lang="en-US" altLang="ko-KR" sz="1400" kern="0" spc="0" dirty="0" smtClean="0"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 smtClean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12km</a:t>
                      </a:r>
                      <a:r>
                        <a:rPr lang="en-US" altLang="ko-KR" sz="1050" kern="0" spc="0" dirty="0" smtClean="0">
                          <a:effectLst/>
                          <a:latin typeface="나눔바른고딕" pitchFamily="50" charset="-127"/>
                          <a:ea typeface="나눔바른고딕" pitchFamily="50" charset="-127"/>
                        </a:rPr>
                        <a:t>(2019~, planed)</a:t>
                      </a:r>
                      <a:endParaRPr lang="ko-KR" altLang="en-US" sz="1050" kern="0" spc="0" dirty="0" smtClean="0">
                        <a:solidFill>
                          <a:srgbClr val="000000"/>
                        </a:solidFill>
                        <a:effectLst/>
                        <a:latin typeface="나눔바른고딕" pitchFamily="50" charset="-127"/>
                        <a:ea typeface="나눔바른고딕" pitchFamily="50" charset="-127"/>
                      </a:endParaRPr>
                    </a:p>
                  </a:txBody>
                  <a:tcPr marL="56994" marR="56994" marT="15757" marB="1575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5" name="그림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856" y="1204546"/>
            <a:ext cx="1435984" cy="843356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21" y="1204546"/>
            <a:ext cx="1396718" cy="856408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66" y="1225529"/>
            <a:ext cx="1801708" cy="1020954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01" y="1225529"/>
            <a:ext cx="1979403" cy="8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84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4" descr="m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952227"/>
            <a:ext cx="43053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12"/>
          <p:cNvSpPr>
            <a:spLocks noChangeArrowheads="1"/>
          </p:cNvSpPr>
          <p:nvPr/>
        </p:nvSpPr>
        <p:spPr bwMode="auto">
          <a:xfrm>
            <a:off x="4427984" y="3503215"/>
            <a:ext cx="468313" cy="593725"/>
          </a:xfrm>
          <a:prstGeom prst="rect">
            <a:avLst/>
          </a:prstGeom>
          <a:noFill/>
          <a:ln w="25400" algn="ctr">
            <a:solidFill>
              <a:srgbClr val="3366FF"/>
            </a:solidFill>
            <a:miter lim="800000"/>
            <a:headEnd/>
            <a:tailEnd/>
          </a:ln>
        </p:spPr>
        <p:txBody>
          <a:bodyPr wrap="none" lIns="90487" tIns="44450" rIns="90487" bIns="44450" anchor="ctr"/>
          <a:lstStyle/>
          <a:p>
            <a:pPr algn="l">
              <a:spcBef>
                <a:spcPct val="0"/>
              </a:spcBef>
            </a:pPr>
            <a:endParaRPr lang="ko-KR" altLang="ko-KR" sz="1800" b="0">
              <a:ea typeface="굴림" pitchFamily="50" charset="-127"/>
            </a:endParaRPr>
          </a:p>
        </p:txBody>
      </p:sp>
      <p:pic>
        <p:nvPicPr>
          <p:cNvPr id="53" name="Picture 15"/>
          <p:cNvPicPr>
            <a:picLocks noChangeAspect="1" noChangeArrowheads="1"/>
          </p:cNvPicPr>
          <p:nvPr/>
        </p:nvPicPr>
        <p:blipFill>
          <a:blip r:embed="rId3" cstate="print"/>
          <a:srcRect t="5313"/>
          <a:stretch>
            <a:fillRect/>
          </a:stretch>
        </p:blipFill>
        <p:spPr bwMode="auto">
          <a:xfrm>
            <a:off x="4427984" y="3520677"/>
            <a:ext cx="458787" cy="576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33362" y="88900"/>
            <a:ext cx="8731126" cy="5847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lang="ko-KR" altLang="en-US" sz="3200" b="1" kern="1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defRPr>
            </a:lvl1pPr>
            <a:lvl2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2pPr>
            <a:lvl3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3pPr>
            <a:lvl4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4pPr>
            <a:lvl5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r>
              <a:rPr lang="en-US" altLang="ko-KR" dirty="0"/>
              <a:t>Operational Models</a:t>
            </a:r>
            <a:endParaRPr lang="ko-KR" altLang="en-US" dirty="0"/>
          </a:p>
        </p:txBody>
      </p:sp>
      <p:sp>
        <p:nvSpPr>
          <p:cNvPr id="43" name="Line 8"/>
          <p:cNvSpPr>
            <a:spLocks noChangeShapeType="1"/>
          </p:cNvSpPr>
          <p:nvPr/>
        </p:nvSpPr>
        <p:spPr bwMode="auto">
          <a:xfrm flipH="1" flipV="1">
            <a:off x="5796136" y="4788406"/>
            <a:ext cx="1029297" cy="1033355"/>
          </a:xfrm>
          <a:prstGeom prst="line">
            <a:avLst/>
          </a:prstGeom>
          <a:noFill/>
          <a:ln w="6350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4" name="Line 9"/>
          <p:cNvSpPr>
            <a:spLocks noChangeShapeType="1"/>
          </p:cNvSpPr>
          <p:nvPr/>
        </p:nvSpPr>
        <p:spPr bwMode="auto">
          <a:xfrm>
            <a:off x="2220381" y="2218829"/>
            <a:ext cx="579437" cy="558800"/>
          </a:xfrm>
          <a:prstGeom prst="line">
            <a:avLst/>
          </a:prstGeom>
          <a:noFill/>
          <a:ln w="6350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6817026" y="5004456"/>
            <a:ext cx="2267508" cy="1736912"/>
            <a:chOff x="288938" y="4356384"/>
            <a:chExt cx="2267508" cy="1736912"/>
          </a:xfrm>
        </p:grpSpPr>
        <p:sp>
          <p:nvSpPr>
            <p:cNvPr id="41" name="모서리가 둥근 직사각형 40"/>
            <p:cNvSpPr/>
            <p:nvPr/>
          </p:nvSpPr>
          <p:spPr bwMode="auto">
            <a:xfrm>
              <a:off x="310681" y="4402850"/>
              <a:ext cx="2245765" cy="1690446"/>
            </a:xfrm>
            <a:prstGeom prst="roundRect">
              <a:avLst>
                <a:gd name="adj" fmla="val 8575"/>
              </a:avLst>
            </a:prstGeom>
            <a:solidFill>
              <a:schemeClr val="accent4">
                <a:lumMod val="75000"/>
                <a:alpha val="2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5" name="Text Box 5"/>
            <p:cNvSpPr txBox="1">
              <a:spLocks noChangeArrowheads="1"/>
            </p:cNvSpPr>
            <p:nvPr/>
          </p:nvSpPr>
          <p:spPr bwMode="auto">
            <a:xfrm>
              <a:off x="288938" y="4356384"/>
              <a:ext cx="2065350" cy="17369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2200" b="1" dirty="0">
                  <a:solidFill>
                    <a:srgbClr val="990033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2200" b="1" dirty="0" smtClean="0">
                  <a:solidFill>
                    <a:srgbClr val="990033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Regional</a:t>
              </a:r>
              <a:endParaRPr kumimoji="0" lang="ko-KR" altLang="en-GB" sz="2200" b="1" dirty="0">
                <a:solidFill>
                  <a:srgbClr val="990033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Resolution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ko-KR" altLang="en-GB" sz="14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12</a:t>
              </a:r>
              <a:r>
                <a:rPr kumimoji="0" lang="en-GB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kmL70(UM)</a:t>
              </a:r>
              <a:endParaRPr kumimoji="0" lang="en-US" altLang="ko-KR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2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(0.11°x0.11° / top=80km)</a:t>
              </a:r>
              <a:endParaRPr kumimoji="0" lang="ko-KR" altLang="en-GB" sz="12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Target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Length : 87</a:t>
              </a:r>
              <a:r>
                <a:rPr kumimoji="0" lang="en-GB" altLang="ko-KR" sz="1400" dirty="0" err="1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hrs</a:t>
              </a:r>
              <a:r>
                <a:rPr kumimoji="0" lang="en-GB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br>
                <a:rPr kumimoji="0" lang="en-GB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</a:br>
              <a:r>
                <a:rPr kumimoji="0" lang="en-GB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6 hourly)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Initialization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: </a:t>
              </a:r>
              <a:r>
                <a:rPr kumimoji="0" lang="en-US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4DVAR</a:t>
              </a:r>
              <a:endParaRPr kumimoji="0" lang="en-GB" altLang="ko-KR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10113" y="1716090"/>
            <a:ext cx="2232794" cy="2206747"/>
            <a:chOff x="299393" y="1628800"/>
            <a:chExt cx="2232794" cy="2206747"/>
          </a:xfrm>
        </p:grpSpPr>
        <p:sp>
          <p:nvSpPr>
            <p:cNvPr id="40" name="모서리가 둥근 직사각형 39"/>
            <p:cNvSpPr/>
            <p:nvPr/>
          </p:nvSpPr>
          <p:spPr bwMode="auto">
            <a:xfrm>
              <a:off x="299393" y="1637284"/>
              <a:ext cx="2113646" cy="2198263"/>
            </a:xfrm>
            <a:prstGeom prst="roundRect">
              <a:avLst>
                <a:gd name="adj" fmla="val 8575"/>
              </a:avLst>
            </a:pr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6" name="Text Box 7"/>
            <p:cNvSpPr txBox="1">
              <a:spLocks noChangeArrowheads="1"/>
            </p:cNvSpPr>
            <p:nvPr/>
          </p:nvSpPr>
          <p:spPr bwMode="auto">
            <a:xfrm>
              <a:off x="325562" y="1628800"/>
              <a:ext cx="2206625" cy="21566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ko-KR" sz="2200" b="1" dirty="0">
                  <a:solidFill>
                    <a:srgbClr val="990033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GB" altLang="ko-KR" sz="2200" b="1" dirty="0" smtClean="0">
                  <a:solidFill>
                    <a:srgbClr val="990033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Global</a:t>
              </a:r>
              <a:endParaRPr kumimoji="0" lang="ko-KR" altLang="en-GB" sz="2200" b="1" dirty="0">
                <a:solidFill>
                  <a:srgbClr val="990033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Resolution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N768L70(UM)</a:t>
              </a:r>
              <a:endParaRPr kumimoji="0" lang="en-US" altLang="ko-KR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(~17km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/ top = 80km)</a:t>
              </a:r>
              <a:endParaRPr kumimoji="0" lang="ko-KR" altLang="en-GB" sz="14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Target Length</a:t>
              </a:r>
              <a:endParaRPr kumimoji="0" lang="en-US" altLang="ko-KR" sz="14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288hrs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(00/12UTC)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87hrs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(06/18UTC)</a:t>
              </a:r>
              <a:endParaRPr kumimoji="0" lang="ko-KR" altLang="en-GB" sz="14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Initialization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: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Hybrid</a:t>
              </a:r>
              <a:br>
                <a:rPr kumimoji="0" lang="en-US" altLang="ko-KR" sz="1400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</a:br>
              <a:r>
                <a:rPr kumimoji="0" lang="en-US" altLang="ko-KR" sz="1400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Ensemble </a:t>
              </a:r>
              <a:r>
                <a:rPr kumimoji="0" lang="en-GB" altLang="ko-KR" sz="1400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4DVAR</a:t>
              </a:r>
              <a:endParaRPr kumimoji="0" lang="ko-KR" altLang="en-GB" sz="1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60141" y="4097287"/>
            <a:ext cx="2178395" cy="1513221"/>
            <a:chOff x="6732240" y="1628908"/>
            <a:chExt cx="2178395" cy="1513221"/>
          </a:xfrm>
        </p:grpSpPr>
        <p:sp>
          <p:nvSpPr>
            <p:cNvPr id="47" name="모서리가 둥근 직사각형 46"/>
            <p:cNvSpPr/>
            <p:nvPr/>
          </p:nvSpPr>
          <p:spPr bwMode="auto">
            <a:xfrm>
              <a:off x="6778834" y="1628908"/>
              <a:ext cx="2113646" cy="1513221"/>
            </a:xfrm>
            <a:prstGeom prst="roundRect">
              <a:avLst>
                <a:gd name="adj" fmla="val 8575"/>
              </a:avLst>
            </a:pr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8" name="Text Box 5"/>
            <p:cNvSpPr txBox="1">
              <a:spLocks noChangeArrowheads="1"/>
            </p:cNvSpPr>
            <p:nvPr/>
          </p:nvSpPr>
          <p:spPr bwMode="auto">
            <a:xfrm>
              <a:off x="6732240" y="1631843"/>
              <a:ext cx="2178395" cy="15102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22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22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Global EPS</a:t>
              </a:r>
              <a:endParaRPr kumimoji="0" lang="ko-KR" altLang="en-GB" sz="2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Resolution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N400L70(UM)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(~32km/ top = 80km)</a:t>
              </a:r>
              <a:endParaRPr kumimoji="0" lang="ko-KR" altLang="en-GB" sz="14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Target </a:t>
              </a:r>
              <a:r>
                <a:rPr kumimoji="0" lang="en-GB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Length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: 288</a:t>
              </a:r>
              <a:r>
                <a:rPr kumimoji="0" lang="en-GB" altLang="ko-KR" sz="1400" dirty="0" err="1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hrs</a:t>
              </a:r>
              <a:endParaRPr kumimoji="0" lang="en-US" altLang="ko-KR" sz="1400" dirty="0" smtClean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Members : 49</a:t>
              </a:r>
              <a:endParaRPr kumimoji="0" lang="en-GB" altLang="ko-KR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49" name="Line 8"/>
          <p:cNvSpPr>
            <a:spLocks noChangeShapeType="1"/>
          </p:cNvSpPr>
          <p:nvPr/>
        </p:nvSpPr>
        <p:spPr bwMode="auto">
          <a:xfrm flipH="1">
            <a:off x="5317488" y="2369095"/>
            <a:ext cx="1533353" cy="1033353"/>
          </a:xfrm>
          <a:prstGeom prst="line">
            <a:avLst/>
          </a:prstGeom>
          <a:noFill/>
          <a:ln w="6350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6825434" y="1642014"/>
            <a:ext cx="2259102" cy="1544386"/>
            <a:chOff x="6742341" y="4567651"/>
            <a:chExt cx="2259102" cy="1544386"/>
          </a:xfrm>
        </p:grpSpPr>
        <p:sp>
          <p:nvSpPr>
            <p:cNvPr id="54" name="모서리가 둥근 직사각형 53"/>
            <p:cNvSpPr/>
            <p:nvPr/>
          </p:nvSpPr>
          <p:spPr bwMode="auto">
            <a:xfrm>
              <a:off x="6767749" y="4567651"/>
              <a:ext cx="2233693" cy="1534002"/>
            </a:xfrm>
            <a:prstGeom prst="roundRect">
              <a:avLst>
                <a:gd name="adj" fmla="val 8575"/>
              </a:avLst>
            </a:prstGeom>
            <a:solidFill>
              <a:srgbClr val="92D050">
                <a:alpha val="2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55" name="Text Box 5"/>
            <p:cNvSpPr txBox="1">
              <a:spLocks noChangeArrowheads="1"/>
            </p:cNvSpPr>
            <p:nvPr/>
          </p:nvSpPr>
          <p:spPr bwMode="auto">
            <a:xfrm>
              <a:off x="6742341" y="4601751"/>
              <a:ext cx="2259102" cy="15102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22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22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Local </a:t>
              </a:r>
              <a:endParaRPr kumimoji="0" lang="ko-KR" altLang="en-GB" sz="2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Resolution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1.5~4km L70(UM)</a:t>
              </a:r>
            </a:p>
            <a:p>
              <a:pPr algn="l" defTabSz="449263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(1188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  <a:sym typeface="Symbol"/>
                </a:rPr>
                <a:t>1148</a:t>
              </a:r>
              <a:r>
                <a:rPr lang="en-US" altLang="ko-KR" sz="1400" dirty="0" smtClean="0">
                  <a:latin typeface="+mj-lt"/>
                </a:rPr>
                <a:t>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/ top=39km)</a:t>
              </a:r>
              <a:endParaRPr kumimoji="0" lang="ko-KR" altLang="en-GB" sz="14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Target </a:t>
              </a:r>
              <a:r>
                <a:rPr kumimoji="0" lang="en-GB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Length :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36</a:t>
              </a:r>
              <a:r>
                <a:rPr kumimoji="0" lang="en-GB" altLang="ko-KR" sz="1400" dirty="0" err="1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hrs</a:t>
              </a:r>
              <a:endParaRPr kumimoji="0" lang="en-US" altLang="ko-KR" sz="1400" dirty="0" smtClean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Initialization : </a:t>
              </a:r>
              <a:r>
                <a:rPr lang="en-US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3DVAR</a:t>
              </a:r>
              <a:endParaRPr kumimoji="0" lang="en-GB" altLang="ko-KR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56" name="Line 8"/>
          <p:cNvSpPr>
            <a:spLocks noChangeShapeType="1"/>
          </p:cNvSpPr>
          <p:nvPr/>
        </p:nvSpPr>
        <p:spPr bwMode="auto">
          <a:xfrm flipH="1" flipV="1">
            <a:off x="4976570" y="4095427"/>
            <a:ext cx="1872742" cy="1"/>
          </a:xfrm>
          <a:prstGeom prst="line">
            <a:avLst/>
          </a:prstGeom>
          <a:noFill/>
          <a:ln w="6350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24" name="그룹 23"/>
          <p:cNvGrpSpPr/>
          <p:nvPr/>
        </p:nvGrpSpPr>
        <p:grpSpPr>
          <a:xfrm>
            <a:off x="6810662" y="3340285"/>
            <a:ext cx="2273873" cy="1510286"/>
            <a:chOff x="6729098" y="4567650"/>
            <a:chExt cx="2273873" cy="1510286"/>
          </a:xfrm>
        </p:grpSpPr>
        <p:sp>
          <p:nvSpPr>
            <p:cNvPr id="25" name="모서리가 둥근 직사각형 24"/>
            <p:cNvSpPr/>
            <p:nvPr/>
          </p:nvSpPr>
          <p:spPr bwMode="auto">
            <a:xfrm>
              <a:off x="6767749" y="4567651"/>
              <a:ext cx="2235222" cy="1510285"/>
            </a:xfrm>
            <a:prstGeom prst="roundRect">
              <a:avLst>
                <a:gd name="adj" fmla="val 8575"/>
              </a:avLst>
            </a:prstGeom>
            <a:solidFill>
              <a:srgbClr val="92D050">
                <a:alpha val="2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6729098" y="4567650"/>
              <a:ext cx="2195129" cy="15102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22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2200" b="1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Local EPS</a:t>
              </a:r>
              <a:endParaRPr kumimoji="0" lang="ko-KR" altLang="en-GB" sz="2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</a:t>
              </a:r>
              <a:r>
                <a:rPr kumimoji="0"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Resolution</a:t>
              </a: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ko-KR" altLang="en-GB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 </a:t>
              </a:r>
              <a:r>
                <a:rPr kumimoji="0" lang="en-US" altLang="ko-KR" sz="1400" dirty="0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3km L70(UM)</a:t>
              </a:r>
            </a:p>
            <a:p>
              <a:pPr algn="l" defTabSz="449263">
                <a:buClr>
                  <a:srgbClr val="000066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  (460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  <a:sym typeface="Symbol"/>
                </a:rPr>
                <a:t>482</a:t>
              </a:r>
              <a:r>
                <a:rPr lang="en-US" altLang="ko-KR" sz="1400" dirty="0" smtClean="0">
                  <a:latin typeface="+mj-lt"/>
                </a:rPr>
                <a:t>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/ top = 39km)</a:t>
              </a:r>
              <a:endParaRPr kumimoji="0" lang="ko-KR" altLang="en-GB" sz="1400" dirty="0">
                <a:solidFill>
                  <a:srgbClr val="595959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algn="l" defTabSz="449263" eaLnBrk="0" latinLnBrk="0" hangingPunct="0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Target </a:t>
              </a:r>
              <a:r>
                <a:rPr kumimoji="0" lang="en-GB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Length : </a:t>
              </a:r>
              <a:r>
                <a:rPr kumimoji="0"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72</a:t>
              </a:r>
              <a:r>
                <a:rPr kumimoji="0" lang="en-GB" altLang="ko-KR" sz="1400" dirty="0" err="1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hrs</a:t>
              </a:r>
              <a:endParaRPr lang="en-US" altLang="ko-KR" sz="1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pPr defTabSz="449263">
                <a:buClr>
                  <a:srgbClr val="000066"/>
                </a:buClr>
                <a:buSzPct val="100000"/>
                <a:buFont typeface="Cre고딕 B" pitchFamily="18" charset="-127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 Members </a:t>
              </a:r>
              <a:r>
                <a:rPr lang="en-US" altLang="ko-KR" sz="1400" dirty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: </a:t>
              </a:r>
              <a:r>
                <a:rPr lang="en-US" altLang="ko-KR" sz="1400" dirty="0" smtClean="0">
                  <a:solidFill>
                    <a:srgbClr val="595959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12</a:t>
              </a:r>
              <a:endParaRPr kumimoji="0" lang="en-GB" altLang="ko-KR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6" name="직사각형 5"/>
          <p:cNvSpPr/>
          <p:nvPr/>
        </p:nvSpPr>
        <p:spPr>
          <a:xfrm>
            <a:off x="4054852" y="3283332"/>
            <a:ext cx="1178313" cy="1003589"/>
          </a:xfrm>
          <a:prstGeom prst="rect">
            <a:avLst/>
          </a:prstGeom>
          <a:noFill/>
          <a:ln w="38100">
            <a:solidFill>
              <a:srgbClr val="FF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4311444" y="3419995"/>
            <a:ext cx="665128" cy="754012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13483" y="384903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07504" y="1043444"/>
            <a:ext cx="6552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KMA’s operational models are based on Unified Model.</a:t>
            </a:r>
          </a:p>
        </p:txBody>
      </p:sp>
    </p:spTree>
    <p:extLst>
      <p:ext uri="{BB962C8B-B14F-4D97-AF65-F5344CB8AC3E}">
        <p14:creationId xmlns:p14="http://schemas.microsoft.com/office/powerpoint/2010/main" val="1712839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3362" y="88900"/>
            <a:ext cx="8731126" cy="5847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ko-KR"/>
            </a:defPPr>
            <a:lvl1pPr eaLnBrk="0" hangingPunct="0">
              <a:defRPr sz="3200" b="1" kern="1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defRPr>
            </a:lvl1pPr>
            <a:lvl2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2pPr>
            <a:lvl3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3pPr>
            <a:lvl4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4pPr>
            <a:lvl5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r>
              <a:rPr lang="en-US" altLang="ko-KR" dirty="0"/>
              <a:t>Data usage : conventional (2017. 5)</a:t>
            </a:r>
            <a:endParaRPr lang="ko-KR" altLang="en-US" dirty="0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8068"/>
              </p:ext>
            </p:extLst>
          </p:nvPr>
        </p:nvGraphicFramePr>
        <p:xfrm>
          <a:off x="35496" y="1052738"/>
          <a:ext cx="9073008" cy="5616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/>
                <a:gridCol w="1368152"/>
                <a:gridCol w="720080"/>
                <a:gridCol w="792088"/>
                <a:gridCol w="648072"/>
                <a:gridCol w="1440160"/>
                <a:gridCol w="3384376"/>
              </a:tblGrid>
              <a:tr h="41646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Data spices</a:t>
                      </a:r>
                      <a:endParaRPr lang="ko-KR" altLang="en-US" sz="1400" dirty="0" smtClean="0"/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Global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Regional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Local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Element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471819">
                <a:tc rowSpan="5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Surface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SYNOP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T, UV, RH,</a:t>
                      </a:r>
                      <a:r>
                        <a:rPr lang="en-US" altLang="ko-KR" sz="1400" baseline="0" dirty="0" smtClean="0"/>
                        <a:t> P, Vis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- Visibility</a:t>
                      </a:r>
                      <a:r>
                        <a:rPr lang="en-US" altLang="ko-KR" sz="1400" baseline="0" dirty="0" smtClean="0"/>
                        <a:t> data are assimilated for very</a:t>
                      </a:r>
                      <a:br>
                        <a:rPr lang="en-US" altLang="ko-KR" sz="1400" baseline="0" dirty="0" smtClean="0"/>
                      </a:br>
                      <a:r>
                        <a:rPr lang="en-US" altLang="ko-KR" sz="1400" baseline="0" dirty="0" smtClean="0"/>
                        <a:t>  short ranged LAM (2017.36)</a:t>
                      </a:r>
                      <a:endParaRPr lang="ko-KR" altLang="en-US" sz="1400" dirty="0"/>
                    </a:p>
                  </a:txBody>
                  <a:tcPr marL="0" marR="0" marT="0" marB="0" anchor="ctr"/>
                </a:tc>
              </a:tr>
              <a:tr h="416465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aseline="0" dirty="0" smtClean="0"/>
                        <a:t>BUOY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T, UV, RH,</a:t>
                      </a:r>
                      <a:r>
                        <a:rPr lang="en-US" altLang="ko-KR" sz="1400" baseline="0" dirty="0" smtClean="0"/>
                        <a:t> P, Vis</a:t>
                      </a:r>
                      <a:endParaRPr lang="ko-KR" altLang="en-US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/>
                </a:tc>
              </a:tr>
              <a:tr h="416465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SHIP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T, UV, RH,</a:t>
                      </a:r>
                      <a:r>
                        <a:rPr lang="en-US" altLang="ko-KR" sz="1400" baseline="0" dirty="0" smtClean="0"/>
                        <a:t> P, Vis</a:t>
                      </a:r>
                      <a:endParaRPr lang="ko-KR" altLang="en-US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/>
                </a:tc>
              </a:tr>
              <a:tr h="416465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METAR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T, UV, RH,</a:t>
                      </a:r>
                      <a:r>
                        <a:rPr lang="en-US" altLang="ko-KR" sz="1400" baseline="0" dirty="0" smtClean="0"/>
                        <a:t> P</a:t>
                      </a:r>
                      <a:endParaRPr lang="ko-KR" altLang="en-US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/>
                </a:tc>
              </a:tr>
              <a:tr h="416465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AWS,</a:t>
                      </a:r>
                      <a:r>
                        <a:rPr lang="en-US" altLang="ko-KR" sz="1400" baseline="0" dirty="0" smtClean="0"/>
                        <a:t> AMEDAS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T, UV, RH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- Hourly data</a:t>
                      </a:r>
                      <a:endParaRPr lang="ko-KR" altLang="en-US" sz="1400" dirty="0"/>
                    </a:p>
                  </a:txBody>
                  <a:tcPr marL="0" marR="0" marT="0" marB="0" anchor="ctr"/>
                </a:tc>
              </a:tr>
              <a:tr h="471819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Upper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Air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err="1" smtClean="0"/>
                        <a:t>Sonde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T, UV, RH</a:t>
                      </a:r>
                      <a:endParaRPr lang="ko-KR" altLang="en-US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- preparing for HR </a:t>
                      </a:r>
                      <a:r>
                        <a:rPr lang="en-US" altLang="ko-KR" sz="1400" dirty="0" err="1" smtClean="0"/>
                        <a:t>Sonde</a:t>
                      </a:r>
                      <a:r>
                        <a:rPr lang="en-US" altLang="ko-KR" sz="1400" baseline="0" dirty="0" smtClean="0"/>
                        <a:t> and </a:t>
                      </a:r>
                      <a:br>
                        <a:rPr lang="en-US" altLang="ko-KR" sz="1400" baseline="0" dirty="0" smtClean="0"/>
                      </a:br>
                      <a:r>
                        <a:rPr lang="en-US" altLang="ko-KR" sz="1400" baseline="0" dirty="0" smtClean="0"/>
                        <a:t>  </a:t>
                      </a:r>
                      <a:r>
                        <a:rPr lang="en-US" altLang="ko-KR" sz="1400" dirty="0" smtClean="0"/>
                        <a:t>observation in descending phase(2017)</a:t>
                      </a:r>
                      <a:endParaRPr lang="ko-KR" altLang="en-US" sz="1400" dirty="0"/>
                    </a:p>
                  </a:txBody>
                  <a:tcPr marL="0" marR="0" marT="0" marB="0" anchor="ctr"/>
                </a:tc>
              </a:tr>
              <a:tr h="4529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err="1" smtClean="0"/>
                        <a:t>Dropsonde</a:t>
                      </a:r>
                      <a:endParaRPr lang="en-US" altLang="ko-KR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T, UV, RH</a:t>
                      </a:r>
                      <a:endParaRPr lang="ko-KR" altLang="en-US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/>
                </a:tc>
              </a:tr>
              <a:tr h="416465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PILOT Balloon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aseline="0" dirty="0" smtClean="0"/>
                        <a:t>UV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/>
                </a:tc>
              </a:tr>
              <a:tr h="471819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Wind Profiler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UV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- Hourly data</a:t>
                      </a:r>
                    </a:p>
                    <a:p>
                      <a:pPr latinLnBrk="1"/>
                      <a:r>
                        <a:rPr lang="en-US" altLang="ko-KR" sz="1400" dirty="0" smtClean="0"/>
                        <a:t>- Research</a:t>
                      </a:r>
                      <a:r>
                        <a:rPr lang="en-US" altLang="ko-KR" sz="1400" baseline="0" dirty="0" smtClean="0"/>
                        <a:t> for </a:t>
                      </a:r>
                      <a:r>
                        <a:rPr lang="en-US" altLang="ko-KR" sz="1400" dirty="0" smtClean="0"/>
                        <a:t>utilization of QC flag(2017) </a:t>
                      </a:r>
                      <a:endParaRPr lang="ko-KR" altLang="en-US" sz="1400" dirty="0"/>
                    </a:p>
                  </a:txBody>
                  <a:tcPr marL="0" marR="0" marT="0" marB="0" anchor="ctr"/>
                </a:tc>
              </a:tr>
              <a:tr h="416465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Aircraft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AMDAR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T, UV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/>
                </a:tc>
              </a:tr>
              <a:tr h="416465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AIREP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T, UV</a:t>
                      </a:r>
                      <a:endParaRPr lang="ko-KR" altLang="en-US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/>
                </a:tc>
              </a:tr>
              <a:tr h="416465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TC Bogus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MSLP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962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3362" y="88900"/>
            <a:ext cx="8731126" cy="5847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ko-KR"/>
            </a:defPPr>
            <a:lvl1pPr eaLnBrk="0" hangingPunct="0">
              <a:defRPr sz="3200" b="1" kern="1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defRPr>
            </a:lvl1pPr>
            <a:lvl2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2pPr>
            <a:lvl3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3pPr>
            <a:lvl4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4pPr>
            <a:lvl5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r>
              <a:rPr lang="en-US" altLang="ko-KR" dirty="0"/>
              <a:t>Data usage : satellite (2017. 5)</a:t>
            </a:r>
            <a:endParaRPr lang="ko-KR" altLang="en-US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648005"/>
              </p:ext>
            </p:extLst>
          </p:nvPr>
        </p:nvGraphicFramePr>
        <p:xfrm>
          <a:off x="35496" y="1052733"/>
          <a:ext cx="9073008" cy="5544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1296144"/>
                <a:gridCol w="864096"/>
                <a:gridCol w="864096"/>
                <a:gridCol w="864096"/>
                <a:gridCol w="1512168"/>
                <a:gridCol w="2808312"/>
              </a:tblGrid>
              <a:tr h="515783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Data spices</a:t>
                      </a:r>
                      <a:endParaRPr lang="ko-KR" altLang="en-US" sz="1400" dirty="0" smtClean="0"/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Global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Regional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Local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Element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515783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ASCAT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UV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Coastal wind 12.5/25km(OSI-SAF)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06240">
                <a:tc rowSpan="8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AMV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Meteosat-7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UV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~2017.4(discontinued)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</a:tr>
              <a:tr h="30624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Meteosat-8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2017.4~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0624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Meteosat-10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0624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GOES-E/W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0624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err="1" smtClean="0"/>
                        <a:t>Polarwind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0624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Himawari-8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400" baseline="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2016.3~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0624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COMS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aseline="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062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LEOGEO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aseline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</a:tr>
              <a:tr h="5157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ATOVS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AMSU,</a:t>
                      </a:r>
                      <a:r>
                        <a:rPr lang="en-US" altLang="ko-KR" sz="1400" baseline="0" dirty="0" smtClean="0"/>
                        <a:t> HIRS</a:t>
                      </a:r>
                      <a:endParaRPr lang="en-US" altLang="ko-KR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Radiance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NOAA-15/18/19, </a:t>
                      </a:r>
                      <a:r>
                        <a:rPr lang="en-US" altLang="ko-KR" sz="1400" dirty="0" err="1" smtClean="0"/>
                        <a:t>Metop</a:t>
                      </a:r>
                      <a:r>
                        <a:rPr lang="en-US" altLang="ko-KR" sz="1400" dirty="0" smtClean="0"/>
                        <a:t>-A/B</a:t>
                      </a:r>
                    </a:p>
                  </a:txBody>
                  <a:tcPr marL="0" marR="0" marT="0" marB="0" anchor="ctr" anchorCtr="1"/>
                </a:tc>
              </a:tr>
              <a:tr h="515783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IASI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Radiance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314 channels, Global &amp; direct read out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515783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ATMS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Radiance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515783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400" dirty="0" err="1" smtClean="0"/>
                        <a:t>CrIS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Radiance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76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3362" y="88900"/>
            <a:ext cx="8731126" cy="5847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ko-KR"/>
            </a:defPPr>
            <a:lvl1pPr eaLnBrk="0" hangingPunct="0">
              <a:defRPr sz="3200" b="1" kern="1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defRPr>
            </a:lvl1pPr>
            <a:lvl2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2pPr>
            <a:lvl3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3pPr>
            <a:lvl4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4pPr>
            <a:lvl5pPr eaLnBrk="0" hangingPunct="0"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EE52A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r>
              <a:rPr lang="en-US" altLang="ko-KR" dirty="0"/>
              <a:t>Data usage : satellite (2017. 5)</a:t>
            </a:r>
            <a:endParaRPr lang="ko-KR" altLang="en-US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873147"/>
              </p:ext>
            </p:extLst>
          </p:nvPr>
        </p:nvGraphicFramePr>
        <p:xfrm>
          <a:off x="35496" y="1052737"/>
          <a:ext cx="9073008" cy="566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1368152"/>
                <a:gridCol w="942105"/>
                <a:gridCol w="942104"/>
                <a:gridCol w="942105"/>
                <a:gridCol w="1206134"/>
                <a:gridCol w="2808312"/>
              </a:tblGrid>
              <a:tr h="374461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Data spices</a:t>
                      </a:r>
                      <a:endParaRPr lang="ko-KR" altLang="en-US" sz="1400" dirty="0" smtClean="0"/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Global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Regional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Local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Element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74461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AIRS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aseline="0" dirty="0" smtClean="0"/>
                        <a:t>Radiance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AQUA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74461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GNSS</a:t>
                      </a:r>
                    </a:p>
                    <a:p>
                      <a:pPr algn="ctr" latinLnBrk="1"/>
                      <a:r>
                        <a:rPr lang="en-US" altLang="ko-KR" sz="1400" dirty="0" smtClean="0"/>
                        <a:t>RO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aseline="0" dirty="0" smtClean="0"/>
                        <a:t>COSMIC 1~6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banding angle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74461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err="1" smtClean="0"/>
                        <a:t>Metop</a:t>
                      </a:r>
                      <a:r>
                        <a:rPr lang="en-US" altLang="ko-KR" sz="1400" baseline="0" dirty="0" smtClean="0"/>
                        <a:t>-A/B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74461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TanDem</a:t>
                      </a:r>
                      <a:r>
                        <a:rPr lang="en-US" altLang="ko-KR" sz="14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-X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TerraSAR</a:t>
                      </a:r>
                      <a:r>
                        <a:rPr lang="en-US" altLang="ko-KR" sz="14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-X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Grace-B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</a:tr>
              <a:tr h="374461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KOMPSAT-5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</a:tr>
              <a:tr h="374461">
                <a:tc rowSpan="6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CSR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COMS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aseline="0" dirty="0" smtClean="0"/>
                        <a:t>Radiance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74461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Meteosat-7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Radiance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~2017.4(discontinued)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</a:tr>
              <a:tr h="374461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Meteosat-8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Radiance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2017.5~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74461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Meteosat-10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Radiance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74461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GEOS-E/W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Radiance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74461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Himawari-8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Radiance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Planed(2017.10~)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</a:tr>
              <a:tr h="53261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Ground based GNSS</a:t>
                      </a:r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Planed</a:t>
                      </a: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(2017.6)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ZTD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  <a:tr h="374461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Rader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dirty="0" smtClean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O</a:t>
                      </a:r>
                      <a:endParaRPr lang="ko-KR" altLang="en-US" sz="14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 smtClean="0"/>
                        <a:t>UV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0" marR="0" marT="0" marB="0"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739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3362" y="88900"/>
            <a:ext cx="8731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kern="10" dirty="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rPr>
              <a:t>Changes</a:t>
            </a:r>
            <a:r>
              <a:rPr lang="en-US" altLang="ko-KR" sz="2000" b="1" kern="10" dirty="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rPr>
              <a:t>(2015.10~2017. 5)</a:t>
            </a:r>
            <a:r>
              <a:rPr lang="en-US" altLang="ko-KR" sz="3200" b="1" kern="10" dirty="0">
                <a:ln w="0" cap="flat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sx="1000" sy="1000" algn="tl" rotWithShape="0">
                    <a:prstClr val="black"/>
                  </a:outerShdw>
                </a:effectLst>
                <a:latin typeface="HY헤드라인M"/>
                <a:ea typeface="HY헤드라인M"/>
              </a:rPr>
              <a:t> and Plan</a:t>
            </a:r>
            <a:endParaRPr lang="ko-KR" altLang="en-US" sz="3200" b="1" kern="10" dirty="0">
              <a:ln w="0" cap="flat">
                <a:noFill/>
                <a:round/>
                <a:headEnd/>
                <a:tailEnd/>
              </a:ln>
              <a:solidFill>
                <a:srgbClr val="003366"/>
              </a:solidFill>
              <a:effectLst>
                <a:glow rad="101600">
                  <a:srgbClr val="002060">
                    <a:alpha val="40000"/>
                  </a:srgbClr>
                </a:glow>
                <a:outerShdw sx="1000" sy="1000" algn="tl" rotWithShape="0">
                  <a:prstClr val="black"/>
                </a:outerShdw>
              </a:effectLst>
              <a:latin typeface="HY헤드라인M"/>
              <a:ea typeface="HY헤드라인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043444"/>
            <a:ext cx="9074920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Changes</a:t>
            </a:r>
          </a:p>
          <a:p>
            <a:pPr marL="285750" indent="-285750">
              <a:buFontTx/>
              <a:buChar char="-"/>
            </a:pP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 upgrade</a:t>
            </a:r>
            <a:r>
              <a:rPr lang="en-US" altLang="ko-KR" sz="16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(2016.6)</a:t>
            </a:r>
            <a:endParaRPr lang="en-US" altLang="ko-KR" sz="18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Major upgrade for global/local NWP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added ATMS, </a:t>
            </a:r>
            <a:r>
              <a:rPr lang="en-US" altLang="ko-KR" sz="2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CrIS</a:t>
            </a: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CSR(SEVERI, MVIRI, GOES)</a:t>
            </a:r>
            <a:endParaRPr lang="en-US" altLang="ko-KR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Tx/>
              <a:buChar char="-"/>
            </a:pP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Add </a:t>
            </a:r>
            <a:r>
              <a:rPr lang="en-US" altLang="ko-KR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Himawari-8 AMV</a:t>
            </a:r>
            <a:r>
              <a:rPr lang="en-US" altLang="ko-KR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(2016. 3)</a:t>
            </a:r>
            <a:endParaRPr lang="en-US" altLang="ko-KR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Tx/>
              <a:buChar char="-"/>
            </a:pP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Add Meteosat-8 AMV</a:t>
            </a:r>
            <a:r>
              <a:rPr lang="en-US" altLang="ko-KR" sz="16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(2017.4)</a:t>
            </a: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and CSR</a:t>
            </a:r>
            <a:r>
              <a:rPr lang="en-US" altLang="ko-KR" sz="16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(2017.5)</a:t>
            </a:r>
            <a:endParaRPr lang="en-US" altLang="ko-KR" sz="20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Tx/>
              <a:buChar char="-"/>
            </a:pPr>
            <a:endParaRPr lang="en-US" altLang="ko-KR" sz="20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ko-KR" sz="20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Plans</a:t>
            </a:r>
            <a:endParaRPr lang="en-US" altLang="ko-KR" sz="2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Tx/>
              <a:buChar char="-"/>
            </a:pP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Upgrade operational models </a:t>
            </a:r>
            <a:r>
              <a:rPr lang="en-US" altLang="ko-KR" sz="16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(2017.10)</a:t>
            </a:r>
            <a:endParaRPr lang="en-US" altLang="ko-KR" sz="20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Major </a:t>
            </a: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upgrade </a:t>
            </a:r>
            <a:r>
              <a:rPr lang="en-US" altLang="ko-KR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 </a:t>
            </a: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global/local model</a:t>
            </a:r>
            <a:endParaRPr lang="en-US" altLang="ko-KR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New </a:t>
            </a: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 </a:t>
            </a:r>
            <a:r>
              <a:rPr lang="en-US" altLang="ko-KR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 </a:t>
            </a: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CSR(Him-8</a:t>
            </a:r>
            <a:r>
              <a:rPr lang="en-US" altLang="ko-KR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), High </a:t>
            </a: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resolution </a:t>
            </a:r>
            <a:r>
              <a:rPr lang="en-US" altLang="ko-KR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SONDE, </a:t>
            </a: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MT/SAPHIR, </a:t>
            </a:r>
            <a:b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Microwave </a:t>
            </a:r>
            <a:r>
              <a:rPr lang="en-US" altLang="ko-KR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Sounder(</a:t>
            </a:r>
            <a:r>
              <a:rPr lang="en-US" altLang="ko-KR" sz="2000" dirty="0">
                <a:solidFill>
                  <a:srgbClr val="00B0F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FY-3, </a:t>
            </a:r>
            <a:r>
              <a:rPr lang="en-US" altLang="ko-KR" sz="2000" dirty="0" smtClean="0">
                <a:solidFill>
                  <a:srgbClr val="00B0F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SSMIS, AMSR-2</a:t>
            </a: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), additional GPSRO and </a:t>
            </a:r>
            <a:b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Ground based GNSS data</a:t>
            </a:r>
            <a:endParaRPr lang="en-US" altLang="ko-KR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VarBC</a:t>
            </a: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(for </a:t>
            </a:r>
            <a:r>
              <a:rPr lang="en-US" altLang="ko-KR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radiance data</a:t>
            </a:r>
            <a:r>
              <a:rPr lang="en-US" altLang="ko-KR" sz="20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endParaRPr lang="en-US" altLang="ko-KR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Tx/>
              <a:buChar char="-"/>
            </a:pPr>
            <a:r>
              <a:rPr lang="en-US" altLang="ko-KR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Ground based GNSS data for local model</a:t>
            </a:r>
            <a:r>
              <a:rPr lang="en-US" altLang="ko-KR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(2017.6</a:t>
            </a:r>
            <a:r>
              <a:rPr lang="en-US" altLang="ko-KR" sz="1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endParaRPr lang="en-US" altLang="ko-KR" sz="1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6317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9_Office 테마">
  <a:themeElements>
    <a:clrScheme name="KMA">
      <a:dk1>
        <a:sysClr val="windowText" lastClr="000000"/>
      </a:dk1>
      <a:lt1>
        <a:sysClr val="window" lastClr="FFFFFF"/>
      </a:lt1>
      <a:dk2>
        <a:srgbClr val="0F298F"/>
      </a:dk2>
      <a:lt2>
        <a:srgbClr val="BFE7F1"/>
      </a:lt2>
      <a:accent1>
        <a:srgbClr val="0098BC"/>
      </a:accent1>
      <a:accent2>
        <a:srgbClr val="0A58A5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9_Office 테마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tx1"/>
          </a:solidFill>
          <a:headEnd type="arrow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0_Office 테마">
  <a:themeElements>
    <a:clrScheme name="KMA">
      <a:dk1>
        <a:sysClr val="windowText" lastClr="000000"/>
      </a:dk1>
      <a:lt1>
        <a:sysClr val="window" lastClr="FFFFFF"/>
      </a:lt1>
      <a:dk2>
        <a:srgbClr val="0F298F"/>
      </a:dk2>
      <a:lt2>
        <a:srgbClr val="BFE7F1"/>
      </a:lt2>
      <a:accent1>
        <a:srgbClr val="0098BC"/>
      </a:accent1>
      <a:accent2>
        <a:srgbClr val="0A58A5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9_Office 테마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tx1"/>
          </a:solidFill>
          <a:headEnd type="arrow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14858</TotalTime>
  <Words>2525</Words>
  <Application>Microsoft Office PowerPoint</Application>
  <PresentationFormat>화면 슬라이드 쇼(4:3)</PresentationFormat>
  <Paragraphs>807</Paragraphs>
  <Slides>35</Slides>
  <Notes>7</Notes>
  <HiddenSlides>0</HiddenSlides>
  <MMClips>0</MMClips>
  <ScaleCrop>false</ScaleCrop>
  <HeadingPairs>
    <vt:vector size="4" baseType="variant">
      <vt:variant>
        <vt:lpstr>테마</vt:lpstr>
      </vt:variant>
      <vt:variant>
        <vt:i4>4</vt:i4>
      </vt:variant>
      <vt:variant>
        <vt:lpstr>슬라이드 제목</vt:lpstr>
      </vt:variant>
      <vt:variant>
        <vt:i4>35</vt:i4>
      </vt:variant>
    </vt:vector>
  </HeadingPairs>
  <TitlesOfParts>
    <vt:vector size="39" baseType="lpstr">
      <vt:lpstr>디자인 사용자 지정</vt:lpstr>
      <vt:lpstr>19_Office 테마</vt:lpstr>
      <vt:lpstr>20_Office 테마</vt:lpstr>
      <vt:lpstr>1_디자인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&gt; COMS CSR</vt:lpstr>
      <vt:lpstr>&gt; COMS CSR</vt:lpstr>
      <vt:lpstr>&gt; Himawari-8 CSR</vt:lpstr>
      <vt:lpstr>&gt; Himawari-8 AMV</vt:lpstr>
      <vt:lpstr>&gt; Experiment with both CSR and AMV(Himawari-8) </vt:lpstr>
      <vt:lpstr>PowerPoint 프레젠테이션</vt:lpstr>
      <vt:lpstr>PowerPoint 프레젠테이션</vt:lpstr>
      <vt:lpstr>PowerPoint 프레젠테이션</vt:lpstr>
      <vt:lpstr>The status of satellite data reception of NMSC</vt:lpstr>
      <vt:lpstr>Update of satellite data exchange via DBNet</vt:lpstr>
      <vt:lpstr>COMS </vt:lpstr>
      <vt:lpstr>COMS Meteorological Products</vt:lpstr>
      <vt:lpstr>COMS Data Distribution</vt:lpstr>
      <vt:lpstr>Geo-KOMPSAT-2A Program</vt:lpstr>
      <vt:lpstr>Geo-KOMPSAT-2A Payload</vt:lpstr>
      <vt:lpstr>Geo-KOMPSAT-2A AMI Observation Timeline (Draft)</vt:lpstr>
      <vt:lpstr>Geo-KOMPSAT-2A Level 2 Products</vt:lpstr>
      <vt:lpstr>Current status of LEO Satellite Project</vt:lpstr>
      <vt:lpstr>Current status of LEO Satellite Project</vt:lpstr>
      <vt:lpstr>KMA Ground GNSS Operation </vt:lpstr>
      <vt:lpstr>PowerPoint 프레젠테이션</vt:lpstr>
      <vt:lpstr>Action Items</vt:lpstr>
      <vt:lpstr>Action Items</vt:lpstr>
      <vt:lpstr>Announcements</vt:lpstr>
      <vt:lpstr>PowerPoint 프레젠테이션</vt:lpstr>
    </vt:vector>
  </TitlesOfParts>
  <Company>기상청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bilee</dc:creator>
  <cp:lastModifiedBy>Chung</cp:lastModifiedBy>
  <cp:revision>857</cp:revision>
  <cp:lastPrinted>2017-05-12T05:25:08Z</cp:lastPrinted>
  <dcterms:created xsi:type="dcterms:W3CDTF">2002-05-29T05:44:03Z</dcterms:created>
  <dcterms:modified xsi:type="dcterms:W3CDTF">2017-05-16T09:20:15Z</dcterms:modified>
</cp:coreProperties>
</file>